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02.svg" ContentType="image/svg+xml"/>
  <Override PartName="/ppt/media/image104.svg" ContentType="image/svg+xml"/>
  <Override PartName="/ppt/media/image106.svg" ContentType="image/svg+xml"/>
  <Override PartName="/ppt/media/image108.svg" ContentType="image/svg+xml"/>
  <Override PartName="/ppt/media/image11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91"/>
  </p:handoutMasterIdLst>
  <p:sldIdLst>
    <p:sldId id="256" r:id="rId3"/>
    <p:sldId id="257" r:id="rId5"/>
    <p:sldId id="258" r:id="rId6"/>
    <p:sldId id="308" r:id="rId7"/>
    <p:sldId id="309" r:id="rId8"/>
    <p:sldId id="347" r:id="rId9"/>
    <p:sldId id="346" r:id="rId10"/>
    <p:sldId id="731" r:id="rId11"/>
    <p:sldId id="348" r:id="rId12"/>
    <p:sldId id="349" r:id="rId13"/>
    <p:sldId id="350" r:id="rId14"/>
    <p:sldId id="351" r:id="rId15"/>
    <p:sldId id="273" r:id="rId16"/>
    <p:sldId id="310" r:id="rId17"/>
    <p:sldId id="352" r:id="rId18"/>
    <p:sldId id="353" r:id="rId19"/>
    <p:sldId id="354" r:id="rId20"/>
    <p:sldId id="355" r:id="rId21"/>
    <p:sldId id="356" r:id="rId22"/>
    <p:sldId id="357" r:id="rId23"/>
    <p:sldId id="358" r:id="rId24"/>
    <p:sldId id="359" r:id="rId25"/>
    <p:sldId id="360" r:id="rId26"/>
    <p:sldId id="645" r:id="rId27"/>
    <p:sldId id="361" r:id="rId28"/>
    <p:sldId id="362" r:id="rId29"/>
    <p:sldId id="363" r:id="rId30"/>
    <p:sldId id="364" r:id="rId31"/>
    <p:sldId id="312" r:id="rId32"/>
    <p:sldId id="365" r:id="rId33"/>
    <p:sldId id="366" r:id="rId34"/>
    <p:sldId id="646" r:id="rId35"/>
    <p:sldId id="367" r:id="rId36"/>
    <p:sldId id="368" r:id="rId37"/>
    <p:sldId id="369" r:id="rId38"/>
    <p:sldId id="370" r:id="rId39"/>
    <p:sldId id="371" r:id="rId40"/>
    <p:sldId id="372" r:id="rId41"/>
    <p:sldId id="647" r:id="rId42"/>
    <p:sldId id="648" r:id="rId43"/>
    <p:sldId id="373" r:id="rId44"/>
    <p:sldId id="374" r:id="rId45"/>
    <p:sldId id="375" r:id="rId46"/>
    <p:sldId id="376" r:id="rId47"/>
    <p:sldId id="377" r:id="rId48"/>
    <p:sldId id="378" r:id="rId49"/>
    <p:sldId id="379" r:id="rId50"/>
    <p:sldId id="657" r:id="rId51"/>
    <p:sldId id="673" r:id="rId52"/>
    <p:sldId id="674" r:id="rId53"/>
    <p:sldId id="675" r:id="rId54"/>
    <p:sldId id="676" r:id="rId55"/>
    <p:sldId id="677" r:id="rId56"/>
    <p:sldId id="678" r:id="rId57"/>
    <p:sldId id="679" r:id="rId58"/>
    <p:sldId id="680" r:id="rId59"/>
    <p:sldId id="681" r:id="rId60"/>
    <p:sldId id="682" r:id="rId61"/>
    <p:sldId id="683" r:id="rId62"/>
    <p:sldId id="684" r:id="rId63"/>
    <p:sldId id="685" r:id="rId64"/>
    <p:sldId id="686" r:id="rId65"/>
    <p:sldId id="687" r:id="rId66"/>
    <p:sldId id="688" r:id="rId67"/>
    <p:sldId id="689" r:id="rId68"/>
    <p:sldId id="690" r:id="rId69"/>
    <p:sldId id="691" r:id="rId70"/>
    <p:sldId id="692" r:id="rId71"/>
    <p:sldId id="693" r:id="rId72"/>
    <p:sldId id="694" r:id="rId73"/>
    <p:sldId id="695" r:id="rId74"/>
    <p:sldId id="696" r:id="rId75"/>
    <p:sldId id="380" r:id="rId76"/>
    <p:sldId id="381" r:id="rId77"/>
    <p:sldId id="697" r:id="rId78"/>
    <p:sldId id="698" r:id="rId79"/>
    <p:sldId id="699" r:id="rId80"/>
    <p:sldId id="700" r:id="rId81"/>
    <p:sldId id="723" r:id="rId82"/>
    <p:sldId id="701" r:id="rId83"/>
    <p:sldId id="703" r:id="rId84"/>
    <p:sldId id="702" r:id="rId85"/>
    <p:sldId id="704" r:id="rId86"/>
    <p:sldId id="705" r:id="rId87"/>
    <p:sldId id="706" r:id="rId88"/>
    <p:sldId id="724" r:id="rId89"/>
    <p:sldId id="707" r:id="rId90"/>
    <p:sldId id="708" r:id="rId91"/>
    <p:sldId id="709" r:id="rId92"/>
    <p:sldId id="710" r:id="rId93"/>
    <p:sldId id="725" r:id="rId94"/>
    <p:sldId id="711" r:id="rId95"/>
    <p:sldId id="712" r:id="rId96"/>
    <p:sldId id="713" r:id="rId97"/>
    <p:sldId id="715" r:id="rId98"/>
    <p:sldId id="716" r:id="rId99"/>
    <p:sldId id="717" r:id="rId100"/>
    <p:sldId id="726" r:id="rId101"/>
    <p:sldId id="718" r:id="rId102"/>
    <p:sldId id="719" r:id="rId103"/>
    <p:sldId id="720" r:id="rId104"/>
    <p:sldId id="721" r:id="rId105"/>
    <p:sldId id="727" r:id="rId106"/>
    <p:sldId id="382" r:id="rId107"/>
    <p:sldId id="729" r:id="rId108"/>
    <p:sldId id="728" r:id="rId109"/>
    <p:sldId id="383" r:id="rId110"/>
    <p:sldId id="384" r:id="rId111"/>
    <p:sldId id="385" r:id="rId112"/>
    <p:sldId id="386" r:id="rId113"/>
    <p:sldId id="387" r:id="rId114"/>
    <p:sldId id="388" r:id="rId115"/>
    <p:sldId id="389" r:id="rId116"/>
    <p:sldId id="649" r:id="rId117"/>
    <p:sldId id="650" r:id="rId118"/>
    <p:sldId id="651" r:id="rId119"/>
    <p:sldId id="652" r:id="rId120"/>
    <p:sldId id="653" r:id="rId121"/>
    <p:sldId id="654" r:id="rId122"/>
    <p:sldId id="655" r:id="rId123"/>
    <p:sldId id="658" r:id="rId124"/>
    <p:sldId id="656" r:id="rId125"/>
    <p:sldId id="390" r:id="rId126"/>
    <p:sldId id="391" r:id="rId127"/>
    <p:sldId id="392" r:id="rId128"/>
    <p:sldId id="393" r:id="rId129"/>
    <p:sldId id="394" r:id="rId130"/>
    <p:sldId id="395" r:id="rId131"/>
    <p:sldId id="396" r:id="rId132"/>
    <p:sldId id="662" r:id="rId133"/>
    <p:sldId id="397" r:id="rId134"/>
    <p:sldId id="659" r:id="rId135"/>
    <p:sldId id="313" r:id="rId136"/>
    <p:sldId id="398" r:id="rId137"/>
    <p:sldId id="399" r:id="rId138"/>
    <p:sldId id="400" r:id="rId139"/>
    <p:sldId id="401" r:id="rId140"/>
    <p:sldId id="402" r:id="rId141"/>
    <p:sldId id="403" r:id="rId142"/>
    <p:sldId id="404" r:id="rId143"/>
    <p:sldId id="405" r:id="rId144"/>
    <p:sldId id="406" r:id="rId145"/>
    <p:sldId id="407" r:id="rId146"/>
    <p:sldId id="408" r:id="rId147"/>
    <p:sldId id="409" r:id="rId148"/>
    <p:sldId id="410" r:id="rId149"/>
    <p:sldId id="411" r:id="rId150"/>
    <p:sldId id="661" r:id="rId151"/>
    <p:sldId id="663" r:id="rId152"/>
    <p:sldId id="660" r:id="rId153"/>
    <p:sldId id="664" r:id="rId154"/>
    <p:sldId id="665" r:id="rId155"/>
    <p:sldId id="314" r:id="rId156"/>
    <p:sldId id="412" r:id="rId157"/>
    <p:sldId id="413" r:id="rId158"/>
    <p:sldId id="666" r:id="rId159"/>
    <p:sldId id="730" r:id="rId160"/>
    <p:sldId id="667" r:id="rId161"/>
    <p:sldId id="668" r:id="rId162"/>
    <p:sldId id="669" r:id="rId163"/>
    <p:sldId id="670" r:id="rId164"/>
    <p:sldId id="671" r:id="rId165"/>
    <p:sldId id="732" r:id="rId166"/>
    <p:sldId id="315" r:id="rId167"/>
    <p:sldId id="414" r:id="rId168"/>
    <p:sldId id="415" r:id="rId169"/>
    <p:sldId id="417" r:id="rId170"/>
    <p:sldId id="416" r:id="rId171"/>
    <p:sldId id="317" r:id="rId172"/>
    <p:sldId id="318" r:id="rId173"/>
    <p:sldId id="418" r:id="rId174"/>
    <p:sldId id="419" r:id="rId175"/>
    <p:sldId id="672" r:id="rId176"/>
    <p:sldId id="420" r:id="rId177"/>
    <p:sldId id="421" r:id="rId178"/>
    <p:sldId id="422" r:id="rId179"/>
    <p:sldId id="423" r:id="rId180"/>
    <p:sldId id="424" r:id="rId181"/>
    <p:sldId id="425" r:id="rId182"/>
    <p:sldId id="330" r:id="rId183"/>
    <p:sldId id="426" r:id="rId184"/>
    <p:sldId id="427" r:id="rId185"/>
    <p:sldId id="428" r:id="rId186"/>
    <p:sldId id="429" r:id="rId187"/>
    <p:sldId id="430" r:id="rId188"/>
    <p:sldId id="331" r:id="rId189"/>
    <p:sldId id="270" r:id="rId19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99"/>
    <a:srgbClr val="51ADB7"/>
    <a:srgbClr val="FF6600"/>
    <a:srgbClr val="FF3399"/>
    <a:srgbClr val="FF7C80"/>
    <a:srgbClr val="FF33CC"/>
    <a:srgbClr val="2E75B6"/>
    <a:srgbClr val="FF9933"/>
    <a:srgbClr val="C1E2E5"/>
    <a:srgbClr val="7DC2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09" autoAdjust="0"/>
    <p:restoredTop sz="88209" autoAdjust="0"/>
  </p:normalViewPr>
  <p:slideViewPr>
    <p:cSldViewPr snapToGrid="0">
      <p:cViewPr varScale="1">
        <p:scale>
          <a:sx n="109" d="100"/>
          <a:sy n="109" d="100"/>
        </p:scale>
        <p:origin x="120" y="384"/>
      </p:cViewPr>
      <p:guideLst/>
    </p:cSldViewPr>
  </p:slideViewPr>
  <p:notesTextViewPr>
    <p:cViewPr>
      <p:scale>
        <a:sx n="1" d="1"/>
        <a:sy n="1" d="1"/>
      </p:scale>
      <p:origin x="0" y="0"/>
    </p:cViewPr>
  </p:notesTextViewPr>
  <p:notesViewPr>
    <p:cSldViewPr snapToGrid="0">
      <p:cViewPr varScale="1">
        <p:scale>
          <a:sx n="67" d="100"/>
          <a:sy n="67" d="100"/>
        </p:scale>
        <p:origin x="2400" y="7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4" Type="http://schemas.openxmlformats.org/officeDocument/2006/relationships/tableStyles" Target="tableStyles.xml"/><Relationship Id="rId193" Type="http://schemas.openxmlformats.org/officeDocument/2006/relationships/viewProps" Target="viewProps.xml"/><Relationship Id="rId192" Type="http://schemas.openxmlformats.org/officeDocument/2006/relationships/presProps" Target="presProps.xml"/><Relationship Id="rId191" Type="http://schemas.openxmlformats.org/officeDocument/2006/relationships/handoutMaster" Target="handoutMasters/handoutMaster1.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47FE23-F5A8-42E9-9888-C3A84DB64DCA}"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E0775B-E8BF-40E3-8D21-20EEF706AAF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5224A5-F0C5-4B72-8135-2FAC1AE300C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AECDA-B852-4CA6-98F9-FDA299AD4FD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封面</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后缀表达式建树，栈中存放生成的二叉树或者指向树根的指针。从表达式左边依次读入数据，如果是常数，生成单根树压入栈，如果是运算符，创建新的中间结点存放运算符，并从栈中连续弹出两个树分别作为新结点的右子树和左子树，然后将树压入栈。持续上述过程，直到读完表达式，最后栈中的二叉树就是表达式树。</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后缀表达式建树，栈中存放生成的二叉树或者指向树根的指针。从表达式左边依次读入数据，如果是常数，生成单根树压入栈，如果是运算符，创建新的中间结点存放运算符，并从栈中连续弹出两个树分别作为新结点的右子树和左子树，然后将树压入栈。持续上述过程，直到读完表达式，最后栈中的二叉树就是表达式树。</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后缀表达式建树，栈中存放生成的二叉树或者指向树根的指针。从表达式左边依次读入数据，如果是常数，生成单根树压入栈，如果是运算符，创建新的中间结点存放运算符，并从栈中连续弹出两个树分别作为新结点的右子树和左子树，然后将树压入栈。持续上述过程，直到读完表达式，最后栈中的二叉树就是表达式树。</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后缀表达式建树，栈中存放生成的二叉树或者指向树根的指针。从表达式左边依次读入数据，如果是常数，生成单根树压入栈，如果是运算符，创建新的中间结点存放运算符，并从栈中连续弹出两个树分别作为新结点的右子树和左子树，然后将树压入栈。持续上述过程，直到读完表达式，最后栈中的二叉树就是表达式树。</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后缀表达式建树，栈中存放生成的二叉树或者指向树根的指针。从表达式左边依次读入数据，如果是常数，生成单根树压入栈，如果是运算符，创建新的中间结点存放运算符，并从栈中连续弹出两个树分别作为新结点的右子树和左子树，然后将树压入栈。持续上述过程，直到读完表达式，最后栈中的二叉树就是表达式树。</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后缀表达式建树，栈中存放生成的二叉树或者指向树根的指针。从表达式左边依次读入数据，如果是常数，生成单根树压入栈，如果是运算符，创建新的中间结点存放运算符，并从栈中连续弹出两个树分别作为新结点的右子树和左子树，然后将树压入栈。持续上述过程，直到读完表达式，最后栈中的二叉树就是表达式树。</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后缀表达式建树，栈中存放生成的二叉树或者指向树根的指针。从表达式左边依次读入数据，如果是常数，生成单根树压入栈，如果是运算符，创建新的中间结点存放运算符，并从栈中连续弹出两个树分别作为新结点的右子树和左子树，然后将树压入栈。持续上述过程，直到读完表达式，最后栈中的二叉树就是表达式树。</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后缀表达式建树，栈中存放生成的二叉树或者指向树根的指针。从表达式左边依次读入数据，如果是常数，生成单根树压入栈，如果是运算符，创建新的中间结点存放运算符，并从栈中连续弹出两个树分别作为新结点的右子树和左子树，然后将树压入栈。持续上述过程，直到读完表达式，最后栈中的二叉树就是表达式树。</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后缀表达式建树，栈中存放生成的二叉树或者指向树根的指针。从表达式左边依次读入数据，如果是常数，生成单根树压入栈，如果是运算符，创建新的中间结点存放运算符，并从栈中连续弹出两个树分别作为新结点的右子树和左子树，然后将树压入栈。持续上述过程，直到读完表达式，最后栈中的二叉树就是表达式树。</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后缀表达式建树，栈中存放生成的二叉树或者指向树根的指针。从表达式左边依次读入数据，如果是常数，生成单根树压入栈，如果是运算符，创建新的中间结点存放运算符，并从栈中连续弹出两个树分别作为新结点的右子树和左子树，然后将树压入栈。持续上述过程，直到读完表达式，最后栈中的二叉树就是表达式树。</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章节页</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后缀表达式建树，栈中存放生成的二叉树或者指向树根的指针。从表达式左边依次读入数据，如果是常数，生成单根树压入栈，如果是运算符，创建新的中间结点存放运算符，并从栈中连续弹出两个树分别作为新结点的右子树和左子树，然后将树压入栈。持续上述过程，直到读完表达式，最后栈中的二叉树就是表达式树。</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后缀表达式建树，栈中存放生成的二叉树或者指向树根的指针。从表达式左边依次读入数据，如果是常数，生成单根树压入栈，如果是运算符，创建新的中间结点存放运算符，并从栈中连续弹出两个树分别作为新结点的右子树和左子树，然后将树压入栈。持续上述过程，直到读完表达式，最后栈中的二叉树就是表达式树。</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后缀表达式建树，栈中存放生成的二叉树或者指向树根的指针。从表达式左边依次读入数据，如果是常数，生成单根树压入栈，如果是运算符，创建新的中间结点存放运算符，并从栈中连续弹出两个树分别作为新结点的右子树和左子树，然后将树压入栈。持续上述过程，直到读完表达式，最后栈中的二叉树就是表达式树。</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后缀表达式建树，栈中存放生成的二叉树或者指向树根的指针。从表达式左边依次读入数据，如果是常数，生成单根树压入栈，如果是运算符，创建新的中间结点存放运算符，并从栈中连续弹出两个树分别作为新结点的右子树和左子树，然后将树压入栈。持续上述过程，直到读完表达式，最后栈中的二叉树就是表达式树。</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后缀表达式建树，栈中存放生成的二叉树或者指向树根的指针。从表达式左边依次读入数据，如果是常数，生成单根树压入栈，如果是运算符，创建新的中间结点存放运算符，并从栈中连续弹出两个树分别作为新结点的右子树和左子树，然后将树压入栈。持续上述过程，直到读完表达式，最后栈中的二叉树就是表达式树。</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后缀表达式建树，栈中存放生成的二叉树或者指向树根的指针。从表达式左边依次读入数据，如果是常数，生成单根树压入栈，如果是运算符，创建新的中间结点存放运算符，并从栈中连续弹出两个树分别作为新结点的右子树和左子树，然后将树压入栈。持续上述过程，直到读完表达式，最后栈中的二叉树就是表达式树。</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后缀表达式建树，栈中存放生成的二叉树或者指向树根的指针。从表达式左边依次读入数据，如果是常数，生成单根树压入栈，如果是运算符，创建新的中间结点存放运算符，并从栈中连续弹出两个树分别作为新结点的右子树和左子树，然后将树压入栈。持续上述过程，直到读完表达式，最后栈中的二叉树就是表达式树。</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后缀表达式建树，栈中存放生成的二叉树或者指向树根的指针。从表达式左边依次读入数据，如果是常数，生成单根树压入栈，如果是运算符，创建新的中间结点存放运算符，并从栈中连续弹出两个树分别作为新结点的右子树和左子树，然后将树压入栈。持续上述过程，直到读完表达式，最后栈中的二叉树就是表达式树。</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后缀表达式建树，栈中存放生成的二叉树或者指向树根的指针。从表达式左边依次读入数据，如果是常数，生成单根树压入栈，如果是运算符，创建新的中间结点存放运算符，并从栈中连续弹出两个树分别作为新结点的右子树和左子树，然后将树压入栈。持续上述过程，直到读完表达式，最后栈中的二叉树就是表达式树。</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后缀表达式建树，栈中存放生成的二叉树或者指向树根的指针。从表达式左边依次读入数据，如果是常数，生成单根树压入栈，如果是运算符，创建新的中间结点存放运算符，并从栈中连续弹出两个树分别作为新结点的右子树和左子树，然后将树压入栈。持续上述过程，直到读完表达式，最后栈中的二叉树就是表达式树。</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后缀表达式建树，栈中存放生成的二叉树或者指向树根的指针。从表达式左边依次读入数据，如果是常数，生成单根树压入栈，如果是运算符，创建新的中间结点存放运算符，并从栈中连续弹出两个树分别作为新结点的右子树和左子树，然后将树压入栈。持续上述过程，直到读完表达式，最后栈中的二叉树就是表达式树。</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后缀表达式建树，栈中存放生成的二叉树或者指向树根的指针。从表达式左边依次读入数据，如果是常数，生成单根树压入栈，如果是运算符，创建新的中间结点存放运算符，并从栈中连续弹出两个树分别作为新结点的右子树和左子树，然后将树压入栈。持续上述过程，直到读完表达式，最后栈中的二叉树就是表达式树。</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后缀表达式建树，栈中存放生成的二叉树或者指向树根的指针。从表达式左边依次读入数据，如果是常数，生成单根树压入栈，如果是运算符，创建新的中间结点存放运算符，并从栈中连续弹出两个树分别作为新结点的右子树和左子树，然后将树压入栈。持续上述过程，直到读完表达式，最后栈中的二叉树就是表达式树。</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后缀表达式建树，栈中存放生成的二叉树或者指向树根的指针。从表达式左边依次读入数据，如果是常数，生成单根树压入栈，如果是运算符，创建新的中间结点存放运算符，并从栈中连续弹出两个树分别作为新结点的右子树和左子树，然后将树压入栈。持续上述过程，直到读完表达式，最后栈中的二叉树就是表达式树。</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a:t>
            </a:r>
            <a:r>
              <a:rPr kumimoji="1" lang="zh-CN" altLang="en-US" dirty="0"/>
              <a:t>中结点有两个父结点，</a:t>
            </a:r>
            <a:r>
              <a:rPr kumimoji="1" lang="en-US" altLang="zh-CN" dirty="0"/>
              <a:t>F</a:t>
            </a:r>
            <a:r>
              <a:rPr kumimoji="1" lang="zh-CN" altLang="en-US" dirty="0"/>
              <a:t>中有两个结点为根！</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队列的创建与消除省略！</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队列的创建与消除省略！</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队列的创建与消除省略！</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队列的创建与消除省略！</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结语</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后缀表达式建树，栈中存放生成的二叉树或者指向树根的指针。从表达式左边依次读入数据，如果是常数，生成单根树压入栈，如果是运算符，创建新的中间结点存放运算符，并从栈中连续弹出两个树分别作为新结点的右子树和左子树，然后将树压入栈。持续上述过程，直到读完表达式，最后栈中的二叉树就是表达式树。</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564948"/>
            <a:ext cx="10515600" cy="518958"/>
          </a:xfrm>
          <a:prstGeom prst="rect">
            <a:avLst/>
          </a:prstGeom>
        </p:spPr>
        <p:txBody>
          <a:bodyPr>
            <a:normAutofit/>
          </a:bodyPr>
          <a:lstStyle>
            <a:lvl1pPr algn="ctr">
              <a:defRPr sz="2600" b="1">
                <a:latin typeface="华文中宋" panose="02010600040101010101" pitchFamily="2" charset="-122"/>
                <a:ea typeface="华文中宋" panose="02010600040101010101" pitchFamily="2" charset="-122"/>
              </a:defRPr>
            </a:lvl1pPr>
          </a:lstStyle>
          <a:p>
            <a:r>
              <a:rPr lang="zh-CN" altLang="en-US" dirty="0"/>
              <a:t>单击此处编辑一级标题样式</a:t>
            </a:r>
            <a:endParaRPr lang="zh-CN" altLang="en-US" dirty="0"/>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4" name="直接连接符 3"/>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333915" y="84221"/>
            <a:ext cx="531773" cy="420912"/>
            <a:chOff x="218722" y="105704"/>
            <a:chExt cx="573744" cy="454133"/>
          </a:xfrm>
        </p:grpSpPr>
        <p:grpSp>
          <p:nvGrpSpPr>
            <p:cNvPr id="11" name="组合 10"/>
            <p:cNvGrpSpPr/>
            <p:nvPr userDrawn="1"/>
          </p:nvGrpSpPr>
          <p:grpSpPr>
            <a:xfrm>
              <a:off x="218722" y="105704"/>
              <a:ext cx="490325" cy="454133"/>
              <a:chOff x="6175344" y="342254"/>
              <a:chExt cx="7803037" cy="7227071"/>
            </a:xfrm>
          </p:grpSpPr>
          <p:sp>
            <p:nvSpPr>
              <p:cNvPr id="13" name="六边形 12"/>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平行四边形 11"/>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副标题 2"/>
          <p:cNvSpPr>
            <a:spLocks noGrp="1"/>
          </p:cNvSpPr>
          <p:nvPr>
            <p:ph type="subTitle" idx="1" hasCustomPrompt="1"/>
          </p:nvPr>
        </p:nvSpPr>
        <p:spPr>
          <a:xfrm>
            <a:off x="584225" y="271204"/>
            <a:ext cx="4864359" cy="327421"/>
          </a:xfrm>
          <a:prstGeom prst="rect">
            <a:avLst/>
          </a:prstGeom>
        </p:spPr>
        <p:txBody>
          <a:bodyPr>
            <a:normAutofit/>
          </a:bodyPr>
          <a:lstStyle>
            <a:lvl1pPr marL="0" indent="0" algn="l">
              <a:buNone/>
              <a:defRPr sz="12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单击此处编辑小节名</a:t>
            </a:r>
            <a:endParaRPr lang="zh-CN" altLang="en-US" dirty="0"/>
          </a:p>
        </p:txBody>
      </p:sp>
      <p:sp>
        <p:nvSpPr>
          <p:cNvPr id="20" name="文本占位符 2"/>
          <p:cNvSpPr>
            <a:spLocks noGrp="1"/>
          </p:cNvSpPr>
          <p:nvPr>
            <p:ph type="body" idx="10" hasCustomPrompt="1"/>
          </p:nvPr>
        </p:nvSpPr>
        <p:spPr>
          <a:xfrm>
            <a:off x="6798353" y="200366"/>
            <a:ext cx="5157787" cy="323806"/>
          </a:xfrm>
        </p:spPr>
        <p:txBody>
          <a:bodyPr anchor="b">
            <a:normAutofit/>
          </a:bodyPr>
          <a:lstStyle>
            <a:lvl1pPr marL="0" indent="0" algn="r">
              <a:lnSpc>
                <a:spcPct val="100000"/>
              </a:lnSpc>
              <a:buNone/>
              <a:defRPr sz="1200" b="0">
                <a:solidFill>
                  <a:schemeClr val="bg1">
                    <a:lumMod val="6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数据结构</a:t>
            </a:r>
            <a:endParaRPr lang="zh-CN" altLang="en-US" dirty="0"/>
          </a:p>
        </p:txBody>
      </p:sp>
      <p:sp>
        <p:nvSpPr>
          <p:cNvPr id="21" name="内容占位符 2"/>
          <p:cNvSpPr>
            <a:spLocks noGrp="1"/>
          </p:cNvSpPr>
          <p:nvPr>
            <p:ph idx="11" hasCustomPrompt="1"/>
          </p:nvPr>
        </p:nvSpPr>
        <p:spPr>
          <a:xfrm>
            <a:off x="584225" y="1276350"/>
            <a:ext cx="11055325" cy="5057775"/>
          </a:xfrm>
        </p:spPr>
        <p:txBody>
          <a:bodyPr>
            <a:normAutofit/>
          </a:bodyPr>
          <a:lstStyle>
            <a:lvl1pPr marL="0" indent="0">
              <a:buFontTx/>
              <a:buNone/>
              <a:defRPr sz="2000">
                <a:latin typeface="微软雅黑" panose="020B0503020204020204" pitchFamily="34" charset="-122"/>
                <a:ea typeface="微软雅黑" panose="020B0503020204020204" pitchFamily="34" charset="-122"/>
              </a:defRPr>
            </a:lvl1pPr>
            <a:lvl2pPr marL="457200" indent="0">
              <a:buFontTx/>
              <a:buNone/>
              <a:defRPr sz="2800"/>
            </a:lvl2pPr>
            <a:lvl3pPr marL="914400" indent="0">
              <a:buFontTx/>
              <a:buNone/>
              <a:defRPr sz="2400"/>
            </a:lvl3pPr>
            <a:lvl4pPr marL="1371600" indent="0">
              <a:buFontTx/>
              <a:buNone/>
              <a:defRPr sz="2000"/>
            </a:lvl4pPr>
            <a:lvl5pPr marL="1828800" indent="0">
              <a:buFontTx/>
              <a:buNone/>
              <a:defRPr sz="2000"/>
            </a:lvl5pPr>
            <a:lvl6pPr>
              <a:defRPr sz="2000"/>
            </a:lvl6pPr>
            <a:lvl7pPr>
              <a:defRPr sz="2000"/>
            </a:lvl7pPr>
            <a:lvl8pPr>
              <a:defRPr sz="2000"/>
            </a:lvl8pPr>
            <a:lvl9pPr>
              <a:defRPr sz="2000"/>
            </a:lvl9pPr>
          </a:lstStyle>
          <a:p>
            <a:pPr lvl="0"/>
            <a:r>
              <a:rPr lang="zh-CN" altLang="en-US" dirty="0"/>
              <a:t>单击此处编辑正文</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深色）">
    <p:spTree>
      <p:nvGrpSpPr>
        <p:cNvPr id="1" name=""/>
        <p:cNvGrpSpPr/>
        <p:nvPr/>
      </p:nvGrpSpPr>
      <p:grpSpPr>
        <a:xfrm>
          <a:off x="0" y="0"/>
          <a:ext cx="0" cy="0"/>
          <a:chOff x="0" y="0"/>
          <a:chExt cx="0" cy="0"/>
        </a:xfrm>
      </p:grpSpPr>
      <p:sp>
        <p:nvSpPr>
          <p:cNvPr id="15" name="矩形: 圆角 6"/>
          <p:cNvSpPr/>
          <p:nvPr userDrawn="1"/>
        </p:nvSpPr>
        <p:spPr>
          <a:xfrm>
            <a:off x="0" y="0"/>
            <a:ext cx="12192000" cy="68579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标题 1"/>
          <p:cNvSpPr>
            <a:spLocks noGrp="1"/>
          </p:cNvSpPr>
          <p:nvPr>
            <p:ph type="title" hasCustomPrompt="1"/>
          </p:nvPr>
        </p:nvSpPr>
        <p:spPr>
          <a:xfrm>
            <a:off x="838200" y="564948"/>
            <a:ext cx="10515600" cy="518958"/>
          </a:xfrm>
          <a:prstGeom prst="rect">
            <a:avLst/>
          </a:prstGeom>
        </p:spPr>
        <p:txBody>
          <a:bodyPr>
            <a:normAutofit/>
          </a:bodyPr>
          <a:lstStyle>
            <a:lvl1pPr algn="ctr">
              <a:defRPr sz="2600" b="1">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defRPr>
            </a:lvl1pPr>
          </a:lstStyle>
          <a:p>
            <a:r>
              <a:rPr lang="zh-CN" altLang="en-US" dirty="0"/>
              <a:t>单击此处编辑一级标题样式</a:t>
            </a:r>
            <a:endParaRPr lang="zh-CN" altLang="en-US" dirty="0"/>
          </a:p>
        </p:txBody>
      </p:sp>
      <p:cxnSp>
        <p:nvCxnSpPr>
          <p:cNvPr id="4" name="直接连接符 3"/>
          <p:cNvCxnSpPr/>
          <p:nvPr userDrawn="1"/>
        </p:nvCxnSpPr>
        <p:spPr>
          <a:xfrm flipH="1">
            <a:off x="333915" y="6603508"/>
            <a:ext cx="4674965" cy="0"/>
          </a:xfrm>
          <a:prstGeom prst="line">
            <a:avLst/>
          </a:prstGeom>
          <a:ln>
            <a:solidFill>
              <a:srgbClr val="7DC2C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7181755" y="6603508"/>
            <a:ext cx="4674965" cy="0"/>
          </a:xfrm>
          <a:prstGeom prst="line">
            <a:avLst/>
          </a:prstGeom>
          <a:ln>
            <a:solidFill>
              <a:srgbClr val="7DC2C9"/>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333915" y="84221"/>
            <a:ext cx="531773" cy="420912"/>
            <a:chOff x="218722" y="105704"/>
            <a:chExt cx="573744" cy="454133"/>
          </a:xfrm>
        </p:grpSpPr>
        <p:grpSp>
          <p:nvGrpSpPr>
            <p:cNvPr id="11" name="组合 10"/>
            <p:cNvGrpSpPr/>
            <p:nvPr userDrawn="1"/>
          </p:nvGrpSpPr>
          <p:grpSpPr>
            <a:xfrm>
              <a:off x="218722" y="105704"/>
              <a:ext cx="490325" cy="454133"/>
              <a:chOff x="6175344" y="342254"/>
              <a:chExt cx="7803037" cy="7227071"/>
            </a:xfrm>
          </p:grpSpPr>
          <p:sp>
            <p:nvSpPr>
              <p:cNvPr id="13" name="六边形 12"/>
              <p:cNvSpPr/>
              <p:nvPr/>
            </p:nvSpPr>
            <p:spPr>
              <a:xfrm rot="5400000">
                <a:off x="5847446" y="670152"/>
                <a:ext cx="7227071" cy="6571275"/>
              </a:xfrm>
              <a:prstGeom prst="hexagon">
                <a:avLst>
                  <a:gd name="adj" fmla="val 30493"/>
                  <a:gd name="vf" fmla="val 115470"/>
                </a:avLst>
              </a:prstGeom>
              <a:gradFill>
                <a:gsLst>
                  <a:gs pos="87000">
                    <a:srgbClr val="00ABA5"/>
                  </a:gs>
                  <a:gs pos="10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rot="19714174">
                <a:off x="8249707" y="3214634"/>
                <a:ext cx="5728674" cy="3087560"/>
              </a:xfrm>
              <a:prstGeom prst="parallelogram">
                <a:avLst>
                  <a:gd name="adj" fmla="val 61032"/>
                </a:avLst>
              </a:prstGeom>
              <a:solidFill>
                <a:srgbClr val="7DC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平行四边形 11"/>
            <p:cNvSpPr/>
            <p:nvPr userDrawn="1"/>
          </p:nvSpPr>
          <p:spPr>
            <a:xfrm rot="19714174">
              <a:off x="432489" y="310360"/>
              <a:ext cx="359977" cy="194015"/>
            </a:xfrm>
            <a:prstGeom prst="parallelogram">
              <a:avLst>
                <a:gd name="adj" fmla="val 61032"/>
              </a:avLst>
            </a:prstGeom>
            <a:solidFill>
              <a:srgbClr val="C1E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副标题 2"/>
          <p:cNvSpPr>
            <a:spLocks noGrp="1"/>
          </p:cNvSpPr>
          <p:nvPr>
            <p:ph type="subTitle" idx="1" hasCustomPrompt="1"/>
          </p:nvPr>
        </p:nvSpPr>
        <p:spPr>
          <a:xfrm>
            <a:off x="784250" y="271204"/>
            <a:ext cx="4864359" cy="327421"/>
          </a:xfrm>
          <a:prstGeom prst="rect">
            <a:avLst/>
          </a:prstGeom>
        </p:spPr>
        <p:txBody>
          <a:bodyPr>
            <a:normAutofit/>
          </a:bodyPr>
          <a:lstStyle>
            <a:lvl1pPr marL="0" indent="0" algn="l">
              <a:buNone/>
              <a:defRPr sz="1200">
                <a:solidFill>
                  <a:srgbClr val="C1E2E5"/>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单击此处编辑小节名</a:t>
            </a:r>
            <a:endParaRPr lang="zh-CN" altLang="en-US" dirty="0"/>
          </a:p>
        </p:txBody>
      </p:sp>
      <p:sp>
        <p:nvSpPr>
          <p:cNvPr id="20" name="文本占位符 2"/>
          <p:cNvSpPr>
            <a:spLocks noGrp="1"/>
          </p:cNvSpPr>
          <p:nvPr>
            <p:ph type="body" idx="10" hasCustomPrompt="1"/>
          </p:nvPr>
        </p:nvSpPr>
        <p:spPr>
          <a:xfrm>
            <a:off x="6798353" y="200366"/>
            <a:ext cx="5157787" cy="323806"/>
          </a:xfrm>
        </p:spPr>
        <p:txBody>
          <a:bodyPr anchor="b">
            <a:normAutofit/>
          </a:bodyPr>
          <a:lstStyle>
            <a:lvl1pPr marL="0" indent="0" algn="r">
              <a:lnSpc>
                <a:spcPct val="100000"/>
              </a:lnSpc>
              <a:buNone/>
              <a:defRPr sz="1200" b="0">
                <a:solidFill>
                  <a:srgbClr val="C1E2E5"/>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数据结构</a:t>
            </a:r>
            <a:endParaRPr lang="zh-CN" altLang="en-US" dirty="0"/>
          </a:p>
        </p:txBody>
      </p:sp>
      <p:sp>
        <p:nvSpPr>
          <p:cNvPr id="21" name="内容占位符 2"/>
          <p:cNvSpPr>
            <a:spLocks noGrp="1"/>
          </p:cNvSpPr>
          <p:nvPr>
            <p:ph idx="11" hasCustomPrompt="1"/>
          </p:nvPr>
        </p:nvSpPr>
        <p:spPr>
          <a:xfrm>
            <a:off x="584225" y="1276350"/>
            <a:ext cx="11055325" cy="5057775"/>
          </a:xfrm>
        </p:spPr>
        <p:txBody>
          <a:bodyPr>
            <a:normAutofit/>
          </a:bodyPr>
          <a:lstStyle>
            <a:lvl1pPr marL="0" indent="0">
              <a:buFontTx/>
              <a:buNone/>
              <a:defRPr sz="20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marL="457200" indent="0">
              <a:buFontTx/>
              <a:buNone/>
              <a:defRPr sz="2800"/>
            </a:lvl2pPr>
            <a:lvl3pPr marL="914400" indent="0">
              <a:buFontTx/>
              <a:buNone/>
              <a:defRPr sz="2400"/>
            </a:lvl3pPr>
            <a:lvl4pPr marL="1371600" indent="0">
              <a:buFontTx/>
              <a:buNone/>
              <a:defRPr sz="2000"/>
            </a:lvl4pPr>
            <a:lvl5pPr marL="1828800" indent="0">
              <a:buFontTx/>
              <a:buNone/>
              <a:defRPr sz="2000"/>
            </a:lvl5pPr>
            <a:lvl6pPr>
              <a:defRPr sz="2000"/>
            </a:lvl6pPr>
            <a:lvl7pPr>
              <a:defRPr sz="2000"/>
            </a:lvl7pPr>
            <a:lvl8pPr>
              <a:defRPr sz="2000"/>
            </a:lvl8pPr>
            <a:lvl9pPr>
              <a:defRPr sz="2000"/>
            </a:lvl9pPr>
          </a:lstStyle>
          <a:p>
            <a:pPr lvl="0"/>
            <a:r>
              <a:rPr lang="zh-CN" altLang="en-US" dirty="0"/>
              <a:t>单击此处编辑正文</a:t>
            </a:r>
            <a:endParaRPr lang="zh-CN" altLang="en-US" dirty="0"/>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72109" y="6483552"/>
            <a:ext cx="1647783" cy="24509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结语">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3" name="直接连接符 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8754004" y="255456"/>
            <a:ext cx="3216924" cy="276999"/>
          </a:xfrm>
          <a:prstGeom prst="rect">
            <a:avLst/>
          </a:prstGeom>
          <a:noFill/>
        </p:spPr>
        <p:txBody>
          <a:bodyPr wrap="square" rtlCol="0">
            <a:spAutoFit/>
          </a:bodyPr>
          <a:lstStyle/>
          <a:p>
            <a:pPr algn="r"/>
            <a:r>
              <a:rPr lang="zh-CN" altLang="en-US" sz="1200" spc="120" dirty="0">
                <a:solidFill>
                  <a:schemeClr val="bg1">
                    <a:lumMod val="65000"/>
                  </a:schemeClr>
                </a:solidFill>
                <a:latin typeface="微软雅黑" panose="020B0503020204020204" pitchFamily="34" charset="-122"/>
                <a:ea typeface="微软雅黑" panose="020B0503020204020204" pitchFamily="34" charset="-122"/>
              </a:rPr>
              <a:t>数据结构</a:t>
            </a:r>
            <a:endParaRPr lang="zh-CN" altLang="zh-CN" sz="1200" spc="12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9" name="组合 8"/>
          <p:cNvGrpSpPr/>
          <p:nvPr userDrawn="1"/>
        </p:nvGrpSpPr>
        <p:grpSpPr>
          <a:xfrm>
            <a:off x="333915" y="84221"/>
            <a:ext cx="531773" cy="420912"/>
            <a:chOff x="218722" y="105704"/>
            <a:chExt cx="573744" cy="454133"/>
          </a:xfrm>
        </p:grpSpPr>
        <p:grpSp>
          <p:nvGrpSpPr>
            <p:cNvPr id="3" name="组合 2"/>
            <p:cNvGrpSpPr/>
            <p:nvPr userDrawn="1"/>
          </p:nvGrpSpPr>
          <p:grpSpPr>
            <a:xfrm>
              <a:off x="218722" y="105704"/>
              <a:ext cx="490325" cy="454133"/>
              <a:chOff x="6175344" y="342254"/>
              <a:chExt cx="7803037" cy="7227071"/>
            </a:xfrm>
          </p:grpSpPr>
          <p:sp>
            <p:nvSpPr>
              <p:cNvPr id="4" name="六边形 3"/>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平行四边形 7"/>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userDrawn="1"/>
        </p:nvSpPr>
        <p:spPr>
          <a:xfrm>
            <a:off x="572335" y="230736"/>
            <a:ext cx="6324687" cy="275590"/>
          </a:xfrm>
          <a:prstGeom prst="rect">
            <a:avLst/>
          </a:prstGeom>
        </p:spPr>
        <p:txBody>
          <a:bodyPr wrap="square">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第一节</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前馈神经网络</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3" name="直接连接符 1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CE56C6-9774-47FC-A39E-CCCBDFE7815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FC8200-D7D1-4D60-9004-3F0BBDC27A7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CE56C6-9774-47FC-A39E-CCCBDFE7815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FC8200-D7D1-4D60-9004-3F0BBDC27A7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6.png"/></Relationships>
</file>

<file path=ppt/slides/_rels/slide106.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9" Type="http://schemas.openxmlformats.org/officeDocument/2006/relationships/slideLayout" Target="../slideLayouts/slideLayout6.xml"/><Relationship Id="rId18" Type="http://schemas.openxmlformats.org/officeDocument/2006/relationships/tags" Target="../tags/tag83.xml"/><Relationship Id="rId17" Type="http://schemas.openxmlformats.org/officeDocument/2006/relationships/image" Target="../media/image45.png"/><Relationship Id="rId16" Type="http://schemas.openxmlformats.org/officeDocument/2006/relationships/tags" Target="../tags/tag82.xml"/><Relationship Id="rId15" Type="http://schemas.openxmlformats.org/officeDocument/2006/relationships/tags" Target="../tags/tag81.xml"/><Relationship Id="rId14" Type="http://schemas.openxmlformats.org/officeDocument/2006/relationships/tags" Target="../tags/tag80.xml"/><Relationship Id="rId13" Type="http://schemas.openxmlformats.org/officeDocument/2006/relationships/tags" Target="../tags/tag79.xml"/><Relationship Id="rId12" Type="http://schemas.openxmlformats.org/officeDocument/2006/relationships/tags" Target="../tags/tag78.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tags" Target="../tags/tag67.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image" Target="../media/image5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xml"/><Relationship Id="rId1" Type="http://schemas.openxmlformats.org/officeDocument/2006/relationships/image" Target="../media/image5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xml"/><Relationship Id="rId1" Type="http://schemas.openxmlformats.org/officeDocument/2006/relationships/image" Target="../media/image60.png"/></Relationships>
</file>

<file path=ppt/slides/_rels/slide121.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9" Type="http://schemas.openxmlformats.org/officeDocument/2006/relationships/slideLayout" Target="../slideLayouts/slideLayout6.xml"/><Relationship Id="rId18" Type="http://schemas.openxmlformats.org/officeDocument/2006/relationships/tags" Target="../tags/tag100.xml"/><Relationship Id="rId17" Type="http://schemas.openxmlformats.org/officeDocument/2006/relationships/image" Target="../media/image10.png"/><Relationship Id="rId16" Type="http://schemas.openxmlformats.org/officeDocument/2006/relationships/tags" Target="../tags/tag99.xml"/><Relationship Id="rId15" Type="http://schemas.openxmlformats.org/officeDocument/2006/relationships/tags" Target="../tags/tag98.xml"/><Relationship Id="rId14" Type="http://schemas.openxmlformats.org/officeDocument/2006/relationships/tags" Target="../tags/tag97.xml"/><Relationship Id="rId13" Type="http://schemas.openxmlformats.org/officeDocument/2006/relationships/tags" Target="../tags/tag96.xml"/><Relationship Id="rId12" Type="http://schemas.openxmlformats.org/officeDocument/2006/relationships/tags" Target="../tags/tag95.xml"/><Relationship Id="rId11" Type="http://schemas.openxmlformats.org/officeDocument/2006/relationships/tags" Target="../tags/tag94.xml"/><Relationship Id="rId10" Type="http://schemas.openxmlformats.org/officeDocument/2006/relationships/tags" Target="../tags/tag93.xml"/><Relationship Id="rId1" Type="http://schemas.openxmlformats.org/officeDocument/2006/relationships/tags" Target="../tags/tag84.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xml"/><Relationship Id="rId1" Type="http://schemas.openxmlformats.org/officeDocument/2006/relationships/image" Target="../media/image6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13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3.png"/></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9.png"/><Relationship Id="rId1" Type="http://schemas.openxmlformats.org/officeDocument/2006/relationships/image" Target="../media/image68.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3.pn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3.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4.png"/></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6.png"/><Relationship Id="rId1" Type="http://schemas.openxmlformats.org/officeDocument/2006/relationships/image" Target="../media/image7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7.png"/></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7.png"/></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8.png"/></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9.pn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9.png"/></Relationships>
</file>

<file path=ppt/slides/_rels/slide157.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9" Type="http://schemas.openxmlformats.org/officeDocument/2006/relationships/slideLayout" Target="../slideLayouts/slideLayout6.xml"/><Relationship Id="rId18" Type="http://schemas.openxmlformats.org/officeDocument/2006/relationships/tags" Target="../tags/tag117.xml"/><Relationship Id="rId17" Type="http://schemas.openxmlformats.org/officeDocument/2006/relationships/image" Target="../media/image45.png"/><Relationship Id="rId16" Type="http://schemas.openxmlformats.org/officeDocument/2006/relationships/tags" Target="../tags/tag116.xml"/><Relationship Id="rId15" Type="http://schemas.openxmlformats.org/officeDocument/2006/relationships/tags" Target="../tags/tag115.xml"/><Relationship Id="rId14" Type="http://schemas.openxmlformats.org/officeDocument/2006/relationships/tags" Target="../tags/tag114.xml"/><Relationship Id="rId13" Type="http://schemas.openxmlformats.org/officeDocument/2006/relationships/tags" Target="../tags/tag113.xml"/><Relationship Id="rId12" Type="http://schemas.openxmlformats.org/officeDocument/2006/relationships/tags" Target="../tags/tag112.xml"/><Relationship Id="rId11" Type="http://schemas.openxmlformats.org/officeDocument/2006/relationships/tags" Target="../tags/tag111.xml"/><Relationship Id="rId10" Type="http://schemas.openxmlformats.org/officeDocument/2006/relationships/tags" Target="../tags/tag110.xml"/><Relationship Id="rId1" Type="http://schemas.openxmlformats.org/officeDocument/2006/relationships/tags" Target="../tags/tag10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2.png"/></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3.png"/></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4.png"/></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6.png"/><Relationship Id="rId1" Type="http://schemas.openxmlformats.org/officeDocument/2006/relationships/image" Target="../media/image85.png"/></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6.png"/><Relationship Id="rId1" Type="http://schemas.openxmlformats.org/officeDocument/2006/relationships/image" Target="../media/image85.png"/></Relationships>
</file>

<file path=ppt/slides/_rels/slide16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8.png"/><Relationship Id="rId3" Type="http://schemas.openxmlformats.org/officeDocument/2006/relationships/image" Target="../media/image46.png"/><Relationship Id="rId2" Type="http://schemas.openxmlformats.org/officeDocument/2006/relationships/image" Target="../media/image79.png"/><Relationship Id="rId1" Type="http://schemas.openxmlformats.org/officeDocument/2006/relationships/image" Target="../media/image87.png"/></Relationships>
</file>

<file path=ppt/slides/_rels/slide16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9.png"/><Relationship Id="rId2" Type="http://schemas.openxmlformats.org/officeDocument/2006/relationships/image" Target="../media/image87.png"/><Relationship Id="rId1" Type="http://schemas.openxmlformats.org/officeDocument/2006/relationships/image" Target="../media/image79.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9.png"/></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9.png"/><Relationship Id="rId1" Type="http://schemas.openxmlformats.org/officeDocument/2006/relationships/image" Target="../media/image89.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tags" Target="../tags/tag124.xml"/><Relationship Id="rId7" Type="http://schemas.openxmlformats.org/officeDocument/2006/relationships/tags" Target="../tags/tag123.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image" Target="../media/image91.png"/><Relationship Id="rId3" Type="http://schemas.openxmlformats.org/officeDocument/2006/relationships/tags" Target="../tags/tag120.xml"/><Relationship Id="rId21" Type="http://schemas.openxmlformats.org/officeDocument/2006/relationships/slideLayout" Target="../slideLayouts/slideLayout6.xml"/><Relationship Id="rId20" Type="http://schemas.openxmlformats.org/officeDocument/2006/relationships/tags" Target="../tags/tag134.xml"/><Relationship Id="rId2" Type="http://schemas.openxmlformats.org/officeDocument/2006/relationships/tags" Target="../tags/tag119.xml"/><Relationship Id="rId19" Type="http://schemas.openxmlformats.org/officeDocument/2006/relationships/image" Target="../media/image10.png"/><Relationship Id="rId18" Type="http://schemas.openxmlformats.org/officeDocument/2006/relationships/tags" Target="../tags/tag133.xml"/><Relationship Id="rId17" Type="http://schemas.openxmlformats.org/officeDocument/2006/relationships/tags" Target="../tags/tag132.xml"/><Relationship Id="rId16" Type="http://schemas.openxmlformats.org/officeDocument/2006/relationships/tags" Target="../tags/tag131.xml"/><Relationship Id="rId15" Type="http://schemas.openxmlformats.org/officeDocument/2006/relationships/tags" Target="../tags/tag130.xml"/><Relationship Id="rId14" Type="http://schemas.openxmlformats.org/officeDocument/2006/relationships/tags" Target="../tags/tag129.xml"/><Relationship Id="rId13" Type="http://schemas.openxmlformats.org/officeDocument/2006/relationships/tags" Target="../tags/tag128.xml"/><Relationship Id="rId12" Type="http://schemas.openxmlformats.org/officeDocument/2006/relationships/tags" Target="../tags/tag127.xml"/><Relationship Id="rId11" Type="http://schemas.openxmlformats.org/officeDocument/2006/relationships/image" Target="../media/image92.png"/><Relationship Id="rId10" Type="http://schemas.openxmlformats.org/officeDocument/2006/relationships/tags" Target="../tags/tag126.xml"/><Relationship Id="rId1" Type="http://schemas.openxmlformats.org/officeDocument/2006/relationships/tags" Target="../tags/tag118.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3.png"/></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3.png"/><Relationship Id="rId1" Type="http://schemas.openxmlformats.org/officeDocument/2006/relationships/image" Target="../media/image94.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17.png"/></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7.png"/></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7.png"/></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8.png"/></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9.png"/></Relationships>
</file>

<file path=ppt/slides/_rels/slide184.xml.rels><?xml version="1.0" encoding="UTF-8" standalone="yes"?>
<Relationships xmlns="http://schemas.openxmlformats.org/package/2006/relationships"><Relationship Id="rId9" Type="http://schemas.openxmlformats.org/officeDocument/2006/relationships/image" Target="../media/image108.svg"/><Relationship Id="rId8" Type="http://schemas.openxmlformats.org/officeDocument/2006/relationships/image" Target="../media/image107.png"/><Relationship Id="rId7" Type="http://schemas.openxmlformats.org/officeDocument/2006/relationships/image" Target="../media/image106.svg"/><Relationship Id="rId6" Type="http://schemas.openxmlformats.org/officeDocument/2006/relationships/image" Target="../media/image105.png"/><Relationship Id="rId5" Type="http://schemas.openxmlformats.org/officeDocument/2006/relationships/image" Target="../media/image104.svg"/><Relationship Id="rId4" Type="http://schemas.openxmlformats.org/officeDocument/2006/relationships/image" Target="../media/image103.png"/><Relationship Id="rId3" Type="http://schemas.openxmlformats.org/officeDocument/2006/relationships/image" Target="../media/image102.svg"/><Relationship Id="rId2" Type="http://schemas.openxmlformats.org/officeDocument/2006/relationships/image" Target="../media/image101.png"/><Relationship Id="rId12" Type="http://schemas.openxmlformats.org/officeDocument/2006/relationships/slideLayout" Target="../slideLayouts/slideLayout1.xml"/><Relationship Id="rId11" Type="http://schemas.openxmlformats.org/officeDocument/2006/relationships/image" Target="../media/image110.svg"/><Relationship Id="rId10" Type="http://schemas.openxmlformats.org/officeDocument/2006/relationships/image" Target="../media/image109.png"/><Relationship Id="rId1" Type="http://schemas.openxmlformats.org/officeDocument/2006/relationships/image" Target="../media/image100.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6" Type="http://schemas.openxmlformats.org/officeDocument/2006/relationships/notesSlide" Target="../notesSlides/notesSlide68.xml"/><Relationship Id="rId5" Type="http://schemas.openxmlformats.org/officeDocument/2006/relationships/slideLayout" Target="../slideLayouts/slideLayout3.xml"/><Relationship Id="rId4" Type="http://schemas.openxmlformats.org/officeDocument/2006/relationships/image" Target="../media/image111.png"/><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9" Type="http://schemas.openxmlformats.org/officeDocument/2006/relationships/slideLayout" Target="../slideLayouts/slideLayout3.xml"/><Relationship Id="rId18" Type="http://schemas.openxmlformats.org/officeDocument/2006/relationships/tags" Target="../tags/tag32.xml"/><Relationship Id="rId17" Type="http://schemas.openxmlformats.org/officeDocument/2006/relationships/image" Target="../media/image10.png"/><Relationship Id="rId16" Type="http://schemas.openxmlformats.org/officeDocument/2006/relationships/tags" Target="../tags/tag31.xml"/><Relationship Id="rId15" Type="http://schemas.openxmlformats.org/officeDocument/2006/relationships/tags" Target="../tags/tag30.xml"/><Relationship Id="rId14" Type="http://schemas.openxmlformats.org/officeDocument/2006/relationships/tags" Target="../tags/tag29.xml"/><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tags" Target="../tags/tag16.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1.png"/><Relationship Id="rId1"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32.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9" Type="http://schemas.openxmlformats.org/officeDocument/2006/relationships/slideLayout" Target="../slideLayouts/slideLayout6.xml"/><Relationship Id="rId18" Type="http://schemas.openxmlformats.org/officeDocument/2006/relationships/tags" Target="../tags/tag49.xml"/><Relationship Id="rId17" Type="http://schemas.openxmlformats.org/officeDocument/2006/relationships/image" Target="../media/image45.png"/><Relationship Id="rId16" Type="http://schemas.openxmlformats.org/officeDocument/2006/relationships/tags" Target="../tags/tag48.xml"/><Relationship Id="rId15" Type="http://schemas.openxmlformats.org/officeDocument/2006/relationships/tags" Target="../tags/tag47.xml"/><Relationship Id="rId14" Type="http://schemas.openxmlformats.org/officeDocument/2006/relationships/tags" Target="../tags/tag46.xml"/><Relationship Id="rId13" Type="http://schemas.openxmlformats.org/officeDocument/2006/relationships/tags" Target="../tags/tag45.xml"/><Relationship Id="rId12" Type="http://schemas.openxmlformats.org/officeDocument/2006/relationships/tags" Target="../tags/tag44.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47.png"/><Relationship Id="rId1" Type="http://schemas.openxmlformats.org/officeDocument/2006/relationships/image" Target="../media/image46.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39.xml.rels><?xml version="1.0" encoding="UTF-8" standalone="yes"?>
<Relationships xmlns="http://schemas.openxmlformats.org/package/2006/relationships"><Relationship Id="rId9" Type="http://schemas.openxmlformats.org/officeDocument/2006/relationships/tags" Target="../tags/tag58.xml"/><Relationship Id="rId8" Type="http://schemas.openxmlformats.org/officeDocument/2006/relationships/tags" Target="../tags/tag57.xml"/><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9" Type="http://schemas.openxmlformats.org/officeDocument/2006/relationships/slideLayout" Target="../slideLayouts/slideLayout6.xml"/><Relationship Id="rId18" Type="http://schemas.openxmlformats.org/officeDocument/2006/relationships/tags" Target="../tags/tag66.xml"/><Relationship Id="rId17" Type="http://schemas.openxmlformats.org/officeDocument/2006/relationships/image" Target="../media/image45.png"/><Relationship Id="rId16" Type="http://schemas.openxmlformats.org/officeDocument/2006/relationships/tags" Target="../tags/tag65.xml"/><Relationship Id="rId15" Type="http://schemas.openxmlformats.org/officeDocument/2006/relationships/tags" Target="../tags/tag64.xml"/><Relationship Id="rId14" Type="http://schemas.openxmlformats.org/officeDocument/2006/relationships/tags" Target="../tags/tag63.xml"/><Relationship Id="rId13" Type="http://schemas.openxmlformats.org/officeDocument/2006/relationships/tags" Target="../tags/tag62.xml"/><Relationship Id="rId12" Type="http://schemas.openxmlformats.org/officeDocument/2006/relationships/tags" Target="../tags/tag61.xml"/><Relationship Id="rId11" Type="http://schemas.openxmlformats.org/officeDocument/2006/relationships/tags" Target="../tags/tag60.xml"/><Relationship Id="rId10" Type="http://schemas.openxmlformats.org/officeDocument/2006/relationships/tags" Target="../tags/tag59.xml"/><Relationship Id="rId1" Type="http://schemas.openxmlformats.org/officeDocument/2006/relationships/tags" Target="../tags/tag50.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2.png"/><Relationship Id="rId1" Type="http://schemas.openxmlformats.org/officeDocument/2006/relationships/image" Target="../media/image5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4.png"/><Relationship Id="rId1"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5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8" Type="http://schemas.openxmlformats.org/officeDocument/2006/relationships/notesSlide" Target="../notesSlides/notesSlide4.xml"/><Relationship Id="rId17" Type="http://schemas.openxmlformats.org/officeDocument/2006/relationships/slideLayout" Target="../slideLayouts/slideLayout6.xml"/><Relationship Id="rId16" Type="http://schemas.openxmlformats.org/officeDocument/2006/relationships/tags" Target="../tags/tag15.xml"/><Relationship Id="rId15" Type="http://schemas.openxmlformats.org/officeDocument/2006/relationships/image" Target="../media/image10.png"/><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684"/>
        </a:solidFill>
        <a:effectLst/>
      </p:bgPr>
    </p:bg>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480" y="-46319"/>
            <a:ext cx="12192000" cy="5716503"/>
          </a:xfrm>
          <a:prstGeom prst="rect">
            <a:avLst/>
          </a:prstGeom>
        </p:spPr>
      </p:pic>
      <p:pic>
        <p:nvPicPr>
          <p:cNvPr id="17" name="图片 16"/>
          <p:cNvPicPr>
            <a:picLocks noChangeAspect="1"/>
          </p:cNvPicPr>
          <p:nvPr/>
        </p:nvPicPr>
        <p:blipFill rotWithShape="1">
          <a:blip r:embed="rId1" cstate="print">
            <a:extLst>
              <a:ext uri="{28A0092B-C50C-407E-A947-70E740481C1C}">
                <a14:useLocalDpi xmlns:a14="http://schemas.microsoft.com/office/drawing/2010/main" val="0"/>
              </a:ext>
            </a:extLst>
          </a:blip>
          <a:srcRect l="7288" t="60187" r="62545" b="13687"/>
          <a:stretch>
            <a:fillRect/>
          </a:stretch>
        </p:blipFill>
        <p:spPr>
          <a:xfrm flipH="1" flipV="1">
            <a:off x="8544560" y="5394960"/>
            <a:ext cx="3677920" cy="1493520"/>
          </a:xfrm>
          <a:prstGeom prst="rect">
            <a:avLst/>
          </a:prstGeom>
        </p:spPr>
      </p:pic>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l="24826" b="55447"/>
          <a:stretch>
            <a:fillRect/>
          </a:stretch>
        </p:blipFill>
        <p:spPr>
          <a:xfrm>
            <a:off x="-132080" y="4453337"/>
            <a:ext cx="9165288" cy="2546903"/>
          </a:xfrm>
          <a:prstGeom prst="rect">
            <a:avLst/>
          </a:prstGeom>
        </p:spPr>
      </p:pic>
      <p:grpSp>
        <p:nvGrpSpPr>
          <p:cNvPr id="12" name="组合 11"/>
          <p:cNvGrpSpPr/>
          <p:nvPr/>
        </p:nvGrpSpPr>
        <p:grpSpPr>
          <a:xfrm>
            <a:off x="-905689" y="342255"/>
            <a:ext cx="14873910" cy="7227071"/>
            <a:chOff x="2275139" y="1708487"/>
            <a:chExt cx="7788686" cy="3784438"/>
          </a:xfrm>
        </p:grpSpPr>
        <p:sp>
          <p:nvSpPr>
            <p:cNvPr id="9" name="六边形 8"/>
            <p:cNvSpPr/>
            <p:nvPr/>
          </p:nvSpPr>
          <p:spPr>
            <a:xfrm rot="5400000">
              <a:off x="5811401" y="1880190"/>
              <a:ext cx="3784438"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单圆角矩形 10"/>
            <p:cNvSpPr/>
            <p:nvPr/>
          </p:nvSpPr>
          <p:spPr>
            <a:xfrm>
              <a:off x="2275139" y="3590090"/>
              <a:ext cx="5733603" cy="45719"/>
            </a:xfrm>
            <a:prstGeom prst="round1Rect">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2727158" y="2057400"/>
            <a:ext cx="6737684" cy="1015663"/>
          </a:xfrm>
          <a:prstGeom prst="rect">
            <a:avLst/>
          </a:prstGeom>
          <a:noFill/>
        </p:spPr>
        <p:txBody>
          <a:bodyPr wrap="square" rtlCol="0">
            <a:spAutoFit/>
          </a:bodyPr>
          <a:lstStyle/>
          <a:p>
            <a:pPr algn="ctr"/>
            <a:r>
              <a:rPr lang="zh-CN" altLang="en-US" sz="6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数据结构</a:t>
            </a:r>
            <a:endParaRPr lang="zh-CN" altLang="en-US" sz="6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5" name="文本框 4"/>
          <p:cNvSpPr txBox="1"/>
          <p:nvPr/>
        </p:nvSpPr>
        <p:spPr>
          <a:xfrm>
            <a:off x="1598664" y="342255"/>
            <a:ext cx="3015569" cy="609398"/>
          </a:xfrm>
          <a:prstGeom prst="rect">
            <a:avLst/>
          </a:prstGeom>
          <a:noFill/>
        </p:spPr>
        <p:txBody>
          <a:bodyPr wrap="none" rtlCol="0">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计算机领域本科教育教学改革试点</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工作计划（“</a:t>
            </a:r>
            <a:r>
              <a:rPr lang="en-US" altLang="zh-CN" sz="1400" dirty="0">
                <a:solidFill>
                  <a:schemeClr val="bg1"/>
                </a:solidFill>
                <a:latin typeface="微软雅黑" panose="020B0503020204020204" pitchFamily="34" charset="-122"/>
                <a:ea typeface="微软雅黑" panose="020B0503020204020204" pitchFamily="34" charset="-122"/>
              </a:rPr>
              <a:t>101</a:t>
            </a:r>
            <a:r>
              <a:rPr lang="zh-CN" altLang="en-US" sz="1400" dirty="0">
                <a:solidFill>
                  <a:schemeClr val="bg1"/>
                </a:solidFill>
                <a:latin typeface="微软雅黑" panose="020B0503020204020204" pitchFamily="34" charset="-122"/>
                <a:ea typeface="微软雅黑" panose="020B0503020204020204" pitchFamily="34" charset="-122"/>
              </a:rPr>
              <a:t>计划”）研究成果</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0865" y="231750"/>
            <a:ext cx="701051" cy="808481"/>
          </a:xfrm>
          <a:prstGeom prst="rect">
            <a:avLst/>
          </a:prstGeom>
        </p:spPr>
      </p:pic>
      <p:sp>
        <p:nvSpPr>
          <p:cNvPr id="7" name="文本框 6"/>
          <p:cNvSpPr txBox="1"/>
          <p:nvPr/>
        </p:nvSpPr>
        <p:spPr>
          <a:xfrm>
            <a:off x="4034782" y="4299065"/>
            <a:ext cx="4122438" cy="430374"/>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俞勇、张铭、陈越、韩文弢</a:t>
            </a:r>
            <a:endPar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3016738" y="4985017"/>
            <a:ext cx="6158524" cy="396583"/>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上海交通大学、北京大学、浙江大学、清华大学</a:t>
            </a:r>
            <a:endPar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文本框 18"/>
          <p:cNvSpPr txBox="1"/>
          <p:nvPr/>
        </p:nvSpPr>
        <p:spPr>
          <a:xfrm rot="1849986">
            <a:off x="8195789" y="4908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99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9900" b="1" dirty="0">
              <a:gradFill>
                <a:gsLst>
                  <a:gs pos="30000">
                    <a:srgbClr val="007684"/>
                  </a:gs>
                  <a:gs pos="83000">
                    <a:srgbClr val="016773"/>
                  </a:gs>
                </a:gsLst>
                <a:lin ang="5400000" scaled="0"/>
              </a:gradFill>
              <a:latin typeface="Bauhaus 93" panose="04030905020B02020C02"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树的基本术语</a:t>
            </a:r>
            <a:endParaRPr lang="zh-CN" altLang="en-US" dirty="0"/>
          </a:p>
        </p:txBody>
      </p:sp>
      <p:sp>
        <p:nvSpPr>
          <p:cNvPr id="3" name="副标题 2"/>
          <p:cNvSpPr>
            <a:spLocks noGrp="1"/>
          </p:cNvSpPr>
          <p:nvPr>
            <p:ph type="subTitle" idx="1"/>
          </p:nvPr>
        </p:nvSpPr>
        <p:spPr/>
        <p:txBody>
          <a:bodyPr/>
          <a:lstStyle/>
          <a:p>
            <a:r>
              <a:rPr lang="en-US" altLang="zh-CN" dirty="0"/>
              <a:t>5.2 </a:t>
            </a:r>
            <a:r>
              <a:rPr lang="zh-CN" altLang="en-US" dirty="0"/>
              <a:t>树的定义与结构</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20" name="内容占位符 4"/>
          <p:cNvSpPr txBox="1"/>
          <p:nvPr/>
        </p:nvSpPr>
        <p:spPr>
          <a:xfrm>
            <a:off x="584225" y="1124682"/>
            <a:ext cx="10998176" cy="5352318"/>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342900" indent="-342900" algn="just">
              <a:lnSpc>
                <a:spcPct val="110000"/>
              </a:lnSpc>
              <a:buFont typeface="Arial" panose="020B0604020202020204" pitchFamily="34" charset="0"/>
              <a:buChar char="•"/>
            </a:pPr>
            <a:r>
              <a:rPr lang="zh-CN" altLang="en-US" sz="2400" b="1" dirty="0"/>
              <a:t>结点的度</a:t>
            </a:r>
            <a:r>
              <a:rPr lang="zh-CN" altLang="zh-CN" sz="2400" dirty="0"/>
              <a:t>：</a:t>
            </a:r>
            <a:r>
              <a:rPr lang="zh-CN" altLang="en-US" sz="2400" dirty="0"/>
              <a:t>子结点或非空子树的个数</a:t>
            </a:r>
            <a:endParaRPr lang="zh-CN" altLang="zh-CN" sz="2400" dirty="0"/>
          </a:p>
          <a:p>
            <a:pPr marL="342900" indent="-342900" algn="just">
              <a:lnSpc>
                <a:spcPct val="110000"/>
              </a:lnSpc>
              <a:buFont typeface="Arial" panose="020B0604020202020204" pitchFamily="34" charset="0"/>
              <a:buChar char="•"/>
            </a:pPr>
            <a:r>
              <a:rPr lang="zh-CN" altLang="en-US" sz="2400" b="1" dirty="0"/>
              <a:t>树的度</a:t>
            </a:r>
            <a:r>
              <a:rPr lang="zh-CN" altLang="zh-CN" sz="2400" dirty="0"/>
              <a:t>：</a:t>
            </a:r>
            <a:r>
              <a:rPr lang="zh-CN" altLang="en-US" sz="2400" dirty="0"/>
              <a:t>树中所有结点的度的最大值</a:t>
            </a:r>
            <a:endParaRPr lang="zh-CN" altLang="zh-CN" sz="2400" dirty="0"/>
          </a:p>
          <a:p>
            <a:pPr marL="342900" indent="-342900" algn="just">
              <a:lnSpc>
                <a:spcPct val="110000"/>
              </a:lnSpc>
              <a:buFont typeface="Arial" panose="020B0604020202020204" pitchFamily="34" charset="0"/>
              <a:buChar char="•"/>
            </a:pPr>
            <a:r>
              <a:rPr lang="zh-CN" altLang="en-US" sz="2400" b="1" dirty="0"/>
              <a:t>叶结点</a:t>
            </a:r>
            <a:r>
              <a:rPr lang="zh-CN" altLang="zh-CN" sz="2400" dirty="0"/>
              <a:t>：</a:t>
            </a:r>
            <a:r>
              <a:rPr lang="zh-CN" altLang="en-US" sz="2400" dirty="0"/>
              <a:t>树中度为</a:t>
            </a:r>
            <a:r>
              <a:rPr lang="en-US" altLang="zh-CN" sz="2400" dirty="0"/>
              <a:t>0</a:t>
            </a:r>
            <a:r>
              <a:rPr lang="zh-CN" altLang="en-US" sz="2400" dirty="0"/>
              <a:t>的结点</a:t>
            </a:r>
            <a:endParaRPr lang="zh-CN" altLang="zh-CN" sz="2400" dirty="0"/>
          </a:p>
          <a:p>
            <a:pPr marL="342900" indent="-342900" algn="just">
              <a:lnSpc>
                <a:spcPct val="110000"/>
              </a:lnSpc>
              <a:buFont typeface="Arial" panose="020B0604020202020204" pitchFamily="34" charset="0"/>
              <a:buChar char="•"/>
            </a:pPr>
            <a:r>
              <a:rPr lang="zh-CN" altLang="en-US" sz="2400" b="1" dirty="0"/>
              <a:t>中间结点</a:t>
            </a:r>
            <a:r>
              <a:rPr lang="zh-CN" altLang="zh-CN" sz="2400" dirty="0"/>
              <a:t>：树中叶结点以外的结点，亦称</a:t>
            </a:r>
            <a:r>
              <a:rPr lang="zh-CN" altLang="zh-CN" sz="2400" b="1" dirty="0"/>
              <a:t>内部结点</a:t>
            </a:r>
            <a:endParaRPr lang="en-US" altLang="zh-CN" sz="2400" b="1" dirty="0"/>
          </a:p>
          <a:p>
            <a:pPr marL="342900" indent="-342900" algn="just">
              <a:lnSpc>
                <a:spcPct val="110000"/>
              </a:lnSpc>
              <a:buFont typeface="Arial" panose="020B0604020202020204" pitchFamily="34" charset="0"/>
              <a:buChar char="•"/>
            </a:pPr>
            <a:r>
              <a:rPr lang="zh-CN" altLang="en-US" sz="2400" b="1" dirty="0"/>
              <a:t>兄弟结点</a:t>
            </a:r>
            <a:r>
              <a:rPr lang="zh-CN" altLang="zh-CN" sz="2400" dirty="0"/>
              <a:t>：</a:t>
            </a:r>
            <a:r>
              <a:rPr lang="zh-CN" altLang="en-US" sz="2400" dirty="0"/>
              <a:t>父结点相同的结点彼此是兄弟结点 </a:t>
            </a:r>
            <a:endParaRPr lang="en-US" altLang="zh-CN" sz="2400" b="1" dirty="0"/>
          </a:p>
          <a:p>
            <a:pPr marL="342900" indent="-342900" algn="just">
              <a:lnSpc>
                <a:spcPct val="110000"/>
              </a:lnSpc>
              <a:buFont typeface="Arial" panose="020B0604020202020204" pitchFamily="34" charset="0"/>
              <a:buChar char="•"/>
            </a:pPr>
            <a:r>
              <a:rPr lang="zh-CN" altLang="en-US" sz="2400" b="1" dirty="0"/>
              <a:t>结点的层次</a:t>
            </a:r>
            <a:r>
              <a:rPr lang="zh-CN" altLang="zh-CN" sz="2400" dirty="0"/>
              <a:t>：</a:t>
            </a:r>
            <a:r>
              <a:rPr lang="zh-CN" altLang="en-US" sz="2400" dirty="0"/>
              <a:t>根结点在第</a:t>
            </a:r>
            <a:r>
              <a:rPr lang="en-US" altLang="zh-CN" sz="2400" dirty="0"/>
              <a:t>1</a:t>
            </a:r>
            <a:r>
              <a:rPr lang="zh-CN" altLang="en-US" sz="2400" dirty="0"/>
              <a:t>层；如果结点的层次是𝑘 </a:t>
            </a:r>
            <a:r>
              <a:rPr lang="en-US" altLang="zh-CN" sz="2400" dirty="0"/>
              <a:t>(𝑘≥1) </a:t>
            </a:r>
            <a:r>
              <a:rPr lang="zh-CN" altLang="en-US" sz="2400" dirty="0"/>
              <a:t>，则其子结点都在第𝑘</a:t>
            </a:r>
            <a:r>
              <a:rPr lang="en-US" altLang="zh-CN" sz="2400" dirty="0"/>
              <a:t>+1</a:t>
            </a:r>
            <a:r>
              <a:rPr lang="zh-CN" altLang="en-US" sz="2400" dirty="0"/>
              <a:t>层。亦称</a:t>
            </a:r>
            <a:r>
              <a:rPr lang="zh-CN" altLang="en-US" sz="2400" b="1" dirty="0"/>
              <a:t>结点的深度</a:t>
            </a:r>
            <a:r>
              <a:rPr lang="zh-CN" altLang="en-US" sz="2400" dirty="0"/>
              <a:t> </a:t>
            </a:r>
            <a:endParaRPr lang="en-US" altLang="zh-CN" sz="2400" dirty="0"/>
          </a:p>
          <a:p>
            <a:pPr marL="342900" indent="-342900" algn="just">
              <a:lnSpc>
                <a:spcPct val="110000"/>
              </a:lnSpc>
              <a:buFont typeface="Arial" panose="020B0604020202020204" pitchFamily="34" charset="0"/>
              <a:buChar char="•"/>
            </a:pPr>
            <a:r>
              <a:rPr lang="zh-CN" altLang="en-US" sz="2400" b="1" dirty="0"/>
              <a:t>结点的高度</a:t>
            </a:r>
            <a:r>
              <a:rPr lang="zh-CN" altLang="zh-CN" sz="2400" dirty="0"/>
              <a:t>：</a:t>
            </a:r>
            <a:r>
              <a:rPr lang="zh-CN" altLang="en-US" sz="2400" dirty="0"/>
              <a:t>叶结点的高度等于</a:t>
            </a:r>
            <a:r>
              <a:rPr lang="en-US" altLang="zh-CN" sz="2400" dirty="0"/>
              <a:t>1</a:t>
            </a:r>
            <a:r>
              <a:rPr lang="zh-CN" altLang="en-US" sz="2400" dirty="0"/>
              <a:t>；中间结点的高度等于其所有子结点的高度的最大值加</a:t>
            </a:r>
            <a:r>
              <a:rPr lang="en-US" altLang="zh-CN" sz="2400" dirty="0"/>
              <a:t>1</a:t>
            </a:r>
            <a:endParaRPr lang="en-US" altLang="zh-CN" sz="2400" dirty="0"/>
          </a:p>
          <a:p>
            <a:pPr marL="342900" indent="-342900" algn="just">
              <a:lnSpc>
                <a:spcPct val="110000"/>
              </a:lnSpc>
              <a:buFont typeface="Arial" panose="020B0604020202020204" pitchFamily="34" charset="0"/>
              <a:buChar char="•"/>
            </a:pPr>
            <a:r>
              <a:rPr lang="zh-CN" altLang="en-US" sz="2400" b="1" dirty="0"/>
              <a:t>树的高度</a:t>
            </a:r>
            <a:r>
              <a:rPr lang="zh-CN" altLang="en-US" sz="2400" dirty="0"/>
              <a:t>：根结点的高度，亦称</a:t>
            </a:r>
            <a:r>
              <a:rPr lang="zh-CN" altLang="en-US" sz="2400" b="1" dirty="0"/>
              <a:t>树的深度 </a:t>
            </a:r>
            <a:endParaRPr lang="en-US" altLang="zh-CN" sz="2400" b="1" dirty="0"/>
          </a:p>
          <a:p>
            <a:pPr marL="342900" indent="-342900" algn="just">
              <a:lnSpc>
                <a:spcPct val="110000"/>
              </a:lnSpc>
              <a:buFont typeface="Arial" panose="020B0604020202020204" pitchFamily="34" charset="0"/>
              <a:buChar char="•"/>
            </a:pPr>
            <a:r>
              <a:rPr lang="zh-CN" altLang="en-US" sz="2400" b="1" dirty="0"/>
              <a:t>有序树</a:t>
            </a:r>
            <a:r>
              <a:rPr lang="zh-CN" altLang="en-US" sz="2400" dirty="0"/>
              <a:t>：树中各结点的子树从左向右依次排列，不能交换次序；否则称作</a:t>
            </a:r>
            <a:r>
              <a:rPr lang="zh-CN" altLang="en-US" sz="2400" b="1" dirty="0"/>
              <a:t>无序树</a:t>
            </a:r>
            <a:endParaRPr lang="en-US" altLang="zh-CN" sz="2400" b="1" dirty="0"/>
          </a:p>
          <a:p>
            <a:pPr marL="342900" indent="-342900" algn="just">
              <a:lnSpc>
                <a:spcPct val="110000"/>
              </a:lnSpc>
              <a:buFont typeface="Arial" panose="020B0604020202020204" pitchFamily="34" charset="0"/>
              <a:buChar char="•"/>
            </a:pPr>
            <a:r>
              <a:rPr lang="zh-CN" altLang="en-US" sz="2400" b="1" dirty="0"/>
              <a:t>森林</a:t>
            </a:r>
            <a:r>
              <a:rPr lang="zh-CN" altLang="en-US" sz="2400" dirty="0"/>
              <a:t>：零个或多个互不相交（独立）的树的集合</a:t>
            </a:r>
            <a:endParaRPr lang="en-US" altLang="zh-CN" sz="2400" b="1" dirty="0"/>
          </a:p>
          <a:p>
            <a:pPr algn="just">
              <a:lnSpc>
                <a:spcPct val="110000"/>
              </a:lnSpc>
            </a:pPr>
            <a:endParaRPr lang="en-US" altLang="zh-CN" sz="2400" b="1"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表达式树的非递归前序遍历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2468515" y="6074123"/>
            <a:ext cx="443743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00B0F0"/>
                </a:solidFill>
                <a:effectLst/>
                <a:latin typeface="Times New Roman" panose="02020603050405020304" pitchFamily="18" charset="0"/>
                <a:ea typeface="宋体" panose="02010600030101010101" pitchFamily="2" charset="-122"/>
              </a:rPr>
              <a:t>中缀表达式：</a:t>
            </a:r>
            <a:r>
              <a:rPr lang="en-US" altLang="zh-CN" sz="2400" dirty="0">
                <a:solidFill>
                  <a:srgbClr val="00B0F0"/>
                </a:solidFill>
                <a:effectLst/>
                <a:latin typeface="Times New Roman" panose="02020603050405020304" pitchFamily="18" charset="0"/>
                <a:ea typeface="宋体" panose="02010600030101010101" pitchFamily="2" charset="-122"/>
              </a:rPr>
              <a:t>9</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(6</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3</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2)</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8</a:t>
            </a:r>
            <a:r>
              <a:rPr lang="zh-CN" altLang="zh-CN" sz="2400" dirty="0">
                <a:solidFill>
                  <a:srgbClr val="00B0F0"/>
                </a:solidFill>
                <a:effectLst/>
              </a:rPr>
              <a:t> </a:t>
            </a:r>
            <a:endParaRPr kumimoji="1" lang="zh-CN" altLang="en-US" sz="2400" dirty="0">
              <a:solidFill>
                <a:srgbClr val="00B0F0"/>
              </a:solidFill>
            </a:endParaRPr>
          </a:p>
        </p:txBody>
      </p:sp>
      <p:sp>
        <p:nvSpPr>
          <p:cNvPr id="6" name="矩形 5"/>
          <p:cNvSpPr/>
          <p:nvPr/>
        </p:nvSpPr>
        <p:spPr>
          <a:xfrm>
            <a:off x="1183170" y="5031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183170" y="4584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183170" y="4142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183170" y="3695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679450" y="5677765"/>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6476617" y="3326132"/>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187054" y="2260614"/>
            <a:ext cx="87716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结点栈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237398" y="317111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sp>
        <p:nvSpPr>
          <p:cNvPr id="9" name="椭圆 8"/>
          <p:cNvSpPr/>
          <p:nvPr/>
        </p:nvSpPr>
        <p:spPr>
          <a:xfrm>
            <a:off x="4193797" y="536973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sp>
        <p:nvSpPr>
          <p:cNvPr id="14" name="矩形 13"/>
          <p:cNvSpPr/>
          <p:nvPr/>
        </p:nvSpPr>
        <p:spPr>
          <a:xfrm>
            <a:off x="1183170" y="32565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183170" y="28093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167609" y="54136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6032934" y="5411065"/>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505519" y="457727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960804" y="5032557"/>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434309" y="5032557"/>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727197" y="390922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182482" y="4364508"/>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460497" y="4364508"/>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136768" y="386650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43" name="直线连接符 42"/>
          <p:cNvCxnSpPr>
            <a:stCxn id="38" idx="5"/>
            <a:endCxn id="25" idx="0"/>
          </p:cNvCxnSpPr>
          <p:nvPr/>
        </p:nvCxnSpPr>
        <p:spPr>
          <a:xfrm>
            <a:off x="5825754" y="3463917"/>
            <a:ext cx="577714" cy="4025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370469" y="300863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5" name="直线连接符 44"/>
          <p:cNvCxnSpPr>
            <a:stCxn id="38" idx="3"/>
            <a:endCxn id="31" idx="0"/>
          </p:cNvCxnSpPr>
          <p:nvPr/>
        </p:nvCxnSpPr>
        <p:spPr>
          <a:xfrm flipH="1">
            <a:off x="4993897" y="3463917"/>
            <a:ext cx="454687" cy="445306"/>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4193797" y="217378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6" name="直线连接符 45"/>
          <p:cNvCxnSpPr>
            <a:stCxn id="42" idx="3"/>
            <a:endCxn id="5" idx="0"/>
          </p:cNvCxnSpPr>
          <p:nvPr/>
        </p:nvCxnSpPr>
        <p:spPr>
          <a:xfrm flipH="1">
            <a:off x="3504098" y="2629066"/>
            <a:ext cx="767814" cy="542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42" idx="5"/>
            <a:endCxn id="38" idx="1"/>
          </p:cNvCxnSpPr>
          <p:nvPr/>
        </p:nvCxnSpPr>
        <p:spPr>
          <a:xfrm>
            <a:off x="4649082" y="2629066"/>
            <a:ext cx="799502" cy="457681"/>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136768" y="1550746"/>
            <a:ext cx="4794902"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微软雅黑" panose="020B0503020204020204" pitchFamily="34" charset="-122"/>
                <a:ea typeface="微软雅黑" panose="020B0503020204020204" pitchFamily="34" charset="-122"/>
              </a:rPr>
              <a:t>前序遍历结果：</a:t>
            </a:r>
            <a:r>
              <a:rPr lang="en-US" altLang="zh-CN" sz="2400" dirty="0">
                <a:solidFill>
                  <a:srgbClr val="333333"/>
                </a:solidFill>
                <a:effectLst/>
                <a:latin typeface="微软雅黑" panose="020B0503020204020204" pitchFamily="34" charset="-122"/>
                <a:ea typeface="微软雅黑" panose="020B0503020204020204" pitchFamily="34" charset="-122"/>
              </a:rPr>
              <a:t>+ 9 / + 6 * 3 2   </a:t>
            </a:r>
            <a:endParaRPr kumimoji="1"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表达式树的非递归前序遍历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2468515" y="6074123"/>
            <a:ext cx="443743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00B0F0"/>
                </a:solidFill>
                <a:effectLst/>
                <a:latin typeface="Times New Roman" panose="02020603050405020304" pitchFamily="18" charset="0"/>
                <a:ea typeface="宋体" panose="02010600030101010101" pitchFamily="2" charset="-122"/>
              </a:rPr>
              <a:t>中缀表达式：</a:t>
            </a:r>
            <a:r>
              <a:rPr lang="en-US" altLang="zh-CN" sz="2400" dirty="0">
                <a:solidFill>
                  <a:srgbClr val="00B0F0"/>
                </a:solidFill>
                <a:effectLst/>
                <a:latin typeface="Times New Roman" panose="02020603050405020304" pitchFamily="18" charset="0"/>
                <a:ea typeface="宋体" panose="02010600030101010101" pitchFamily="2" charset="-122"/>
              </a:rPr>
              <a:t>9</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(6</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3</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2)</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8</a:t>
            </a:r>
            <a:r>
              <a:rPr lang="zh-CN" altLang="zh-CN" sz="2400" dirty="0">
                <a:solidFill>
                  <a:srgbClr val="00B0F0"/>
                </a:solidFill>
                <a:effectLst/>
              </a:rPr>
              <a:t> </a:t>
            </a:r>
            <a:endParaRPr kumimoji="1" lang="zh-CN" altLang="en-US" sz="2400" dirty="0">
              <a:solidFill>
                <a:srgbClr val="00B0F0"/>
              </a:solidFill>
            </a:endParaRPr>
          </a:p>
        </p:txBody>
      </p:sp>
      <p:sp>
        <p:nvSpPr>
          <p:cNvPr id="6" name="矩形 5"/>
          <p:cNvSpPr/>
          <p:nvPr/>
        </p:nvSpPr>
        <p:spPr>
          <a:xfrm>
            <a:off x="1183170" y="5031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183170" y="4584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183170" y="4142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183170" y="3695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733870" y="5184576"/>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6096000" y="4321802"/>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187054" y="2260614"/>
            <a:ext cx="87716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结点栈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237398" y="317111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sp>
        <p:nvSpPr>
          <p:cNvPr id="9" name="椭圆 8"/>
          <p:cNvSpPr/>
          <p:nvPr/>
        </p:nvSpPr>
        <p:spPr>
          <a:xfrm>
            <a:off x="4193797" y="536973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sp>
        <p:nvSpPr>
          <p:cNvPr id="14" name="矩形 13"/>
          <p:cNvSpPr/>
          <p:nvPr/>
        </p:nvSpPr>
        <p:spPr>
          <a:xfrm>
            <a:off x="1183170" y="32565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183170" y="28093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167609" y="54136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6032934" y="5411065"/>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505519" y="457727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960804" y="5032557"/>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434309" y="5032557"/>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727197" y="390922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182482" y="4364508"/>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460497" y="4364508"/>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136768" y="386650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43" name="直线连接符 42"/>
          <p:cNvCxnSpPr>
            <a:stCxn id="38" idx="5"/>
            <a:endCxn id="25" idx="0"/>
          </p:cNvCxnSpPr>
          <p:nvPr/>
        </p:nvCxnSpPr>
        <p:spPr>
          <a:xfrm>
            <a:off x="5825754" y="3463917"/>
            <a:ext cx="577714" cy="4025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370469" y="300863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5" name="直线连接符 44"/>
          <p:cNvCxnSpPr>
            <a:stCxn id="38" idx="3"/>
            <a:endCxn id="31" idx="0"/>
          </p:cNvCxnSpPr>
          <p:nvPr/>
        </p:nvCxnSpPr>
        <p:spPr>
          <a:xfrm flipH="1">
            <a:off x="4993897" y="3463917"/>
            <a:ext cx="454687" cy="445306"/>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4193797" y="217378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6" name="直线连接符 45"/>
          <p:cNvCxnSpPr>
            <a:stCxn id="42" idx="3"/>
            <a:endCxn id="5" idx="0"/>
          </p:cNvCxnSpPr>
          <p:nvPr/>
        </p:nvCxnSpPr>
        <p:spPr>
          <a:xfrm flipH="1">
            <a:off x="3504098" y="2629066"/>
            <a:ext cx="767814" cy="542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42" idx="5"/>
            <a:endCxn id="38" idx="1"/>
          </p:cNvCxnSpPr>
          <p:nvPr/>
        </p:nvCxnSpPr>
        <p:spPr>
          <a:xfrm>
            <a:off x="4649082" y="2629066"/>
            <a:ext cx="799502" cy="457681"/>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136768" y="1550746"/>
            <a:ext cx="4976042"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微软雅黑" panose="020B0503020204020204" pitchFamily="34" charset="-122"/>
                <a:ea typeface="微软雅黑" panose="020B0503020204020204" pitchFamily="34" charset="-122"/>
              </a:rPr>
              <a:t>前序遍历结果：</a:t>
            </a:r>
            <a:r>
              <a:rPr lang="en-US" altLang="zh-CN" sz="2400" dirty="0">
                <a:solidFill>
                  <a:srgbClr val="333333"/>
                </a:solidFill>
                <a:effectLst/>
                <a:latin typeface="微软雅黑" panose="020B0503020204020204" pitchFamily="34" charset="-122"/>
                <a:ea typeface="微软雅黑" panose="020B0503020204020204" pitchFamily="34" charset="-122"/>
              </a:rPr>
              <a:t>+ 9 / + 6 * 3 2 8   </a:t>
            </a:r>
            <a:endParaRPr kumimoji="1" lang="zh-CN" altLang="en-US" sz="2400" dirty="0">
              <a:latin typeface="微软雅黑" panose="020B0503020204020204" pitchFamily="34" charset="-122"/>
              <a:ea typeface="微软雅黑" panose="020B0503020204020204" pitchFamily="34" charset="-122"/>
            </a:endParaRPr>
          </a:p>
        </p:txBody>
      </p:sp>
      <p:cxnSp>
        <p:nvCxnSpPr>
          <p:cNvPr id="35" name="曲线连接符 11"/>
          <p:cNvCxnSpPr>
            <a:endCxn id="25" idx="2"/>
          </p:cNvCxnSpPr>
          <p:nvPr/>
        </p:nvCxnSpPr>
        <p:spPr>
          <a:xfrm flipV="1">
            <a:off x="1625635" y="4133202"/>
            <a:ext cx="4511133" cy="112053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表达式树的非递归前序遍历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2468515" y="6074123"/>
            <a:ext cx="443743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00B0F0"/>
                </a:solidFill>
                <a:effectLst/>
                <a:latin typeface="Times New Roman" panose="02020603050405020304" pitchFamily="18" charset="0"/>
                <a:ea typeface="宋体" panose="02010600030101010101" pitchFamily="2" charset="-122"/>
              </a:rPr>
              <a:t>中缀表达式：</a:t>
            </a:r>
            <a:r>
              <a:rPr lang="en-US" altLang="zh-CN" sz="2400" dirty="0">
                <a:solidFill>
                  <a:srgbClr val="00B0F0"/>
                </a:solidFill>
                <a:effectLst/>
                <a:latin typeface="Times New Roman" panose="02020603050405020304" pitchFamily="18" charset="0"/>
                <a:ea typeface="宋体" panose="02010600030101010101" pitchFamily="2" charset="-122"/>
              </a:rPr>
              <a:t>9</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(6</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3</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2)</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8</a:t>
            </a:r>
            <a:r>
              <a:rPr lang="zh-CN" altLang="zh-CN" sz="2400" dirty="0">
                <a:solidFill>
                  <a:srgbClr val="00B0F0"/>
                </a:solidFill>
                <a:effectLst/>
              </a:rPr>
              <a:t> </a:t>
            </a:r>
            <a:endParaRPr kumimoji="1" lang="zh-CN" altLang="en-US" sz="2400" dirty="0">
              <a:solidFill>
                <a:srgbClr val="00B0F0"/>
              </a:solidFill>
            </a:endParaRPr>
          </a:p>
        </p:txBody>
      </p:sp>
      <p:sp>
        <p:nvSpPr>
          <p:cNvPr id="6" name="矩形 5"/>
          <p:cNvSpPr/>
          <p:nvPr/>
        </p:nvSpPr>
        <p:spPr>
          <a:xfrm>
            <a:off x="1183170" y="5031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183170" y="4584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183170" y="4142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183170" y="3695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679450" y="5636433"/>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p:cNvSpPr txBox="1"/>
          <p:nvPr/>
        </p:nvSpPr>
        <p:spPr>
          <a:xfrm>
            <a:off x="1187054" y="2260614"/>
            <a:ext cx="87716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结点栈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237398" y="317111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sp>
        <p:nvSpPr>
          <p:cNvPr id="9" name="椭圆 8"/>
          <p:cNvSpPr/>
          <p:nvPr/>
        </p:nvSpPr>
        <p:spPr>
          <a:xfrm>
            <a:off x="4193797" y="536973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sp>
        <p:nvSpPr>
          <p:cNvPr id="14" name="矩形 13"/>
          <p:cNvSpPr/>
          <p:nvPr/>
        </p:nvSpPr>
        <p:spPr>
          <a:xfrm>
            <a:off x="1183170" y="32565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183170" y="28093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167609" y="54136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6032934" y="5411065"/>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505519" y="457727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960804" y="5032557"/>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434309" y="5032557"/>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727197" y="390922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182482" y="4364508"/>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460497" y="4364508"/>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136768" y="386650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43" name="直线连接符 42"/>
          <p:cNvCxnSpPr>
            <a:stCxn id="38" idx="5"/>
            <a:endCxn id="25" idx="0"/>
          </p:cNvCxnSpPr>
          <p:nvPr/>
        </p:nvCxnSpPr>
        <p:spPr>
          <a:xfrm>
            <a:off x="5825754" y="3463917"/>
            <a:ext cx="577714" cy="4025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370469" y="300863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5" name="直线连接符 44"/>
          <p:cNvCxnSpPr>
            <a:stCxn id="38" idx="3"/>
            <a:endCxn id="31" idx="0"/>
          </p:cNvCxnSpPr>
          <p:nvPr/>
        </p:nvCxnSpPr>
        <p:spPr>
          <a:xfrm flipH="1">
            <a:off x="4993897" y="3463917"/>
            <a:ext cx="454687" cy="445306"/>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4193797" y="217378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6" name="直线连接符 45"/>
          <p:cNvCxnSpPr>
            <a:stCxn id="42" idx="3"/>
            <a:endCxn id="5" idx="0"/>
          </p:cNvCxnSpPr>
          <p:nvPr/>
        </p:nvCxnSpPr>
        <p:spPr>
          <a:xfrm flipH="1">
            <a:off x="3504098" y="2629066"/>
            <a:ext cx="767814" cy="542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42" idx="5"/>
            <a:endCxn id="38" idx="1"/>
          </p:cNvCxnSpPr>
          <p:nvPr/>
        </p:nvCxnSpPr>
        <p:spPr>
          <a:xfrm>
            <a:off x="4649082" y="2629066"/>
            <a:ext cx="799502" cy="457681"/>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136768" y="1550746"/>
            <a:ext cx="4976042"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微软雅黑" panose="020B0503020204020204" pitchFamily="34" charset="-122"/>
                <a:ea typeface="微软雅黑" panose="020B0503020204020204" pitchFamily="34" charset="-122"/>
              </a:rPr>
              <a:t>前序遍历结果：</a:t>
            </a:r>
            <a:r>
              <a:rPr lang="en-US" altLang="zh-CN" sz="2400" dirty="0">
                <a:solidFill>
                  <a:srgbClr val="333333"/>
                </a:solidFill>
                <a:effectLst/>
                <a:latin typeface="微软雅黑" panose="020B0503020204020204" pitchFamily="34" charset="-122"/>
                <a:ea typeface="微软雅黑" panose="020B0503020204020204" pitchFamily="34" charset="-122"/>
              </a:rPr>
              <a:t>+ 9 / + 6 * 3 2 8   </a:t>
            </a:r>
            <a:endParaRPr kumimoji="1" lang="zh-CN" altLang="en-US" sz="2400" dirty="0">
              <a:latin typeface="微软雅黑" panose="020B0503020204020204" pitchFamily="34" charset="-122"/>
              <a:ea typeface="微软雅黑" panose="020B0503020204020204" pitchFamily="34" charset="-122"/>
            </a:endParaRPr>
          </a:p>
        </p:txBody>
      </p:sp>
      <p:cxnSp>
        <p:nvCxnSpPr>
          <p:cNvPr id="36" name="直线箭头连接符 25"/>
          <p:cNvCxnSpPr/>
          <p:nvPr/>
        </p:nvCxnSpPr>
        <p:spPr>
          <a:xfrm>
            <a:off x="6486975" y="3326132"/>
            <a:ext cx="0" cy="43180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表达式树的非递归前序遍历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2468515" y="6074123"/>
            <a:ext cx="443743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00B0F0"/>
                </a:solidFill>
                <a:effectLst/>
                <a:latin typeface="Times New Roman" panose="02020603050405020304" pitchFamily="18" charset="0"/>
                <a:ea typeface="宋体" panose="02010600030101010101" pitchFamily="2" charset="-122"/>
              </a:rPr>
              <a:t>中缀表达式：</a:t>
            </a:r>
            <a:r>
              <a:rPr lang="en-US" altLang="zh-CN" sz="2400" dirty="0">
                <a:solidFill>
                  <a:srgbClr val="00B0F0"/>
                </a:solidFill>
                <a:effectLst/>
                <a:latin typeface="Times New Roman" panose="02020603050405020304" pitchFamily="18" charset="0"/>
                <a:ea typeface="宋体" panose="02010600030101010101" pitchFamily="2" charset="-122"/>
              </a:rPr>
              <a:t>9</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(6</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3</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2)</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8</a:t>
            </a:r>
            <a:r>
              <a:rPr lang="zh-CN" altLang="zh-CN" sz="2400" dirty="0">
                <a:solidFill>
                  <a:srgbClr val="00B0F0"/>
                </a:solidFill>
                <a:effectLst/>
              </a:rPr>
              <a:t> </a:t>
            </a:r>
            <a:endParaRPr kumimoji="1" lang="zh-CN" altLang="en-US" sz="2400" dirty="0">
              <a:solidFill>
                <a:srgbClr val="00B0F0"/>
              </a:solidFill>
            </a:endParaRPr>
          </a:p>
        </p:txBody>
      </p:sp>
      <p:sp>
        <p:nvSpPr>
          <p:cNvPr id="6" name="矩形 5"/>
          <p:cNvSpPr/>
          <p:nvPr/>
        </p:nvSpPr>
        <p:spPr>
          <a:xfrm>
            <a:off x="1183170" y="5031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183170" y="4584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183170" y="4142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183170" y="3695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679450" y="5636433"/>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6891868" y="4010823"/>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187054" y="2260614"/>
            <a:ext cx="87716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结点栈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14" name="矩形 13"/>
          <p:cNvSpPr/>
          <p:nvPr/>
        </p:nvSpPr>
        <p:spPr>
          <a:xfrm>
            <a:off x="1183170" y="32565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183170" y="28093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nvGrpSpPr>
          <p:cNvPr id="12" name="组合 11"/>
          <p:cNvGrpSpPr/>
          <p:nvPr/>
        </p:nvGrpSpPr>
        <p:grpSpPr>
          <a:xfrm>
            <a:off x="3237398" y="2173781"/>
            <a:ext cx="3432770" cy="3773266"/>
            <a:chOff x="3237398" y="2173781"/>
            <a:chExt cx="3432770" cy="3773266"/>
          </a:xfrm>
        </p:grpSpPr>
        <p:sp>
          <p:nvSpPr>
            <p:cNvPr id="5" name="椭圆 4"/>
            <p:cNvSpPr/>
            <p:nvPr/>
          </p:nvSpPr>
          <p:spPr>
            <a:xfrm>
              <a:off x="3237398" y="317111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sp>
          <p:nvSpPr>
            <p:cNvPr id="9" name="椭圆 8"/>
            <p:cNvSpPr/>
            <p:nvPr/>
          </p:nvSpPr>
          <p:spPr>
            <a:xfrm>
              <a:off x="4193797" y="536973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sp>
          <p:nvSpPr>
            <p:cNvPr id="18" name="椭圆 17"/>
            <p:cNvSpPr/>
            <p:nvPr/>
          </p:nvSpPr>
          <p:spPr>
            <a:xfrm>
              <a:off x="5167609" y="54136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6032934" y="5411065"/>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505519" y="457727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960804" y="5032557"/>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434309" y="5032557"/>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727197" y="390922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182482" y="4364508"/>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460497" y="4364508"/>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136768" y="386650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43" name="直线连接符 42"/>
            <p:cNvCxnSpPr>
              <a:stCxn id="38" idx="5"/>
              <a:endCxn id="25" idx="0"/>
            </p:cNvCxnSpPr>
            <p:nvPr/>
          </p:nvCxnSpPr>
          <p:spPr>
            <a:xfrm>
              <a:off x="5825754" y="3463917"/>
              <a:ext cx="577714" cy="4025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370469" y="300863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5" name="直线连接符 44"/>
            <p:cNvCxnSpPr>
              <a:stCxn id="38" idx="3"/>
              <a:endCxn id="31" idx="0"/>
            </p:cNvCxnSpPr>
            <p:nvPr/>
          </p:nvCxnSpPr>
          <p:spPr>
            <a:xfrm flipH="1">
              <a:off x="4993897" y="3463917"/>
              <a:ext cx="454687" cy="445306"/>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4193797" y="217378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6" name="直线连接符 45"/>
            <p:cNvCxnSpPr>
              <a:stCxn id="42" idx="3"/>
              <a:endCxn id="5" idx="0"/>
            </p:cNvCxnSpPr>
            <p:nvPr/>
          </p:nvCxnSpPr>
          <p:spPr>
            <a:xfrm flipH="1">
              <a:off x="3504098" y="2629066"/>
              <a:ext cx="767814" cy="542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42" idx="5"/>
              <a:endCxn id="38" idx="1"/>
            </p:cNvCxnSpPr>
            <p:nvPr/>
          </p:nvCxnSpPr>
          <p:spPr>
            <a:xfrm>
              <a:off x="4649082" y="2629066"/>
              <a:ext cx="799502" cy="457681"/>
            </a:xfrm>
            <a:prstGeom prst="line">
              <a:avLst/>
            </a:prstGeom>
          </p:spPr>
          <p:style>
            <a:lnRef idx="1">
              <a:schemeClr val="accent1"/>
            </a:lnRef>
            <a:fillRef idx="0">
              <a:schemeClr val="accent1"/>
            </a:fillRef>
            <a:effectRef idx="0">
              <a:schemeClr val="accent1"/>
            </a:effectRef>
            <a:fontRef idx="minor">
              <a:schemeClr val="tx1"/>
            </a:fontRef>
          </p:style>
        </p:cxnSp>
      </p:grpSp>
      <p:sp>
        <p:nvSpPr>
          <p:cNvPr id="53" name="文本框 52"/>
          <p:cNvSpPr txBox="1"/>
          <p:nvPr/>
        </p:nvSpPr>
        <p:spPr>
          <a:xfrm>
            <a:off x="6136768" y="1550746"/>
            <a:ext cx="4976042"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微软雅黑" panose="020B0503020204020204" pitchFamily="34" charset="-122"/>
                <a:ea typeface="微软雅黑" panose="020B0503020204020204" pitchFamily="34" charset="-122"/>
              </a:rPr>
              <a:t>前序遍历结果：</a:t>
            </a:r>
            <a:r>
              <a:rPr lang="en-US" altLang="zh-CN" sz="2400" dirty="0">
                <a:solidFill>
                  <a:srgbClr val="333333"/>
                </a:solidFill>
                <a:effectLst/>
                <a:latin typeface="微软雅黑" panose="020B0503020204020204" pitchFamily="34" charset="-122"/>
                <a:ea typeface="微软雅黑" panose="020B0503020204020204" pitchFamily="34" charset="-122"/>
              </a:rPr>
              <a:t>+ 9 / + 6 * 3 2 8   </a:t>
            </a:r>
            <a:endParaRPr kumimoji="1" lang="zh-CN" altLang="en-US" sz="2400" dirty="0">
              <a:latin typeface="微软雅黑" panose="020B0503020204020204" pitchFamily="34" charset="-122"/>
              <a:ea typeface="微软雅黑" panose="020B0503020204020204" pitchFamily="34" charset="-122"/>
            </a:endParaRPr>
          </a:p>
        </p:txBody>
      </p:sp>
      <p:sp>
        <p:nvSpPr>
          <p:cNvPr id="35" name="任意多边形: 形状 8"/>
          <p:cNvSpPr/>
          <p:nvPr/>
        </p:nvSpPr>
        <p:spPr>
          <a:xfrm>
            <a:off x="7131012" y="4596902"/>
            <a:ext cx="1881138" cy="77483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lang="zh-CN" altLang="en-US" sz="2000" dirty="0">
                <a:latin typeface="微软雅黑" panose="020B0503020204020204" pitchFamily="34" charset="-122"/>
                <a:ea typeface="微软雅黑" panose="020B0503020204020204" pitchFamily="34" charset="-122"/>
              </a:rPr>
              <a:t>指针和栈皆</a:t>
            </a:r>
            <a:r>
              <a:rPr lang="zh-CN" altLang="en-US" sz="2000" dirty="0">
                <a:solidFill>
                  <a:srgbClr val="FFFF00"/>
                </a:solidFill>
                <a:latin typeface="微软雅黑" panose="020B0503020204020204" pitchFamily="34" charset="-122"/>
                <a:ea typeface="微软雅黑" panose="020B0503020204020204" pitchFamily="34" charset="-122"/>
              </a:rPr>
              <a:t>空</a:t>
            </a:r>
            <a:r>
              <a:rPr lang="zh-CN" altLang="en-US" sz="2000" dirty="0">
                <a:latin typeface="微软雅黑" panose="020B0503020204020204" pitchFamily="34" charset="-122"/>
                <a:ea typeface="微软雅黑" panose="020B0503020204020204" pitchFamily="34" charset="-122"/>
              </a:rPr>
              <a:t>，遍历结束！</a:t>
            </a:r>
            <a:endParaRPr lang="zh-CN" altLang="en-US" sz="2000" dirty="0">
              <a:latin typeface="微软雅黑" panose="020B0503020204020204" pitchFamily="34" charset="-122"/>
              <a:ea typeface="微软雅黑" panose="020B0503020204020204" pitchFamily="34" charset="-122"/>
            </a:endParaRPr>
          </a:p>
        </p:txBody>
      </p:sp>
      <p:sp>
        <p:nvSpPr>
          <p:cNvPr id="39" name="任意多边形: 形状 8"/>
          <p:cNvSpPr/>
          <p:nvPr/>
        </p:nvSpPr>
        <p:spPr>
          <a:xfrm>
            <a:off x="8834626" y="2094002"/>
            <a:ext cx="1648317" cy="59120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lang="zh-CN" altLang="en-US" sz="2000" dirty="0">
                <a:latin typeface="微软雅黑" panose="020B0503020204020204" pitchFamily="34" charset="-122"/>
                <a:ea typeface="微软雅黑" panose="020B0503020204020204" pitchFamily="34" charset="-122"/>
              </a:rPr>
              <a:t>前缀表达式</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9"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zh-CN" altLang="en-US" dirty="0"/>
              <a:t>算法</a:t>
            </a:r>
            <a:r>
              <a:rPr lang="en-US" altLang="zh-CN" dirty="0"/>
              <a:t>5-8</a:t>
            </a:r>
            <a:r>
              <a:rPr lang="zh-CN" altLang="en-US" dirty="0"/>
              <a:t>：非递归中序遍历 </a:t>
            </a:r>
            <a:r>
              <a:rPr lang="en-US" altLang="zh-CN" dirty="0" err="1"/>
              <a:t>InOrder</a:t>
            </a:r>
            <a:r>
              <a:rPr lang="en-US" altLang="zh-CN" dirty="0"/>
              <a:t>(</a:t>
            </a:r>
            <a:r>
              <a:rPr lang="en-US" altLang="zh-CN" i="1" dirty="0"/>
              <a:t>tree</a:t>
            </a:r>
            <a:r>
              <a:rPr lang="en-US" altLang="zh-CN" dirty="0"/>
              <a:t>)</a:t>
            </a:r>
            <a:endParaRPr lang="zh-CN" altLang="en-US" dirty="0"/>
          </a:p>
        </p:txBody>
      </p:sp>
      <p:sp>
        <p:nvSpPr>
          <p:cNvPr id="14" name="副标题 13"/>
          <p:cNvSpPr>
            <a:spLocks noGrp="1"/>
          </p:cNvSpPr>
          <p:nvPr>
            <p:ph type="subTitle" idx="1"/>
          </p:nvPr>
        </p:nvSpPr>
        <p:spPr/>
        <p:txBody>
          <a:bodyPr/>
          <a:lstStyle/>
          <a:p>
            <a:r>
              <a:rPr lang="en-US" altLang="zh-CN" dirty="0"/>
              <a:t>5-4</a:t>
            </a:r>
            <a:r>
              <a:rPr lang="zh-CN" altLang="en-US" dirty="0"/>
              <a:t> 二叉树的遍历</a:t>
            </a:r>
            <a:endParaRPr lang="zh-CN" altLang="en-US" dirty="0"/>
          </a:p>
        </p:txBody>
      </p:sp>
      <p:sp>
        <p:nvSpPr>
          <p:cNvPr id="15" name="文本占位符 14"/>
          <p:cNvSpPr>
            <a:spLocks noGrp="1"/>
          </p:cNvSpPr>
          <p:nvPr>
            <p:ph type="body" idx="10"/>
          </p:nvPr>
        </p:nvSpPr>
        <p:spPr/>
        <p:txBody>
          <a:bodyPr/>
          <a:lstStyle/>
          <a:p>
            <a:endParaRPr lang="zh-CN" altLang="en-US" dirty="0"/>
          </a:p>
        </p:txBody>
      </p:sp>
      <p:sp>
        <p:nvSpPr>
          <p:cNvPr id="10" name="文本框 9"/>
          <p:cNvSpPr txBox="1"/>
          <p:nvPr/>
        </p:nvSpPr>
        <p:spPr>
          <a:xfrm>
            <a:off x="1967009" y="1093664"/>
            <a:ext cx="8586691" cy="5568191"/>
          </a:xfrm>
          <a:prstGeom prst="rect">
            <a:avLst/>
          </a:prstGeom>
          <a:noFill/>
          <a:ln>
            <a:solidFill>
              <a:schemeClr val="accent2">
                <a:lumMod val="40000"/>
                <a:lumOff val="60000"/>
              </a:schemeClr>
            </a:solidFill>
          </a:ln>
        </p:spPr>
        <p:txBody>
          <a:bodyPr wrap="square">
            <a:spAutoFit/>
          </a:bodyPr>
          <a:lstStyle/>
          <a:p>
            <a:pPr>
              <a:spcBef>
                <a:spcPts val="100"/>
              </a:spcBef>
              <a:spcAft>
                <a:spcPts val="600"/>
              </a:spcAft>
            </a:pPr>
            <a:r>
              <a:rPr lang="zh-CN" altLang="en-US" sz="2000" b="1" dirty="0">
                <a:solidFill>
                  <a:schemeClr val="bg1"/>
                </a:solidFill>
                <a:latin typeface="Times New Roman" panose="02020603050405020304" pitchFamily="18" charset="0"/>
                <a:cs typeface="Times New Roman" panose="02020603050405020304" pitchFamily="18" charset="0"/>
              </a:rPr>
              <a:t> </a:t>
            </a:r>
            <a:r>
              <a:rPr lang="en-GB" altLang="zh-CN" sz="2000" dirty="0" err="1">
                <a:solidFill>
                  <a:schemeClr val="bg1"/>
                </a:solidFill>
                <a:latin typeface="Times New Roman" panose="02020603050405020304" pitchFamily="18" charset="0"/>
                <a:cs typeface="Times New Roman" panose="02020603050405020304" pitchFamily="18" charset="0"/>
              </a:rPr>
              <a:t>InitStack</a:t>
            </a:r>
            <a:r>
              <a:rPr lang="en-GB" altLang="zh-CN" sz="2000" dirty="0">
                <a:solidFill>
                  <a:schemeClr val="bg1"/>
                </a:solidFill>
                <a:latin typeface="Times New Roman" panose="02020603050405020304" pitchFamily="18" charset="0"/>
                <a:cs typeface="Times New Roman" panose="02020603050405020304" pitchFamily="18" charset="0"/>
              </a:rPr>
              <a:t>(</a:t>
            </a:r>
            <a:r>
              <a:rPr lang="en-GB" altLang="zh-CN" sz="2000" i="1" dirty="0">
                <a:solidFill>
                  <a:schemeClr val="bg1"/>
                </a:solidFill>
                <a:latin typeface="Times New Roman" panose="02020603050405020304" pitchFamily="18" charset="0"/>
                <a:cs typeface="Times New Roman" panose="02020603050405020304" pitchFamily="18" charset="0"/>
              </a:rPr>
              <a:t>stack</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accent4">
                    <a:lumMod val="20000"/>
                    <a:lumOff val="80000"/>
                  </a:schemeClr>
                </a:solidFill>
                <a:latin typeface="Times New Roman" panose="02020603050405020304" pitchFamily="18" charset="0"/>
                <a:cs typeface="Times New Roman" panose="02020603050405020304" pitchFamily="18" charset="0"/>
              </a:rPr>
              <a:t>初始化栈</a:t>
            </a:r>
            <a:r>
              <a:rPr lang="en-GB" altLang="zh-CN" sz="2000" dirty="0">
                <a:solidFill>
                  <a:schemeClr val="accent4">
                    <a:lumMod val="20000"/>
                    <a:lumOff val="80000"/>
                  </a:schemeClr>
                </a:solidFill>
                <a:latin typeface="Times New Roman" panose="02020603050405020304" pitchFamily="18" charset="0"/>
                <a:cs typeface="Times New Roman" panose="02020603050405020304" pitchFamily="18" charset="0"/>
              </a:rPr>
              <a:t>stack</a:t>
            </a:r>
            <a:r>
              <a:rPr lang="zh-CN" altLang="en-GB" sz="2000" dirty="0">
                <a:solidFill>
                  <a:schemeClr val="accent4">
                    <a:lumMod val="20000"/>
                    <a:lumOff val="80000"/>
                  </a:schemeClr>
                </a:solidFill>
                <a:latin typeface="Times New Roman" panose="02020603050405020304" pitchFamily="18" charset="0"/>
                <a:cs typeface="Times New Roman" panose="02020603050405020304" pitchFamily="18" charset="0"/>
              </a:rPr>
              <a:t>，</a:t>
            </a:r>
            <a:r>
              <a:rPr lang="zh-CN" altLang="en-US" sz="2000" dirty="0">
                <a:solidFill>
                  <a:schemeClr val="accent4">
                    <a:lumMod val="20000"/>
                    <a:lumOff val="80000"/>
                  </a:schemeClr>
                </a:solidFill>
                <a:latin typeface="Times New Roman" panose="02020603050405020304" pitchFamily="18" charset="0"/>
                <a:cs typeface="Times New Roman" panose="02020603050405020304" pitchFamily="18" charset="0"/>
              </a:rPr>
              <a:t>用于存放结点</a:t>
            </a:r>
            <a:endParaRPr lang="zh-CN" altLang="en-US" sz="20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a:spcBef>
                <a:spcPts val="100"/>
              </a:spcBef>
              <a:spcAft>
                <a:spcPts val="6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while</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NIL  </a:t>
            </a:r>
            <a:r>
              <a:rPr lang="zh-CN" altLang="en-US" sz="2000" dirty="0">
                <a:solidFill>
                  <a:schemeClr val="bg1"/>
                </a:solidFill>
                <a:latin typeface="Times New Roman" panose="02020603050405020304" pitchFamily="18" charset="0"/>
                <a:cs typeface="Times New Roman" panose="02020603050405020304" pitchFamily="18" charset="0"/>
              </a:rPr>
              <a:t>或  </a:t>
            </a:r>
            <a:r>
              <a:rPr lang="en-GB" altLang="zh-CN" sz="2000" dirty="0" err="1">
                <a:solidFill>
                  <a:schemeClr val="bg1"/>
                </a:solidFill>
                <a:latin typeface="Times New Roman" panose="02020603050405020304" pitchFamily="18" charset="0"/>
                <a:cs typeface="Times New Roman" panose="02020603050405020304" pitchFamily="18" charset="0"/>
              </a:rPr>
              <a:t>IsEmpty</a:t>
            </a:r>
            <a:r>
              <a:rPr lang="en-GB" altLang="zh-CN" sz="2000" dirty="0">
                <a:solidFill>
                  <a:schemeClr val="bg1"/>
                </a:solidFill>
                <a:latin typeface="Times New Roman" panose="02020603050405020304" pitchFamily="18" charset="0"/>
                <a:cs typeface="Times New Roman" panose="02020603050405020304" pitchFamily="18" charset="0"/>
              </a:rPr>
              <a:t>(</a:t>
            </a:r>
            <a:r>
              <a:rPr lang="en-GB" altLang="zh-CN" sz="2000" i="1" dirty="0">
                <a:solidFill>
                  <a:schemeClr val="bg1"/>
                </a:solidFill>
                <a:latin typeface="Times New Roman" panose="02020603050405020304" pitchFamily="18" charset="0"/>
                <a:cs typeface="Times New Roman" panose="02020603050405020304" pitchFamily="18" charset="0"/>
              </a:rPr>
              <a:t>stack</a:t>
            </a:r>
            <a:r>
              <a:rPr lang="en-GB" altLang="zh-CN" sz="2000" dirty="0">
                <a:solidFill>
                  <a:schemeClr val="bg1"/>
                </a:solidFill>
                <a:latin typeface="Times New Roman" panose="02020603050405020304" pitchFamily="18" charset="0"/>
                <a:cs typeface="Times New Roman" panose="02020603050405020304" pitchFamily="18" charset="0"/>
              </a:rPr>
              <a:t>) = </a:t>
            </a:r>
            <a:r>
              <a:rPr lang="en-GB" altLang="zh-CN" sz="2000" b="1" dirty="0">
                <a:solidFill>
                  <a:schemeClr val="bg1"/>
                </a:solidFill>
                <a:latin typeface="Times New Roman" panose="02020603050405020304" pitchFamily="18" charset="0"/>
                <a:cs typeface="Times New Roman" panose="02020603050405020304" pitchFamily="18" charset="0"/>
              </a:rPr>
              <a:t>false</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do</a:t>
            </a:r>
            <a:endParaRPr lang="en-GB" altLang="zh-CN"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dirty="0">
                <a:solidFill>
                  <a:schemeClr val="bg1"/>
                </a:solidFill>
                <a:latin typeface="Times New Roman" panose="02020603050405020304" pitchFamily="18" charset="0"/>
                <a:cs typeface="Times New Roman" panose="02020603050405020304" pitchFamily="18" charset="0"/>
              </a:rPr>
              <a:t> |  </a:t>
            </a:r>
            <a:r>
              <a:rPr lang="en-GB" altLang="zh-CN" sz="2000" b="1" dirty="0">
                <a:solidFill>
                  <a:schemeClr val="bg1"/>
                </a:solidFill>
                <a:latin typeface="Times New Roman" panose="02020603050405020304" pitchFamily="18" charset="0"/>
                <a:cs typeface="Times New Roman" panose="02020603050405020304" pitchFamily="18" charset="0"/>
              </a:rPr>
              <a:t>while</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zh-CN" altLang="en-US" sz="2000" i="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NIL 𝐝𝐨 </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当前结点不是空结点</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  </a:t>
            </a:r>
            <a:r>
              <a:rPr lang="en-GB" altLang="zh-CN" sz="2000" dirty="0">
                <a:solidFill>
                  <a:schemeClr val="bg1"/>
                </a:solidFill>
                <a:latin typeface="Times New Roman" panose="02020603050405020304" pitchFamily="18" charset="0"/>
                <a:cs typeface="Times New Roman" panose="02020603050405020304" pitchFamily="18" charset="0"/>
              </a:rPr>
              <a:t>Push(</a:t>
            </a:r>
            <a:r>
              <a:rPr lang="en-GB" altLang="zh-CN" sz="2000" i="1" dirty="0">
                <a:solidFill>
                  <a:schemeClr val="bg1"/>
                </a:solidFill>
                <a:latin typeface="Times New Roman" panose="02020603050405020304" pitchFamily="18" charset="0"/>
                <a:cs typeface="Times New Roman" panose="02020603050405020304" pitchFamily="18" charset="0"/>
              </a:rPr>
              <a:t>stack</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结点压入栈</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  </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en-GB" altLang="zh-CN" sz="2000" dirty="0">
                <a:solidFill>
                  <a:schemeClr val="bg1"/>
                </a:solidFill>
                <a:latin typeface="Times New Roman" panose="02020603050405020304" pitchFamily="18" charset="0"/>
                <a:cs typeface="Times New Roman" panose="02020603050405020304" pitchFamily="18" charset="0"/>
              </a:rPr>
              <a:t> ← </a:t>
            </a:r>
            <a:r>
              <a:rPr lang="en-GB" altLang="zh-CN" sz="2000" i="1" dirty="0" err="1">
                <a:solidFill>
                  <a:schemeClr val="bg1"/>
                </a:solidFill>
                <a:latin typeface="Times New Roman" panose="02020603050405020304" pitchFamily="18" charset="0"/>
                <a:cs typeface="Times New Roman" panose="02020603050405020304" pitchFamily="18" charset="0"/>
              </a:rPr>
              <a:t>tree.left</a:t>
            </a:r>
            <a:r>
              <a:rPr lang="en-GB" altLang="zh-CN" sz="2000" i="1" dirty="0">
                <a:solidFill>
                  <a:schemeClr val="bg1"/>
                </a:solidFill>
                <a:latin typeface="Times New Roman" panose="02020603050405020304" pitchFamily="18" charset="0"/>
                <a:cs typeface="Times New Roman" panose="02020603050405020304" pitchFamily="18" charset="0"/>
              </a:rPr>
              <a:t> </a:t>
            </a:r>
            <a:r>
              <a:rPr lang="zh-CN" altLang="en-US" sz="2000" i="1"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沿左分支下移</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b="1"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end</a:t>
            </a:r>
            <a:endParaRPr lang="en-GB" altLang="zh-CN"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  if </a:t>
            </a:r>
            <a:r>
              <a:rPr lang="en-GB" altLang="zh-CN" sz="2000" dirty="0" err="1">
                <a:solidFill>
                  <a:schemeClr val="bg1"/>
                </a:solidFill>
                <a:latin typeface="Times New Roman" panose="02020603050405020304" pitchFamily="18" charset="0"/>
                <a:cs typeface="Times New Roman" panose="02020603050405020304" pitchFamily="18" charset="0"/>
              </a:rPr>
              <a:t>IsEmpty</a:t>
            </a:r>
            <a:r>
              <a:rPr lang="en-GB" altLang="zh-CN" sz="2000" dirty="0">
                <a:solidFill>
                  <a:schemeClr val="bg1"/>
                </a:solidFill>
                <a:latin typeface="Times New Roman" panose="02020603050405020304" pitchFamily="18" charset="0"/>
                <a:cs typeface="Times New Roman" panose="02020603050405020304" pitchFamily="18" charset="0"/>
              </a:rPr>
              <a:t>(</a:t>
            </a:r>
            <a:r>
              <a:rPr lang="en-GB" altLang="zh-CN" sz="2000" i="1" dirty="0">
                <a:solidFill>
                  <a:schemeClr val="bg1"/>
                </a:solidFill>
                <a:latin typeface="Times New Roman" panose="02020603050405020304" pitchFamily="18" charset="0"/>
                <a:cs typeface="Times New Roman" panose="02020603050405020304" pitchFamily="18" charset="0"/>
              </a:rPr>
              <a:t>stack</a:t>
            </a:r>
            <a:r>
              <a:rPr lang="en-GB" altLang="zh-CN" sz="2000" dirty="0">
                <a:solidFill>
                  <a:schemeClr val="bg1"/>
                </a:solidFill>
                <a:latin typeface="Times New Roman" panose="02020603050405020304" pitchFamily="18" charset="0"/>
                <a:cs typeface="Times New Roman" panose="02020603050405020304" pitchFamily="18" charset="0"/>
              </a:rPr>
              <a:t>) = </a:t>
            </a:r>
            <a:r>
              <a:rPr lang="en-GB" altLang="zh-CN" sz="2000" b="1" dirty="0">
                <a:solidFill>
                  <a:schemeClr val="bg1"/>
                </a:solidFill>
                <a:latin typeface="Times New Roman" panose="02020603050405020304" pitchFamily="18" charset="0"/>
                <a:cs typeface="Times New Roman" panose="02020603050405020304" pitchFamily="18" charset="0"/>
              </a:rPr>
              <a:t>false then   </a:t>
            </a:r>
            <a:r>
              <a:rPr lang="en-GB"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如果栈不为空</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  </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en-GB" altLang="zh-CN" sz="2000" dirty="0">
                <a:solidFill>
                  <a:schemeClr val="bg1"/>
                </a:solidFill>
                <a:latin typeface="Times New Roman" panose="02020603050405020304" pitchFamily="18" charset="0"/>
                <a:cs typeface="Times New Roman" panose="02020603050405020304" pitchFamily="18" charset="0"/>
              </a:rPr>
              <a:t> ← Top(</a:t>
            </a:r>
            <a:r>
              <a:rPr lang="en-GB" altLang="zh-CN" sz="2000" i="1" dirty="0">
                <a:solidFill>
                  <a:schemeClr val="bg1"/>
                </a:solidFill>
                <a:latin typeface="Times New Roman" panose="02020603050405020304" pitchFamily="18" charset="0"/>
                <a:cs typeface="Times New Roman" panose="02020603050405020304" pitchFamily="18" charset="0"/>
              </a:rPr>
              <a:t>stack</a:t>
            </a:r>
            <a:r>
              <a:rPr lang="en-GB" altLang="zh-CN" sz="2000" dirty="0">
                <a:solidFill>
                  <a:schemeClr val="bg1"/>
                </a:solidFill>
                <a:latin typeface="Times New Roman" panose="02020603050405020304" pitchFamily="18" charset="0"/>
                <a:cs typeface="Times New Roman" panose="02020603050405020304" pitchFamily="18" charset="0"/>
              </a:rPr>
              <a:t>) </a:t>
            </a:r>
            <a:endParaRPr lang="en-GB" altLang="zh-CN"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rgbClr val="FFFF00"/>
                </a:solidFill>
                <a:latin typeface="Times New Roman" panose="02020603050405020304" pitchFamily="18" charset="0"/>
                <a:cs typeface="Times New Roman" panose="02020603050405020304" pitchFamily="18" charset="0"/>
              </a:rPr>
              <a:t>Visit(</a:t>
            </a:r>
            <a:r>
              <a:rPr lang="en-GB" altLang="zh-CN" sz="2000" i="1" dirty="0">
                <a:solidFill>
                  <a:srgbClr val="FFFF00"/>
                </a:solidFill>
                <a:latin typeface="Times New Roman" panose="02020603050405020304" pitchFamily="18" charset="0"/>
                <a:cs typeface="Times New Roman" panose="02020603050405020304" pitchFamily="18" charset="0"/>
              </a:rPr>
              <a:t>tree</a:t>
            </a:r>
            <a:r>
              <a:rPr lang="en-GB" altLang="zh-CN" sz="2000" dirty="0">
                <a:solidFill>
                  <a:srgbClr val="FFFF00"/>
                </a:solidFill>
                <a:latin typeface="Times New Roman" panose="02020603050405020304" pitchFamily="18" charset="0"/>
                <a:cs typeface="Times New Roman" panose="02020603050405020304" pitchFamily="18" charset="0"/>
              </a:rPr>
              <a:t>)     </a:t>
            </a:r>
            <a:r>
              <a:rPr lang="zh-CN" altLang="en-US" sz="2000" dirty="0">
                <a:solidFill>
                  <a:srgbClr val="FFFF00"/>
                </a:solidFill>
                <a:latin typeface="Times New Roman" panose="02020603050405020304" pitchFamily="18" charset="0"/>
                <a:cs typeface="Times New Roman" panose="02020603050405020304" pitchFamily="18" charset="0"/>
              </a:rPr>
              <a:t>     </a:t>
            </a:r>
            <a:r>
              <a:rPr lang="en-GB" altLang="zh-CN" sz="2000" dirty="0">
                <a:solidFill>
                  <a:srgbClr val="FFFF00"/>
                </a:solidFill>
                <a:latin typeface="Times New Roman" panose="02020603050405020304" pitchFamily="18" charset="0"/>
                <a:cs typeface="Times New Roman" panose="02020603050405020304" pitchFamily="18" charset="0"/>
              </a:rPr>
              <a:t> //</a:t>
            </a:r>
            <a:r>
              <a:rPr lang="zh-CN" altLang="en-US" sz="2000" dirty="0">
                <a:solidFill>
                  <a:srgbClr val="FFFF00"/>
                </a:solidFill>
                <a:latin typeface="Times New Roman" panose="02020603050405020304" pitchFamily="18" charset="0"/>
                <a:cs typeface="Times New Roman" panose="02020603050405020304" pitchFamily="18" charset="0"/>
              </a:rPr>
              <a:t>访问栈顶结点</a:t>
            </a:r>
            <a:endParaRPr lang="en-GB" altLang="zh-CN" sz="2000" dirty="0">
              <a:solidFill>
                <a:srgbClr val="FFFF00"/>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dirty="0">
                <a:solidFill>
                  <a:schemeClr val="bg1"/>
                </a:solidFill>
                <a:latin typeface="Times New Roman" panose="02020603050405020304" pitchFamily="18" charset="0"/>
                <a:cs typeface="Times New Roman" panose="02020603050405020304" pitchFamily="18" charset="0"/>
              </a:rPr>
              <a:t> |  |  Pop(</a:t>
            </a:r>
            <a:r>
              <a:rPr lang="en-GB" altLang="zh-CN" sz="2000" i="1" dirty="0">
                <a:solidFill>
                  <a:schemeClr val="bg1"/>
                </a:solidFill>
                <a:latin typeface="Times New Roman" panose="02020603050405020304" pitchFamily="18" charset="0"/>
                <a:cs typeface="Times New Roman" panose="02020603050405020304" pitchFamily="18" charset="0"/>
              </a:rPr>
              <a:t>stack</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弹出栈顶结点</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  </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en-GB" altLang="zh-CN" sz="2000" dirty="0">
                <a:solidFill>
                  <a:schemeClr val="bg1"/>
                </a:solidFill>
                <a:latin typeface="Times New Roman" panose="02020603050405020304" pitchFamily="18" charset="0"/>
                <a:cs typeface="Times New Roman" panose="02020603050405020304" pitchFamily="18" charset="0"/>
              </a:rPr>
              <a:t> ← </a:t>
            </a:r>
            <a:r>
              <a:rPr lang="en-GB" altLang="zh-CN" sz="2000" i="1" dirty="0" err="1">
                <a:solidFill>
                  <a:schemeClr val="bg1"/>
                </a:solidFill>
                <a:latin typeface="Times New Roman" panose="02020603050405020304" pitchFamily="18" charset="0"/>
                <a:cs typeface="Times New Roman" panose="02020603050405020304" pitchFamily="18" charset="0"/>
              </a:rPr>
              <a:t>tree.right</a:t>
            </a:r>
            <a:r>
              <a:rPr lang="en-GB" altLang="zh-CN" sz="2000" i="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移到栈顶结点的右子树</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end</a:t>
            </a:r>
            <a:endParaRPr lang="en-GB" altLang="zh-CN"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end</a:t>
            </a:r>
            <a:endParaRPr lang="en-GB" altLang="zh-CN"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dirty="0" err="1">
                <a:solidFill>
                  <a:schemeClr val="bg1"/>
                </a:solidFill>
                <a:latin typeface="Times New Roman" panose="02020603050405020304" pitchFamily="18" charset="0"/>
                <a:cs typeface="Times New Roman" panose="02020603050405020304" pitchFamily="18" charset="0"/>
              </a:rPr>
              <a:t>DestroyStack</a:t>
            </a:r>
            <a:r>
              <a:rPr lang="en-GB" altLang="zh-CN" sz="2000" dirty="0">
                <a:solidFill>
                  <a:schemeClr val="bg1"/>
                </a:solidFill>
                <a:latin typeface="Times New Roman" panose="02020603050405020304" pitchFamily="18" charset="0"/>
                <a:cs typeface="Times New Roman" panose="02020603050405020304" pitchFamily="18" charset="0"/>
              </a:rPr>
              <a:t>(</a:t>
            </a:r>
            <a:r>
              <a:rPr lang="en-GB" altLang="zh-CN" sz="2000" i="1" dirty="0">
                <a:solidFill>
                  <a:schemeClr val="bg1"/>
                </a:solidFill>
                <a:latin typeface="Times New Roman" panose="02020603050405020304" pitchFamily="18" charset="0"/>
                <a:cs typeface="Times New Roman" panose="02020603050405020304" pitchFamily="18" charset="0"/>
              </a:rPr>
              <a:t>stack</a:t>
            </a:r>
            <a:r>
              <a:rPr lang="en-GB" altLang="zh-CN" sz="2000" dirty="0">
                <a:solidFill>
                  <a:schemeClr val="bg1"/>
                </a:solidFill>
                <a:latin typeface="Times New Roman" panose="02020603050405020304" pitchFamily="18" charset="0"/>
                <a:cs typeface="Times New Roman" panose="02020603050405020304" pitchFamily="18" charset="0"/>
              </a:rPr>
              <a:t>) </a:t>
            </a:r>
            <a:endParaRPr lang="en-GB" altLang="zh-CN" sz="2000" dirty="0">
              <a:solidFill>
                <a:schemeClr val="bg1"/>
              </a:solidFill>
              <a:latin typeface="Times New Roman" panose="02020603050405020304" pitchFamily="18" charset="0"/>
              <a:cs typeface="Times New Roman" panose="02020603050405020304" pitchFamily="18" charset="0"/>
            </a:endParaRPr>
          </a:p>
        </p:txBody>
      </p:sp>
      <p:sp>
        <p:nvSpPr>
          <p:cNvPr id="3" name="右大括号 2"/>
          <p:cNvSpPr/>
          <p:nvPr/>
        </p:nvSpPr>
        <p:spPr>
          <a:xfrm>
            <a:off x="7569200" y="1710035"/>
            <a:ext cx="304800" cy="1676400"/>
          </a:xfrm>
          <a:prstGeom prst="rightBrace">
            <a:avLst/>
          </a:prstGeom>
          <a:noFill/>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 name="右大括号 4"/>
          <p:cNvSpPr/>
          <p:nvPr/>
        </p:nvSpPr>
        <p:spPr>
          <a:xfrm>
            <a:off x="7569200" y="3721726"/>
            <a:ext cx="304800" cy="2071564"/>
          </a:xfrm>
          <a:prstGeom prst="rightBrace">
            <a:avLst/>
          </a:prstGeom>
          <a:noFill/>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文本框 5"/>
          <p:cNvSpPr txBox="1"/>
          <p:nvPr/>
        </p:nvSpPr>
        <p:spPr>
          <a:xfrm>
            <a:off x="8065990" y="2274669"/>
            <a:ext cx="2271809" cy="646331"/>
          </a:xfrm>
          <a:prstGeom prst="rect">
            <a:avLst/>
          </a:prstGeom>
          <a:noFill/>
        </p:spPr>
        <p:txBody>
          <a:bodyPr wrap="square" rtlCol="0">
            <a:spAutoFit/>
          </a:bodyPr>
          <a:lstStyle/>
          <a:p>
            <a:r>
              <a:rPr kumimoji="1" lang="zh-CN" altLang="en-US" dirty="0">
                <a:solidFill>
                  <a:schemeClr val="accent4">
                    <a:lumMod val="20000"/>
                    <a:lumOff val="80000"/>
                  </a:schemeClr>
                </a:solidFill>
                <a:latin typeface="微软雅黑" panose="020B0503020204020204" pitchFamily="34" charset="-122"/>
                <a:ea typeface="微软雅黑" panose="020B0503020204020204" pitchFamily="34" charset="-122"/>
              </a:rPr>
              <a:t>沿左分支下移，并将经过的结点压入栈</a:t>
            </a:r>
            <a:endParaRPr kumimoji="1" lang="zh-CN" altLang="en-US" dirty="0">
              <a:solidFill>
                <a:schemeClr val="accent4">
                  <a:lumMod val="20000"/>
                  <a:lumOff val="80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065989" y="4018844"/>
            <a:ext cx="2271809" cy="1477328"/>
          </a:xfrm>
          <a:prstGeom prst="rect">
            <a:avLst/>
          </a:prstGeom>
          <a:noFill/>
        </p:spPr>
        <p:txBody>
          <a:bodyPr wrap="square" rtlCol="0">
            <a:spAutoFit/>
          </a:bodyPr>
          <a:lstStyle/>
          <a:p>
            <a:r>
              <a:rPr kumimoji="1" lang="en-US" altLang="zh-CN" dirty="0">
                <a:solidFill>
                  <a:schemeClr val="accent4">
                    <a:lumMod val="20000"/>
                    <a:lumOff val="80000"/>
                  </a:schemeClr>
                </a:solidFill>
                <a:latin typeface="微软雅黑" panose="020B0503020204020204" pitchFamily="34" charset="-122"/>
                <a:ea typeface="微软雅黑" panose="020B0503020204020204" pitchFamily="34" charset="-122"/>
              </a:rPr>
              <a:t>tree=NIL</a:t>
            </a:r>
            <a:r>
              <a:rPr kumimoji="1" lang="zh-CN" altLang="en-US" dirty="0">
                <a:solidFill>
                  <a:schemeClr val="accent4">
                    <a:lumMod val="20000"/>
                    <a:lumOff val="80000"/>
                  </a:schemeClr>
                </a:solidFill>
                <a:latin typeface="微软雅黑" panose="020B0503020204020204" pitchFamily="34" charset="-122"/>
                <a:ea typeface="微软雅黑" panose="020B0503020204020204" pitchFamily="34" charset="-122"/>
              </a:rPr>
              <a:t>表示左子树为空，或者左子树遍历结束，则从栈中弹出结点，开始遍历结点的右子树</a:t>
            </a:r>
            <a:endParaRPr kumimoji="1" lang="zh-CN" altLang="en-US" dirty="0">
              <a:solidFill>
                <a:schemeClr val="accent4">
                  <a:lumMod val="20000"/>
                  <a:lumOff val="80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前序、中序非递归遍历的时空复杂度</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6" name="内容占位符 4"/>
          <p:cNvSpPr txBox="1"/>
          <p:nvPr/>
        </p:nvSpPr>
        <p:spPr>
          <a:xfrm>
            <a:off x="568337" y="1377650"/>
            <a:ext cx="10785463" cy="49154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时间复杂度：</a:t>
            </a:r>
            <a:endParaRPr lang="en-US" altLang="zh-CN" sz="2400" b="1" dirty="0"/>
          </a:p>
          <a:p>
            <a:pPr>
              <a:lnSpc>
                <a:spcPct val="110000"/>
              </a:lnSpc>
            </a:pPr>
            <a:r>
              <a:rPr lang="zh-CN" altLang="en-US" sz="2400" b="1" dirty="0"/>
              <a:t>   </a:t>
            </a:r>
            <a:r>
              <a:rPr lang="zh-CN" altLang="en-US" sz="2400" dirty="0"/>
              <a:t>每个结点都入栈一次且出栈一次，因此时间复杂度是</a:t>
            </a:r>
            <a:r>
              <a:rPr lang="en-US" altLang="zh-CN" sz="2400" dirty="0"/>
              <a:t>O(n), n</a:t>
            </a:r>
            <a:r>
              <a:rPr lang="zh-CN" altLang="en-US" sz="2400" dirty="0"/>
              <a:t>表示二叉树的结点个数，与递归遍历相同。</a:t>
            </a:r>
            <a:endParaRPr lang="en-US" altLang="zh-CN" sz="2400" dirty="0"/>
          </a:p>
          <a:p>
            <a:pPr>
              <a:lnSpc>
                <a:spcPct val="100000"/>
              </a:lnSpc>
            </a:pPr>
            <a:r>
              <a:rPr lang="zh-CN" altLang="en-US" sz="2400" b="1" dirty="0"/>
              <a:t>空间复杂度：</a:t>
            </a:r>
            <a:endParaRPr lang="en-US" altLang="zh-CN" sz="2400" b="1" dirty="0"/>
          </a:p>
          <a:p>
            <a:pPr>
              <a:lnSpc>
                <a:spcPct val="100000"/>
              </a:lnSpc>
            </a:pPr>
            <a:r>
              <a:rPr lang="en-US" altLang="zh-CN" sz="2400" b="1" dirty="0"/>
              <a:t>   </a:t>
            </a:r>
            <a:r>
              <a:rPr lang="zh-CN" altLang="en-US" sz="2400" dirty="0"/>
              <a:t>使用栈结构模拟函数调用中系统栈的工作原理，因此空间复杂度取决于</a:t>
            </a:r>
            <a:r>
              <a:rPr lang="zh-CN" altLang="en-US" sz="2400" dirty="0">
                <a:solidFill>
                  <a:srgbClr val="009999"/>
                </a:solidFill>
              </a:rPr>
              <a:t>同时入栈</a:t>
            </a:r>
            <a:r>
              <a:rPr lang="zh-CN" altLang="en-US" sz="2400" dirty="0"/>
              <a:t>的结点个数。 </a:t>
            </a:r>
            <a:endParaRPr lang="en-US" altLang="zh-CN" sz="2400" dirty="0"/>
          </a:p>
          <a:p>
            <a:pPr>
              <a:lnSpc>
                <a:spcPct val="100000"/>
              </a:lnSpc>
            </a:pPr>
            <a:endParaRPr lang="en-US" altLang="zh-CN" sz="2400" dirty="0"/>
          </a:p>
          <a:p>
            <a:pPr>
              <a:lnSpc>
                <a:spcPct val="100000"/>
              </a:lnSpc>
            </a:pPr>
            <a:endParaRPr lang="zh-CN" altLang="zh-CN" sz="2400" dirty="0"/>
          </a:p>
        </p:txBody>
      </p:sp>
      <mc:AlternateContent xmlns:mc="http://schemas.openxmlformats.org/markup-compatibility/2006">
        <mc:Choice xmlns:a14="http://schemas.microsoft.com/office/drawing/2010/main" Requires="a14">
          <p:sp>
            <p:nvSpPr>
              <p:cNvPr id="7" name="任意多边形: 形状 8"/>
              <p:cNvSpPr/>
              <p:nvPr/>
            </p:nvSpPr>
            <p:spPr>
              <a:xfrm>
                <a:off x="1352608" y="4242696"/>
                <a:ext cx="4582167" cy="133600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lang="zh-CN" altLang="en-US" sz="2000" dirty="0">
                    <a:latin typeface="微软雅黑" panose="020B0503020204020204" pitchFamily="34" charset="-122"/>
                    <a:ea typeface="微软雅黑" panose="020B0503020204020204" pitchFamily="34" charset="-122"/>
                  </a:rPr>
                  <a:t>设二叉树中从结点</a:t>
                </a:r>
                <a:r>
                  <a:rPr lang="en-US" altLang="zh-CN" sz="2000" dirty="0">
                    <a:latin typeface="微软雅黑" panose="020B0503020204020204" pitchFamily="34" charset="-122"/>
                    <a:ea typeface="微软雅黑" panose="020B0503020204020204" pitchFamily="34" charset="-122"/>
                  </a:rPr>
                  <a:t>u</a:t>
                </a:r>
                <a:r>
                  <a:rPr lang="zh-CN" altLang="en-US" sz="2000" dirty="0">
                    <a:latin typeface="微软雅黑" panose="020B0503020204020204" pitchFamily="34" charset="-122"/>
                    <a:ea typeface="微软雅黑" panose="020B0503020204020204" pitchFamily="34" charset="-122"/>
                  </a:rPr>
                  <a:t>到结点</a:t>
                </a:r>
                <a:r>
                  <a:rPr lang="en-US" altLang="zh-CN" sz="2000" dirty="0">
                    <a:latin typeface="微软雅黑" panose="020B0503020204020204" pitchFamily="34" charset="-122"/>
                    <a:ea typeface="微软雅黑" panose="020B0503020204020204" pitchFamily="34" charset="-122"/>
                  </a:rPr>
                  <a:t>v</a:t>
                </a:r>
                <a:r>
                  <a:rPr lang="zh-CN" altLang="en-US" sz="2000" dirty="0">
                    <a:latin typeface="微软雅黑" panose="020B0503020204020204" pitchFamily="34" charset="-122"/>
                    <a:ea typeface="微软雅黑" panose="020B0503020204020204" pitchFamily="34" charset="-122"/>
                  </a:rPr>
                  <a:t>的路径为</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&lt;</m:t>
                    </m:r>
                    <m:r>
                      <a:rPr lang="en-US" altLang="zh-CN" sz="2000" b="0" i="1" smtClean="0">
                        <a:latin typeface="Cambria Math" panose="02040503050406030204" pitchFamily="18" charset="0"/>
                        <a:ea typeface="微软雅黑" panose="020B0503020204020204" pitchFamily="34" charset="-122"/>
                      </a:rPr>
                      <m:t>𝑢</m:t>
                    </m:r>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𝑟</m:t>
                        </m:r>
                      </m:e>
                      <m:sub>
                        <m:r>
                          <a:rPr lang="en-US" altLang="zh-CN" sz="2000" b="0" i="1" smtClean="0">
                            <a:latin typeface="Cambria Math" panose="02040503050406030204" pitchFamily="18" charset="0"/>
                            <a:ea typeface="微软雅黑" panose="020B0503020204020204" pitchFamily="34" charset="-122"/>
                          </a:rPr>
                          <m:t>1</m:t>
                        </m:r>
                      </m:sub>
                    </m:sSub>
                    <m:r>
                      <a:rPr lang="en-US" altLang="zh-CN" sz="2000" b="0" i="1" smtClean="0">
                        <a:latin typeface="Cambria Math" panose="02040503050406030204" pitchFamily="18" charset="0"/>
                        <a:ea typeface="微软雅黑" panose="020B0503020204020204" pitchFamily="34" charset="-122"/>
                      </a:rPr>
                      <m:t>, </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𝑟</m:t>
                        </m:r>
                      </m:e>
                      <m:sub>
                        <m:r>
                          <a:rPr lang="en-US" altLang="zh-CN" sz="2000" b="0" i="1" smtClean="0">
                            <a:latin typeface="Cambria Math" panose="02040503050406030204" pitchFamily="18" charset="0"/>
                            <a:ea typeface="微软雅黑" panose="020B0503020204020204" pitchFamily="34" charset="-122"/>
                          </a:rPr>
                          <m:t>2</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𝑟</m:t>
                        </m:r>
                      </m:e>
                      <m:sub>
                        <m:r>
                          <a:rPr lang="en-US" altLang="zh-CN" sz="2000" b="0" i="1" smtClean="0">
                            <a:latin typeface="Cambria Math" panose="02040503050406030204" pitchFamily="18" charset="0"/>
                            <a:ea typeface="微软雅黑" panose="020B0503020204020204" pitchFamily="34" charset="-122"/>
                          </a:rPr>
                          <m:t>𝑚</m:t>
                        </m:r>
                      </m:sub>
                    </m:sSub>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𝑣</m:t>
                    </m:r>
                    <m:r>
                      <a:rPr lang="en-US" altLang="zh-CN" sz="2000" b="0" i="1" smtClean="0">
                        <a:latin typeface="Cambria Math" panose="02040503050406030204" pitchFamily="18" charset="0"/>
                        <a:ea typeface="微软雅黑" panose="020B0503020204020204" pitchFamily="34" charset="-122"/>
                      </a:rPr>
                      <m:t>&gt;</m:t>
                    </m:r>
                    <m:r>
                      <a:rPr lang="en-US" altLang="zh-CN" sz="2000" b="0" i="0" smtClean="0">
                        <a:latin typeface="Cambria Math" panose="02040503050406030204" pitchFamily="18" charset="0"/>
                        <a:ea typeface="微软雅黑" panose="020B0503020204020204" pitchFamily="34" charset="-122"/>
                      </a:rPr>
                      <m:t> </m:t>
                    </m:r>
                    <m:r>
                      <a:rPr lang="zh-CN" altLang="en-US" sz="2000" i="1">
                        <a:latin typeface="Cambria Math" panose="02040503050406030204" pitchFamily="18" charset="0"/>
                        <a:ea typeface="微软雅黑" panose="020B0503020204020204" pitchFamily="34" charset="-122"/>
                      </a:rPr>
                      <m:t>，</m:t>
                    </m:r>
                    <m:r>
                      <a:rPr lang="zh-CN" altLang="en-US" sz="2000" i="1" smtClean="0">
                        <a:latin typeface="Cambria Math" panose="02040503050406030204" pitchFamily="18" charset="0"/>
                        <a:ea typeface="微软雅黑" panose="020B0503020204020204" pitchFamily="34" charset="-122"/>
                      </a:rPr>
                      <m:t>该</m:t>
                    </m:r>
                  </m:oMath>
                </a14:m>
                <a:r>
                  <a:rPr lang="zh-CN" altLang="en-US" sz="2000" dirty="0">
                    <a:latin typeface="微软雅黑" panose="020B0503020204020204" pitchFamily="34" charset="-122"/>
                    <a:ea typeface="微软雅黑" panose="020B0503020204020204" pitchFamily="34" charset="-122"/>
                  </a:rPr>
                  <a:t>路径被称作</a:t>
                </a:r>
                <a:r>
                  <a:rPr lang="zh-CN" altLang="en-US" sz="2000" b="1" dirty="0">
                    <a:solidFill>
                      <a:srgbClr val="FFFF00"/>
                    </a:solidFill>
                    <a:latin typeface="微软雅黑" panose="020B0503020204020204" pitchFamily="34" charset="-122"/>
                    <a:ea typeface="微软雅黑" panose="020B0503020204020204" pitchFamily="34" charset="-122"/>
                  </a:rPr>
                  <a:t>左分枝链</a:t>
                </a:r>
                <a:r>
                  <a:rPr lang="zh-CN" altLang="en-US" sz="2000" dirty="0">
                    <a:latin typeface="微软雅黑" panose="020B0503020204020204" pitchFamily="34" charset="-122"/>
                    <a:ea typeface="微软雅黑" panose="020B0503020204020204" pitchFamily="34" charset="-122"/>
                  </a:rPr>
                  <a:t>，当且仅当对任何</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𝑗</m:t>
                    </m:r>
                    <m:r>
                      <a:rPr lang="en-US" altLang="zh-CN" sz="2000" b="0" i="1" smtClean="0">
                        <a:latin typeface="Cambria Math" panose="02040503050406030204" pitchFamily="18" charset="0"/>
                        <a:ea typeface="微软雅黑" panose="020B0503020204020204" pitchFamily="34" charset="-122"/>
                      </a:rPr>
                      <m:t>&lt;</m:t>
                    </m:r>
                    <m:r>
                      <a:rPr lang="en-US" altLang="zh-CN" sz="2000" b="0" i="1" smtClean="0">
                        <a:latin typeface="Cambria Math" panose="02040503050406030204" pitchFamily="18" charset="0"/>
                        <a:ea typeface="微软雅黑" panose="020B0503020204020204" pitchFamily="34" charset="-122"/>
                      </a:rPr>
                      <m:t>𝑚</m:t>
                    </m:r>
                    <m:r>
                      <a:rPr lang="en-US" altLang="zh-CN" sz="2000" b="0" i="0" smtClean="0">
                        <a:latin typeface="Cambria Math" panose="02040503050406030204" pitchFamily="18" charset="0"/>
                        <a:ea typeface="微软雅黑" panose="020B0503020204020204" pitchFamily="34" charset="-122"/>
                      </a:rPr>
                      <m:t>,</m:t>
                    </m:r>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结点</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𝑟</m:t>
                        </m:r>
                      </m:e>
                      <m:sub>
                        <m:r>
                          <a:rPr lang="en-US" altLang="zh-CN" sz="2000" b="0" i="1" smtClean="0">
                            <a:latin typeface="Cambria Math" panose="02040503050406030204" pitchFamily="18" charset="0"/>
                            <a:ea typeface="微软雅黑" panose="020B0503020204020204" pitchFamily="34" charset="-122"/>
                          </a:rPr>
                          <m:t>𝑗</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1</m:t>
                        </m:r>
                      </m:sub>
                    </m:sSub>
                  </m:oMath>
                </a14:m>
                <a:r>
                  <a:rPr lang="zh-CN" altLang="en-US" sz="2000" dirty="0">
                    <a:latin typeface="微软雅黑" panose="020B0503020204020204" pitchFamily="34" charset="-122"/>
                    <a:ea typeface="微软雅黑" panose="020B0503020204020204" pitchFamily="34" charset="-122"/>
                  </a:rPr>
                  <a:t>是结点</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𝑟</m:t>
                        </m:r>
                      </m:e>
                      <m:sub>
                        <m:r>
                          <a:rPr lang="en-US" altLang="zh-CN" sz="2000" b="0" i="1" smtClean="0">
                            <a:latin typeface="Cambria Math" panose="02040503050406030204" pitchFamily="18" charset="0"/>
                            <a:ea typeface="微软雅黑" panose="020B0503020204020204" pitchFamily="34" charset="-122"/>
                          </a:rPr>
                          <m:t>𝑗</m:t>
                        </m:r>
                      </m:sub>
                    </m:sSub>
                  </m:oMath>
                </a14:m>
                <a:r>
                  <a:rPr lang="zh-CN" altLang="en-US" sz="2000" dirty="0">
                    <a:latin typeface="微软雅黑" panose="020B0503020204020204" pitchFamily="34" charset="-122"/>
                    <a:ea typeface="微软雅黑" panose="020B0503020204020204" pitchFamily="34" charset="-122"/>
                  </a:rPr>
                  <a:t>的</a:t>
                </a:r>
                <a:r>
                  <a:rPr lang="zh-CN" altLang="en-US" sz="2000" dirty="0">
                    <a:solidFill>
                      <a:srgbClr val="FFFF00"/>
                    </a:solidFill>
                    <a:latin typeface="微软雅黑" panose="020B0503020204020204" pitchFamily="34" charset="-122"/>
                    <a:ea typeface="微软雅黑" panose="020B0503020204020204" pitchFamily="34" charset="-122"/>
                  </a:rPr>
                  <a:t>左子结点</a:t>
                </a:r>
                <a:endParaRPr lang="en-US" altLang="zh-CN" sz="2000" dirty="0">
                  <a:solidFill>
                    <a:srgbClr val="FFFF00"/>
                  </a:solidFill>
                  <a:latin typeface="微软雅黑" panose="020B0503020204020204" pitchFamily="34" charset="-122"/>
                  <a:ea typeface="微软雅黑" panose="020B0503020204020204" pitchFamily="34" charset="-122"/>
                </a:endParaRPr>
              </a:p>
            </p:txBody>
          </p:sp>
        </mc:Choice>
        <mc:Fallback>
          <p:sp>
            <p:nvSpPr>
              <p:cNvPr id="7" name="任意多边形: 形状 8"/>
              <p:cNvSpPr>
                <a:spLocks noRot="1" noChangeAspect="1" noMove="1" noResize="1" noEditPoints="1" noAdjustHandles="1" noChangeArrowheads="1" noChangeShapeType="1" noTextEdit="1"/>
              </p:cNvSpPr>
              <p:nvPr/>
            </p:nvSpPr>
            <p:spPr>
              <a:xfrm>
                <a:off x="1352608" y="4242696"/>
                <a:ext cx="4582167" cy="133600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1"/>
                <a:stretch>
                  <a:fillRect l="-140" t="-495" r="-137" b="-458"/>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grpSp>
        <p:nvGrpSpPr>
          <p:cNvPr id="8" name="组合 7"/>
          <p:cNvGrpSpPr/>
          <p:nvPr/>
        </p:nvGrpSpPr>
        <p:grpSpPr>
          <a:xfrm>
            <a:off x="8440523" y="4150237"/>
            <a:ext cx="1873445" cy="2224133"/>
            <a:chOff x="3237398" y="2173781"/>
            <a:chExt cx="3432770" cy="3773266"/>
          </a:xfrm>
        </p:grpSpPr>
        <p:sp>
          <p:nvSpPr>
            <p:cNvPr id="9" name="椭圆 8"/>
            <p:cNvSpPr/>
            <p:nvPr/>
          </p:nvSpPr>
          <p:spPr>
            <a:xfrm>
              <a:off x="3237398" y="317111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50" dirty="0">
                  <a:solidFill>
                    <a:srgbClr val="009999"/>
                  </a:solidFill>
                </a:rPr>
                <a:t>9</a:t>
              </a:r>
              <a:endParaRPr kumimoji="1" lang="zh-CN" altLang="en-US" sz="1050" dirty="0">
                <a:solidFill>
                  <a:srgbClr val="009999"/>
                </a:solidFill>
              </a:endParaRPr>
            </a:p>
          </p:txBody>
        </p:sp>
        <p:sp>
          <p:nvSpPr>
            <p:cNvPr id="10" name="椭圆 9"/>
            <p:cNvSpPr/>
            <p:nvPr/>
          </p:nvSpPr>
          <p:spPr>
            <a:xfrm>
              <a:off x="4193797" y="5369733"/>
              <a:ext cx="533400" cy="533400"/>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50" dirty="0">
                  <a:solidFill>
                    <a:srgbClr val="009999"/>
                  </a:solidFill>
                </a:rPr>
                <a:t>6</a:t>
              </a:r>
              <a:endParaRPr kumimoji="1" lang="zh-CN" altLang="en-US" sz="1050" dirty="0">
                <a:solidFill>
                  <a:srgbClr val="009999"/>
                </a:solidFill>
              </a:endParaRPr>
            </a:p>
          </p:txBody>
        </p:sp>
        <p:sp>
          <p:nvSpPr>
            <p:cNvPr id="11" name="椭圆 10"/>
            <p:cNvSpPr/>
            <p:nvPr/>
          </p:nvSpPr>
          <p:spPr>
            <a:xfrm>
              <a:off x="5167609" y="54136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50" dirty="0">
                  <a:solidFill>
                    <a:srgbClr val="009999"/>
                  </a:solidFill>
                </a:rPr>
                <a:t>3</a:t>
              </a:r>
              <a:endParaRPr kumimoji="1" lang="zh-CN" altLang="en-US" sz="1050" dirty="0">
                <a:solidFill>
                  <a:srgbClr val="009999"/>
                </a:solidFill>
              </a:endParaRPr>
            </a:p>
          </p:txBody>
        </p:sp>
        <p:sp>
          <p:nvSpPr>
            <p:cNvPr id="12" name="椭圆 11"/>
            <p:cNvSpPr/>
            <p:nvPr/>
          </p:nvSpPr>
          <p:spPr>
            <a:xfrm>
              <a:off x="6032934" y="5411065"/>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50" dirty="0">
                  <a:solidFill>
                    <a:srgbClr val="009999"/>
                  </a:solidFill>
                </a:rPr>
                <a:t>2</a:t>
              </a:r>
              <a:endParaRPr kumimoji="1" lang="zh-CN" altLang="en-US" sz="1050" dirty="0">
                <a:solidFill>
                  <a:srgbClr val="009999"/>
                </a:solidFill>
              </a:endParaRPr>
            </a:p>
          </p:txBody>
        </p:sp>
        <p:sp>
          <p:nvSpPr>
            <p:cNvPr id="13" name="椭圆 12"/>
            <p:cNvSpPr/>
            <p:nvPr/>
          </p:nvSpPr>
          <p:spPr>
            <a:xfrm>
              <a:off x="5505519" y="457727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rgbClr val="009999"/>
                  </a:solidFill>
                </a:rPr>
                <a:t>*</a:t>
              </a:r>
              <a:endParaRPr kumimoji="1" lang="zh-CN" altLang="en-US" sz="1100" dirty="0">
                <a:solidFill>
                  <a:srgbClr val="009999"/>
                </a:solidFill>
              </a:endParaRPr>
            </a:p>
          </p:txBody>
        </p:sp>
        <p:cxnSp>
          <p:nvCxnSpPr>
            <p:cNvPr id="14" name="直线连接符 32"/>
            <p:cNvCxnSpPr>
              <a:stCxn id="13" idx="5"/>
              <a:endCxn id="12" idx="0"/>
            </p:cNvCxnSpPr>
            <p:nvPr/>
          </p:nvCxnSpPr>
          <p:spPr>
            <a:xfrm>
              <a:off x="5960804" y="5032557"/>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33"/>
            <p:cNvCxnSpPr>
              <a:stCxn id="13" idx="3"/>
              <a:endCxn id="11" idx="0"/>
            </p:cNvCxnSpPr>
            <p:nvPr/>
          </p:nvCxnSpPr>
          <p:spPr>
            <a:xfrm flipH="1">
              <a:off x="5434309" y="5032557"/>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4727197" y="3909223"/>
              <a:ext cx="533400" cy="533400"/>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100" dirty="0">
                  <a:solidFill>
                    <a:srgbClr val="009999"/>
                  </a:solidFill>
                </a:rPr>
                <a:t>+</a:t>
              </a:r>
              <a:endParaRPr kumimoji="1" lang="zh-CN" altLang="en-US" sz="1100" dirty="0">
                <a:solidFill>
                  <a:srgbClr val="009999"/>
                </a:solidFill>
              </a:endParaRPr>
            </a:p>
          </p:txBody>
        </p:sp>
        <p:cxnSp>
          <p:nvCxnSpPr>
            <p:cNvPr id="17" name="直线连接符 31"/>
            <p:cNvCxnSpPr>
              <a:stCxn id="16" idx="5"/>
              <a:endCxn id="13" idx="1"/>
            </p:cNvCxnSpPr>
            <p:nvPr/>
          </p:nvCxnSpPr>
          <p:spPr>
            <a:xfrm>
              <a:off x="5182482" y="4364508"/>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36"/>
            <p:cNvCxnSpPr>
              <a:stCxn id="16" idx="3"/>
              <a:endCxn id="10" idx="0"/>
            </p:cNvCxnSpPr>
            <p:nvPr/>
          </p:nvCxnSpPr>
          <p:spPr>
            <a:xfrm flipH="1">
              <a:off x="4460497" y="4364508"/>
              <a:ext cx="344815" cy="10052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6136768" y="386650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50" dirty="0">
                  <a:solidFill>
                    <a:srgbClr val="009999"/>
                  </a:solidFill>
                </a:rPr>
                <a:t>8</a:t>
              </a:r>
              <a:endParaRPr kumimoji="1" lang="zh-CN" altLang="en-US" sz="1050" dirty="0">
                <a:solidFill>
                  <a:srgbClr val="009999"/>
                </a:solidFill>
              </a:endParaRPr>
            </a:p>
          </p:txBody>
        </p:sp>
        <p:cxnSp>
          <p:nvCxnSpPr>
            <p:cNvPr id="20" name="直线连接符 42"/>
            <p:cNvCxnSpPr>
              <a:stCxn id="21" idx="5"/>
              <a:endCxn id="19" idx="0"/>
            </p:cNvCxnSpPr>
            <p:nvPr/>
          </p:nvCxnSpPr>
          <p:spPr>
            <a:xfrm>
              <a:off x="5825754" y="3463917"/>
              <a:ext cx="577714" cy="402585"/>
            </a:xfrm>
            <a:prstGeom prst="line">
              <a:avLst/>
            </a:prstGeom>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5370469" y="3008632"/>
              <a:ext cx="533400" cy="533400"/>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100" dirty="0">
                  <a:solidFill>
                    <a:srgbClr val="009999"/>
                  </a:solidFill>
                </a:rPr>
                <a:t>/</a:t>
              </a:r>
              <a:endParaRPr kumimoji="1" lang="zh-CN" altLang="en-US" sz="1100" dirty="0">
                <a:solidFill>
                  <a:srgbClr val="009999"/>
                </a:solidFill>
              </a:endParaRPr>
            </a:p>
          </p:txBody>
        </p:sp>
        <p:cxnSp>
          <p:nvCxnSpPr>
            <p:cNvPr id="22" name="直线连接符 44"/>
            <p:cNvCxnSpPr>
              <a:stCxn id="21" idx="3"/>
              <a:endCxn id="16" idx="0"/>
            </p:cNvCxnSpPr>
            <p:nvPr/>
          </p:nvCxnSpPr>
          <p:spPr>
            <a:xfrm flipH="1">
              <a:off x="4993897" y="3463917"/>
              <a:ext cx="454687" cy="445306"/>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4193797" y="217378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100" dirty="0">
                  <a:solidFill>
                    <a:srgbClr val="009999"/>
                  </a:solidFill>
                </a:rPr>
                <a:t>+</a:t>
              </a:r>
              <a:endParaRPr kumimoji="1" lang="zh-CN" altLang="en-US" sz="1100" dirty="0">
                <a:solidFill>
                  <a:srgbClr val="009999"/>
                </a:solidFill>
              </a:endParaRPr>
            </a:p>
          </p:txBody>
        </p:sp>
        <p:cxnSp>
          <p:nvCxnSpPr>
            <p:cNvPr id="24" name="直线连接符 45"/>
            <p:cNvCxnSpPr>
              <a:stCxn id="23" idx="3"/>
              <a:endCxn id="9" idx="0"/>
            </p:cNvCxnSpPr>
            <p:nvPr/>
          </p:nvCxnSpPr>
          <p:spPr>
            <a:xfrm flipH="1">
              <a:off x="3504098" y="2629066"/>
              <a:ext cx="767814" cy="542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线连接符 51"/>
            <p:cNvCxnSpPr>
              <a:stCxn id="23" idx="5"/>
              <a:endCxn id="21" idx="1"/>
            </p:cNvCxnSpPr>
            <p:nvPr/>
          </p:nvCxnSpPr>
          <p:spPr>
            <a:xfrm>
              <a:off x="4649082" y="2629066"/>
              <a:ext cx="799502" cy="457681"/>
            </a:xfrm>
            <a:prstGeom prst="line">
              <a:avLst/>
            </a:prstGeom>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6534316" y="5229667"/>
            <a:ext cx="2568332" cy="369332"/>
          </a:xfrm>
          <a:prstGeom prst="rect">
            <a:avLst/>
          </a:prstGeom>
          <a:noFill/>
        </p:spPr>
        <p:txBody>
          <a:bodyPr wrap="none" rtlCol="0">
            <a:spAutoFit/>
          </a:bodyPr>
          <a:lstStyle/>
          <a:p>
            <a:r>
              <a:rPr lang="en-US" altLang="zh-CN" dirty="0">
                <a:solidFill>
                  <a:srgbClr val="51ADB7"/>
                </a:solidFill>
                <a:latin typeface="微软雅黑" panose="020B0503020204020204" pitchFamily="34" charset="-122"/>
                <a:ea typeface="微软雅黑" panose="020B0503020204020204" pitchFamily="34" charset="-122"/>
              </a:rPr>
              <a:t>&lt;/, +, 6&gt;</a:t>
            </a:r>
            <a:r>
              <a:rPr lang="zh-CN" altLang="en-US" dirty="0">
                <a:solidFill>
                  <a:srgbClr val="51ADB7"/>
                </a:solidFill>
                <a:latin typeface="微软雅黑" panose="020B0503020204020204" pitchFamily="34" charset="-122"/>
                <a:ea typeface="微软雅黑" panose="020B0503020204020204" pitchFamily="34" charset="-122"/>
              </a:rPr>
              <a:t>构成左分枝链</a:t>
            </a:r>
            <a:endParaRPr lang="zh-CN" altLang="en-US" dirty="0">
              <a:solidFill>
                <a:srgbClr val="51ADB7"/>
              </a:solidFill>
              <a:latin typeface="微软雅黑" panose="020B0503020204020204" pitchFamily="34" charset="-122"/>
              <a:ea typeface="微软雅黑" panose="020B0503020204020204" pitchFamily="34" charset="-122"/>
            </a:endParaRPr>
          </a:p>
        </p:txBody>
      </p:sp>
      <p:sp>
        <p:nvSpPr>
          <p:cNvPr id="27" name="任意多边形: 形状 8"/>
          <p:cNvSpPr/>
          <p:nvPr/>
        </p:nvSpPr>
        <p:spPr>
          <a:xfrm>
            <a:off x="1352608" y="5672106"/>
            <a:ext cx="4582166" cy="97812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定理</a:t>
            </a:r>
            <a:r>
              <a:rPr lang="zh-CN" altLang="en-US" sz="2000" dirty="0">
                <a:solidFill>
                  <a:schemeClr val="bg1"/>
                </a:solidFill>
                <a:latin typeface="微软雅黑" panose="020B0503020204020204" pitchFamily="34" charset="-122"/>
                <a:ea typeface="微软雅黑" panose="020B0503020204020204" pitchFamily="34" charset="-122"/>
              </a:rPr>
              <a:t>：对任何一条左分枝链，在非递归遍历过程中，一定存在所有结点都（连续）出现在栈中的时间。</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设二叉树的结点数为</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，高度为</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d</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。对二叉树的前序、中序非递归遍历过程中，同时入栈的结点数不会超过</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结点总数</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二叉树高度</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custDataLst>
              <p:tags r:id="rId4"/>
            </p:custDataLst>
          </p:nvPr>
        </p:nvSpPr>
        <p:spPr>
          <a:xfrm>
            <a:off x="2438400" y="450056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最长左分枝链的长度</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custDataLst>
              <p:tags r:id="rId5"/>
            </p:custDataLst>
          </p:nvPr>
        </p:nvSpPr>
        <p:spPr>
          <a:xfrm>
            <a:off x="2438400" y="5357813"/>
            <a:ext cx="6134099"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从根到任一结点的路径中包含的左分枝（子）链的长度总和的最大值</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p:cNvSpPr>
            <a:spLocks noChangeAspect="1"/>
          </p:cNvSpPr>
          <p:nvPr>
            <p:custDataLst>
              <p:tags r:id="rId6"/>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a:spLocks noChangeAspect="1"/>
          </p:cNvSpPr>
          <p:nvPr>
            <p:custDataLst>
              <p:tags r:id="rId7"/>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a:spLocks noChangeAspect="1"/>
          </p:cNvSpPr>
          <p:nvPr>
            <p:custDataLst>
              <p:tags r:id="rId8"/>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椭圆 15"/>
          <p:cNvSpPr>
            <a:spLocks noChangeAspect="1"/>
          </p:cNvSpPr>
          <p:nvPr>
            <p:custDataLst>
              <p:tags r:id="rId9"/>
            </p:custDataLst>
          </p:nvPr>
        </p:nvSpPr>
        <p:spPr>
          <a:xfrm>
            <a:off x="15716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圆角 16"/>
          <p:cNvSpPr/>
          <p:nvPr>
            <p:custDataLst>
              <p:tags r:id="rId10"/>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2" name="组合 21"/>
          <p:cNvGrpSpPr/>
          <p:nvPr>
            <p:custDataLst>
              <p:tags r:id="rId11"/>
            </p:custDataLst>
          </p:nvPr>
        </p:nvGrpSpPr>
        <p:grpSpPr>
          <a:xfrm>
            <a:off x="0" y="0"/>
            <a:ext cx="12192000" cy="635000"/>
            <a:chOff x="0" y="0"/>
            <a:chExt cx="12192000" cy="635000"/>
          </a:xfrm>
        </p:grpSpPr>
        <p:sp>
          <p:nvSpPr>
            <p:cNvPr id="18" name="TitleBackground"/>
            <p:cNvSpPr/>
            <p:nvPr>
              <p:custDataLst>
                <p:tags r:id="rId1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图片 6"/>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8"/>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5.4.3</a:t>
            </a:r>
            <a:r>
              <a:rPr lang="zh-CN" altLang="en-US" sz="2800" dirty="0"/>
              <a:t> 二叉树遍历的非递归算法</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6" name="内容占位符 4"/>
          <p:cNvSpPr txBox="1"/>
          <p:nvPr/>
        </p:nvSpPr>
        <p:spPr>
          <a:xfrm>
            <a:off x="568337" y="1377650"/>
            <a:ext cx="11055325" cy="85755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altLang="zh-CN" sz="2400" b="1" dirty="0"/>
              <a:t>*</a:t>
            </a:r>
            <a:r>
              <a:rPr lang="zh-CN" altLang="en-US" sz="2400" b="1" dirty="0"/>
              <a:t>后序遍历算法的非递归化</a:t>
            </a:r>
            <a:endParaRPr lang="en-US" altLang="zh-CN" sz="2400" b="1" dirty="0"/>
          </a:p>
          <a:p>
            <a:pPr>
              <a:lnSpc>
                <a:spcPct val="100000"/>
              </a:lnSpc>
            </a:pPr>
            <a:endParaRPr lang="zh-CN" altLang="zh-CN" sz="240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2125" y="2368072"/>
            <a:ext cx="6057232" cy="2951406"/>
          </a:xfrm>
          <a:prstGeom prst="rect">
            <a:avLst/>
          </a:prstGeom>
        </p:spPr>
      </p:pic>
      <p:sp>
        <p:nvSpPr>
          <p:cNvPr id="8" name="文本框 7"/>
          <p:cNvSpPr txBox="1"/>
          <p:nvPr/>
        </p:nvSpPr>
        <p:spPr>
          <a:xfrm>
            <a:off x="1003300" y="5646721"/>
            <a:ext cx="4864100" cy="646331"/>
          </a:xfrm>
          <a:prstGeom prst="rect">
            <a:avLst/>
          </a:prstGeom>
          <a:noFill/>
        </p:spPr>
        <p:txBody>
          <a:bodyPr wrap="square">
            <a:spAutoFit/>
          </a:bodyPr>
          <a:lstStyle/>
          <a:p>
            <a:r>
              <a:rPr lang="zh-CN" altLang="zh-CN" sz="18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二叉树所有结点的后序遍历次序，用各结点左边的数字表示</a:t>
            </a:r>
            <a:r>
              <a:rPr lang="zh-CN" altLang="zh-CN" dirty="0">
                <a:solidFill>
                  <a:srgbClr val="C00000"/>
                </a:solidFill>
                <a:effectLst/>
                <a:latin typeface="微软雅黑" panose="020B0503020204020204" pitchFamily="34" charset="-122"/>
                <a:ea typeface="微软雅黑" panose="020B0503020204020204" pitchFamily="34" charset="-122"/>
              </a:rPr>
              <a:t> </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9" name="任意多边形: 形状 13"/>
          <p:cNvSpPr/>
          <p:nvPr/>
        </p:nvSpPr>
        <p:spPr>
          <a:xfrm>
            <a:off x="6515384" y="1882665"/>
            <a:ext cx="5257516" cy="392221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spcBef>
                <a:spcPct val="0"/>
              </a:spcBef>
              <a:spcAft>
                <a:spcPct val="35000"/>
              </a:spcAft>
            </a:pPr>
            <a:r>
              <a:rPr lang="zh-CN" altLang="en-US" sz="2000" b="1" dirty="0">
                <a:solidFill>
                  <a:schemeClr val="accent4">
                    <a:lumMod val="20000"/>
                    <a:lumOff val="80000"/>
                  </a:schemeClr>
                </a:solidFill>
                <a:latin typeface="微软雅黑" panose="020B0503020204020204" pitchFamily="34" charset="-122"/>
                <a:ea typeface="微软雅黑" panose="020B0503020204020204" pitchFamily="34" charset="-122"/>
              </a:rPr>
              <a:t>后序遍历次序的结点序列可分为多个段，用虚线分开，每段中的结点具有以下性质 </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段中各结点的访问次序是连续的，并且最先访问（次序最小）的结点没有右子结点</a:t>
            </a:r>
            <a:endParaRPr lang="en-US" altLang="zh-CN" sz="2000"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段中若有多个结点，则次序相邻的任意两个结点，次序小的结点是次序大的结点的右子结点 </a:t>
            </a:r>
            <a:endParaRPr lang="en-US" altLang="zh-CN" sz="2000"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段中次序最大的结点如果不是根，则是其父结点的左子结点 </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zh-CN" altLang="en-US" dirty="0"/>
              <a:t>算法</a:t>
            </a:r>
            <a:r>
              <a:rPr lang="en-US" altLang="zh-CN" dirty="0"/>
              <a:t>5-9</a:t>
            </a:r>
            <a:r>
              <a:rPr lang="zh-CN" altLang="en-US" dirty="0"/>
              <a:t>：非递归后序遍历 </a:t>
            </a:r>
            <a:r>
              <a:rPr lang="en-US" altLang="zh-CN" dirty="0" err="1"/>
              <a:t>PostOrder</a:t>
            </a:r>
            <a:r>
              <a:rPr lang="en-US" altLang="zh-CN" dirty="0"/>
              <a:t>(</a:t>
            </a:r>
            <a:r>
              <a:rPr lang="en-US" altLang="zh-CN" i="1" dirty="0"/>
              <a:t>tree</a:t>
            </a:r>
            <a:r>
              <a:rPr lang="en-US" altLang="zh-CN" dirty="0"/>
              <a:t>)</a:t>
            </a:r>
            <a:endParaRPr lang="zh-CN" altLang="en-US" dirty="0"/>
          </a:p>
        </p:txBody>
      </p:sp>
      <p:sp>
        <p:nvSpPr>
          <p:cNvPr id="14" name="副标题 13"/>
          <p:cNvSpPr>
            <a:spLocks noGrp="1"/>
          </p:cNvSpPr>
          <p:nvPr>
            <p:ph type="subTitle" idx="1"/>
          </p:nvPr>
        </p:nvSpPr>
        <p:spPr/>
        <p:txBody>
          <a:bodyPr/>
          <a:lstStyle/>
          <a:p>
            <a:r>
              <a:rPr lang="en-US" altLang="zh-CN" dirty="0"/>
              <a:t>5-4</a:t>
            </a:r>
            <a:r>
              <a:rPr lang="zh-CN" altLang="en-US" dirty="0"/>
              <a:t> 二叉树的遍历</a:t>
            </a:r>
            <a:endParaRPr lang="zh-CN" altLang="en-US" dirty="0"/>
          </a:p>
        </p:txBody>
      </p:sp>
      <p:sp>
        <p:nvSpPr>
          <p:cNvPr id="15" name="文本占位符 14"/>
          <p:cNvSpPr>
            <a:spLocks noGrp="1"/>
          </p:cNvSpPr>
          <p:nvPr>
            <p:ph type="body" idx="10"/>
          </p:nvPr>
        </p:nvSpPr>
        <p:spPr/>
        <p:txBody>
          <a:bodyPr/>
          <a:lstStyle/>
          <a:p>
            <a:endParaRPr lang="zh-CN" altLang="en-US" dirty="0"/>
          </a:p>
        </p:txBody>
      </p:sp>
      <p:sp>
        <p:nvSpPr>
          <p:cNvPr id="10" name="文本框 9"/>
          <p:cNvSpPr txBox="1"/>
          <p:nvPr/>
        </p:nvSpPr>
        <p:spPr>
          <a:xfrm>
            <a:off x="2260600" y="1401849"/>
            <a:ext cx="8586691" cy="3978012"/>
          </a:xfrm>
          <a:prstGeom prst="rect">
            <a:avLst/>
          </a:prstGeom>
          <a:noFill/>
          <a:ln>
            <a:solidFill>
              <a:schemeClr val="accent2">
                <a:lumMod val="40000"/>
                <a:lumOff val="60000"/>
              </a:schemeClr>
            </a:solidFill>
          </a:ln>
        </p:spPr>
        <p:txBody>
          <a:bodyPr wrap="square">
            <a:spAutoFit/>
          </a:bodyPr>
          <a:lstStyle/>
          <a:p>
            <a:pPr>
              <a:spcBef>
                <a:spcPts val="100"/>
              </a:spcBef>
              <a:spcAft>
                <a:spcPts val="600"/>
              </a:spcAft>
            </a:pPr>
            <a:r>
              <a:rPr lang="en-GB" altLang="zh-CN" sz="2000" dirty="0" err="1">
                <a:solidFill>
                  <a:schemeClr val="bg1"/>
                </a:solidFill>
                <a:latin typeface="Times New Roman" panose="02020603050405020304" pitchFamily="18" charset="0"/>
                <a:cs typeface="Times New Roman" panose="02020603050405020304" pitchFamily="18" charset="0"/>
              </a:rPr>
              <a:t>InitStack</a:t>
            </a:r>
            <a:r>
              <a:rPr lang="en-GB" altLang="zh-CN" sz="2000" dirty="0">
                <a:solidFill>
                  <a:schemeClr val="bg1"/>
                </a:solidFill>
                <a:latin typeface="Times New Roman" panose="02020603050405020304" pitchFamily="18" charset="0"/>
                <a:cs typeface="Times New Roman" panose="02020603050405020304" pitchFamily="18" charset="0"/>
              </a:rPr>
              <a:t>(</a:t>
            </a:r>
            <a:r>
              <a:rPr lang="en-GB" altLang="zh-CN" sz="2000" i="1" dirty="0">
                <a:solidFill>
                  <a:schemeClr val="bg1"/>
                </a:solidFill>
                <a:latin typeface="Times New Roman" panose="02020603050405020304" pitchFamily="18" charset="0"/>
                <a:cs typeface="Times New Roman" panose="02020603050405020304" pitchFamily="18" charset="0"/>
              </a:rPr>
              <a:t>stack</a:t>
            </a:r>
            <a:r>
              <a:rPr lang="en-GB" altLang="zh-CN" sz="2000" dirty="0">
                <a:solidFill>
                  <a:schemeClr val="bg1"/>
                </a:solidFill>
                <a:latin typeface="Times New Roman" panose="02020603050405020304" pitchFamily="18" charset="0"/>
                <a:cs typeface="Times New Roman" panose="02020603050405020304" pitchFamily="18" charset="0"/>
              </a:rPr>
              <a:t>)</a:t>
            </a:r>
            <a:endParaRPr lang="en-GB" altLang="zh-CN"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b="1" dirty="0">
                <a:solidFill>
                  <a:schemeClr val="bg1"/>
                </a:solidFill>
                <a:latin typeface="Times New Roman" panose="02020603050405020304" pitchFamily="18" charset="0"/>
                <a:cs typeface="Times New Roman" panose="02020603050405020304" pitchFamily="18" charset="0"/>
              </a:rPr>
              <a:t>while</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zh-CN" altLang="en-US" sz="2000" i="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NIL </a:t>
            </a:r>
            <a:r>
              <a:rPr lang="zh-CN" altLang="en-US" sz="2000" dirty="0">
                <a:solidFill>
                  <a:schemeClr val="bg1"/>
                </a:solidFill>
                <a:latin typeface="Times New Roman" panose="02020603050405020304" pitchFamily="18" charset="0"/>
                <a:cs typeface="Times New Roman" panose="02020603050405020304" pitchFamily="18" charset="0"/>
              </a:rPr>
              <a:t>或 </a:t>
            </a:r>
            <a:r>
              <a:rPr lang="en-GB" altLang="zh-CN" sz="2000" dirty="0" err="1">
                <a:solidFill>
                  <a:schemeClr val="bg1"/>
                </a:solidFill>
                <a:latin typeface="Times New Roman" panose="02020603050405020304" pitchFamily="18" charset="0"/>
                <a:cs typeface="Times New Roman" panose="02020603050405020304" pitchFamily="18" charset="0"/>
              </a:rPr>
              <a:t>IsEmpty</a:t>
            </a:r>
            <a:r>
              <a:rPr lang="en-GB" altLang="zh-CN" sz="2000" dirty="0">
                <a:solidFill>
                  <a:schemeClr val="bg1"/>
                </a:solidFill>
                <a:latin typeface="Times New Roman" panose="02020603050405020304" pitchFamily="18" charset="0"/>
                <a:cs typeface="Times New Roman" panose="02020603050405020304" pitchFamily="18" charset="0"/>
              </a:rPr>
              <a:t>(</a:t>
            </a:r>
            <a:r>
              <a:rPr lang="en-GB" altLang="zh-CN" sz="2000" i="1" dirty="0">
                <a:solidFill>
                  <a:schemeClr val="bg1"/>
                </a:solidFill>
                <a:latin typeface="Times New Roman" panose="02020603050405020304" pitchFamily="18" charset="0"/>
                <a:cs typeface="Times New Roman" panose="02020603050405020304" pitchFamily="18" charset="0"/>
              </a:rPr>
              <a:t>stack</a:t>
            </a:r>
            <a:r>
              <a:rPr lang="en-GB" altLang="zh-CN" sz="2000" dirty="0">
                <a:solidFill>
                  <a:schemeClr val="bg1"/>
                </a:solidFill>
                <a:latin typeface="Times New Roman" panose="02020603050405020304" pitchFamily="18" charset="0"/>
                <a:cs typeface="Times New Roman" panose="02020603050405020304" pitchFamily="18" charset="0"/>
              </a:rPr>
              <a:t>) = </a:t>
            </a:r>
            <a:r>
              <a:rPr lang="en-GB" altLang="zh-CN" sz="2000" b="1" dirty="0">
                <a:solidFill>
                  <a:schemeClr val="bg1"/>
                </a:solidFill>
                <a:latin typeface="Times New Roman" panose="02020603050405020304" pitchFamily="18" charset="0"/>
                <a:cs typeface="Times New Roman" panose="02020603050405020304" pitchFamily="18" charset="0"/>
              </a:rPr>
              <a:t>false do</a:t>
            </a:r>
            <a:endParaRPr lang="en-GB" altLang="zh-CN"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while</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NIL </a:t>
            </a:r>
            <a:r>
              <a:rPr lang="en-GB" altLang="zh-CN" sz="2000" b="1" dirty="0">
                <a:solidFill>
                  <a:schemeClr val="bg1"/>
                </a:solidFill>
                <a:latin typeface="Times New Roman" panose="02020603050405020304" pitchFamily="18" charset="0"/>
                <a:cs typeface="Times New Roman" panose="02020603050405020304" pitchFamily="18" charset="0"/>
              </a:rPr>
              <a:t>𝐝𝐨</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当前结点不是空结点</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US" altLang="zh-CN" sz="2000" dirty="0">
                <a:solidFill>
                  <a:schemeClr val="bg1"/>
                </a:solidFill>
                <a:latin typeface="Times New Roman" panose="02020603050405020304" pitchFamily="18" charset="0"/>
                <a:cs typeface="Times New Roman" panose="02020603050405020304" pitchFamily="18" charset="0"/>
              </a:rPr>
              <a:t>|  |  </a:t>
            </a:r>
            <a:r>
              <a:rPr lang="en-GB" altLang="zh-CN" sz="2000" dirty="0">
                <a:solidFill>
                  <a:schemeClr val="bg1"/>
                </a:solidFill>
                <a:latin typeface="Times New Roman" panose="02020603050405020304" pitchFamily="18" charset="0"/>
                <a:cs typeface="Times New Roman" panose="02020603050405020304" pitchFamily="18" charset="0"/>
              </a:rPr>
              <a:t>Push(</a:t>
            </a:r>
            <a:r>
              <a:rPr lang="en-GB" altLang="zh-CN" sz="2000" i="1" dirty="0">
                <a:solidFill>
                  <a:schemeClr val="bg1"/>
                </a:solidFill>
                <a:latin typeface="Times New Roman" panose="02020603050405020304" pitchFamily="18" charset="0"/>
                <a:cs typeface="Times New Roman" panose="02020603050405020304" pitchFamily="18" charset="0"/>
              </a:rPr>
              <a:t>stack</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结点压入栈</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US" altLang="zh-CN" sz="2000" dirty="0">
                <a:solidFill>
                  <a:schemeClr val="bg1"/>
                </a:solidFill>
                <a:latin typeface="Times New Roman" panose="02020603050405020304" pitchFamily="18" charset="0"/>
                <a:cs typeface="Times New Roman" panose="02020603050405020304" pitchFamily="18" charset="0"/>
              </a:rPr>
              <a:t>|  |  </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en-GB" altLang="zh-CN" sz="2000" dirty="0">
                <a:solidFill>
                  <a:schemeClr val="bg1"/>
                </a:solidFill>
                <a:latin typeface="Times New Roman" panose="02020603050405020304" pitchFamily="18" charset="0"/>
                <a:cs typeface="Times New Roman" panose="02020603050405020304" pitchFamily="18" charset="0"/>
              </a:rPr>
              <a:t> ← </a:t>
            </a:r>
            <a:r>
              <a:rPr lang="en-GB" altLang="zh-CN" sz="2000" i="1" dirty="0" err="1">
                <a:solidFill>
                  <a:schemeClr val="bg1"/>
                </a:solidFill>
                <a:latin typeface="Times New Roman" panose="02020603050405020304" pitchFamily="18" charset="0"/>
                <a:cs typeface="Times New Roman" panose="02020603050405020304" pitchFamily="18" charset="0"/>
              </a:rPr>
              <a:t>tree.left</a:t>
            </a:r>
            <a:r>
              <a:rPr lang="en-GB" altLang="zh-CN" sz="2000" i="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沿左分支下移</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US" altLang="zh-CN"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end</a:t>
            </a:r>
            <a:r>
              <a:rPr lang="en-GB" altLang="zh-CN" sz="2000" dirty="0">
                <a:solidFill>
                  <a:schemeClr val="bg1"/>
                </a:solidFill>
                <a:latin typeface="Times New Roman" panose="02020603050405020304" pitchFamily="18" charset="0"/>
                <a:cs typeface="Times New Roman" panose="02020603050405020304" pitchFamily="18" charset="0"/>
              </a:rPr>
              <a:t>     </a:t>
            </a:r>
            <a:endParaRPr lang="en-GB" altLang="zh-CN"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US" altLang="zh-CN" sz="2000" dirty="0">
                <a:solidFill>
                  <a:schemeClr val="bg1"/>
                </a:solidFill>
                <a:latin typeface="Times New Roman" panose="02020603050405020304" pitchFamily="18" charset="0"/>
                <a:cs typeface="Times New Roman" panose="02020603050405020304" pitchFamily="18" charset="0"/>
              </a:rPr>
              <a:t>|</a:t>
            </a:r>
            <a:endParaRPr lang="en-GB" altLang="zh-CN"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top</a:t>
            </a:r>
            <a:r>
              <a:rPr lang="en-GB" altLang="zh-CN" sz="2000" dirty="0">
                <a:solidFill>
                  <a:schemeClr val="bg1"/>
                </a:solidFill>
                <a:latin typeface="Times New Roman" panose="02020603050405020304" pitchFamily="18" charset="0"/>
                <a:cs typeface="Times New Roman" panose="02020603050405020304" pitchFamily="18" charset="0"/>
              </a:rPr>
              <a:t> ← Top(</a:t>
            </a:r>
            <a:r>
              <a:rPr lang="en-GB" altLang="zh-CN" sz="2000" i="1" dirty="0">
                <a:solidFill>
                  <a:schemeClr val="bg1"/>
                </a:solidFill>
                <a:latin typeface="Times New Roman" panose="02020603050405020304" pitchFamily="18" charset="0"/>
                <a:cs typeface="Times New Roman" panose="02020603050405020304" pitchFamily="18" charset="0"/>
              </a:rPr>
              <a:t>stack</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a:t>
            </a:r>
            <a:r>
              <a:rPr lang="en-GB" altLang="zh-CN" sz="2000" i="1" dirty="0">
                <a:solidFill>
                  <a:schemeClr val="bg1"/>
                </a:solidFill>
                <a:latin typeface="Times New Roman" panose="02020603050405020304" pitchFamily="18" charset="0"/>
                <a:cs typeface="Times New Roman" panose="02020603050405020304" pitchFamily="18" charset="0"/>
              </a:rPr>
              <a:t>stack</a:t>
            </a:r>
            <a:r>
              <a:rPr lang="zh-CN" altLang="en-US" sz="2000" dirty="0">
                <a:solidFill>
                  <a:schemeClr val="bg1"/>
                </a:solidFill>
                <a:latin typeface="Times New Roman" panose="02020603050405020304" pitchFamily="18" charset="0"/>
                <a:cs typeface="Times New Roman" panose="02020603050405020304" pitchFamily="18" charset="0"/>
              </a:rPr>
              <a:t>非空，</a:t>
            </a:r>
            <a:r>
              <a:rPr lang="en-GB" altLang="zh-CN" sz="2000" i="1" dirty="0">
                <a:solidFill>
                  <a:schemeClr val="bg1"/>
                </a:solidFill>
                <a:latin typeface="Times New Roman" panose="02020603050405020304" pitchFamily="18" charset="0"/>
                <a:cs typeface="Times New Roman" panose="02020603050405020304" pitchFamily="18" charset="0"/>
              </a:rPr>
              <a:t>top</a:t>
            </a:r>
            <a:r>
              <a:rPr lang="zh-CN" altLang="en-US" sz="2000" dirty="0">
                <a:solidFill>
                  <a:schemeClr val="bg1"/>
                </a:solidFill>
                <a:latin typeface="Times New Roman" panose="02020603050405020304" pitchFamily="18" charset="0"/>
                <a:cs typeface="Times New Roman" panose="02020603050405020304" pitchFamily="18" charset="0"/>
              </a:rPr>
              <a:t>指向栈顶结点</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US"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err="1">
                <a:solidFill>
                  <a:schemeClr val="bg1"/>
                </a:solidFill>
                <a:latin typeface="Times New Roman" panose="02020603050405020304" pitchFamily="18" charset="0"/>
                <a:cs typeface="Times New Roman" panose="02020603050405020304" pitchFamily="18" charset="0"/>
              </a:rPr>
              <a:t>pre_top</a:t>
            </a:r>
            <a:r>
              <a:rPr lang="en-GB" altLang="zh-CN" sz="2000" i="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NIL     </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初始化 </a:t>
            </a:r>
            <a:r>
              <a:rPr lang="en-GB" altLang="zh-CN" sz="2000" i="1" dirty="0" err="1">
                <a:solidFill>
                  <a:schemeClr val="bg1"/>
                </a:solidFill>
                <a:latin typeface="Times New Roman" panose="02020603050405020304" pitchFamily="18" charset="0"/>
                <a:cs typeface="Times New Roman" panose="02020603050405020304" pitchFamily="18" charset="0"/>
              </a:rPr>
              <a:t>pre_top</a:t>
            </a:r>
            <a:endParaRPr lang="en-GB" altLang="zh-CN" sz="2000" i="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US" altLang="zh-CN" sz="2000" i="1" dirty="0">
                <a:solidFill>
                  <a:schemeClr val="bg1"/>
                </a:solidFill>
                <a:latin typeface="Times New Roman" panose="02020603050405020304" pitchFamily="18" charset="0"/>
                <a:cs typeface="Times New Roman" panose="02020603050405020304" pitchFamily="18" charset="0"/>
              </a:rPr>
              <a:t>|</a:t>
            </a:r>
            <a:r>
              <a:rPr lang="zh-CN" altLang="en-US" sz="2000" i="1"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如果栈顶结点的右子树为空，开始从栈弹出结点</a:t>
            </a:r>
            <a:endParaRPr lang="en-GB" altLang="zh-CN" sz="2000" dirty="0">
              <a:solidFill>
                <a:schemeClr val="bg1"/>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8256491" y="2411153"/>
            <a:ext cx="1865409" cy="923330"/>
          </a:xfrm>
          <a:prstGeom prst="rect">
            <a:avLst/>
          </a:prstGeom>
          <a:noFill/>
        </p:spPr>
        <p:txBody>
          <a:bodyPr wrap="square" rtlCol="0">
            <a:spAutoFit/>
          </a:bodyPr>
          <a:lstStyle/>
          <a:p>
            <a:r>
              <a:rPr kumimoji="1" lang="zh-CN" altLang="en-US" dirty="0">
                <a:solidFill>
                  <a:schemeClr val="accent4">
                    <a:lumMod val="20000"/>
                    <a:lumOff val="80000"/>
                  </a:schemeClr>
                </a:solidFill>
                <a:latin typeface="微软雅黑" panose="020B0503020204020204" pitchFamily="34" charset="-122"/>
                <a:ea typeface="微软雅黑" panose="020B0503020204020204" pitchFamily="34" charset="-122"/>
              </a:rPr>
              <a:t>沿左分支下移，并将经过的结点压入栈</a:t>
            </a:r>
            <a:endParaRPr kumimoji="1" lang="zh-CN" altLang="en-US" dirty="0">
              <a:solidFill>
                <a:schemeClr val="accent4">
                  <a:lumMod val="20000"/>
                  <a:lumOff val="80000"/>
                </a:schemeClr>
              </a:solidFill>
              <a:latin typeface="微软雅黑" panose="020B0503020204020204" pitchFamily="34" charset="-122"/>
              <a:ea typeface="微软雅黑" panose="020B0503020204020204" pitchFamily="34" charset="-122"/>
            </a:endParaRPr>
          </a:p>
        </p:txBody>
      </p:sp>
      <p:sp>
        <p:nvSpPr>
          <p:cNvPr id="3" name="右大括号 2"/>
          <p:cNvSpPr/>
          <p:nvPr/>
        </p:nvSpPr>
        <p:spPr>
          <a:xfrm>
            <a:off x="7761191" y="2032000"/>
            <a:ext cx="304800" cy="1676400"/>
          </a:xfrm>
          <a:prstGeom prst="rightBrace">
            <a:avLst/>
          </a:prstGeom>
          <a:noFill/>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7" name="文本框 6"/>
          <p:cNvSpPr txBox="1"/>
          <p:nvPr/>
        </p:nvSpPr>
        <p:spPr>
          <a:xfrm>
            <a:off x="7875491" y="4603404"/>
            <a:ext cx="2590800" cy="369332"/>
          </a:xfrm>
          <a:prstGeom prst="rect">
            <a:avLst/>
          </a:prstGeom>
          <a:noFill/>
        </p:spPr>
        <p:txBody>
          <a:bodyPr wrap="square" rtlCol="0">
            <a:spAutoFit/>
          </a:bodyPr>
          <a:lstStyle/>
          <a:p>
            <a:r>
              <a:rPr kumimoji="1" lang="zh-CN" altLang="en-US" dirty="0">
                <a:solidFill>
                  <a:schemeClr val="accent4">
                    <a:lumMod val="20000"/>
                    <a:lumOff val="80000"/>
                  </a:schemeClr>
                </a:solidFill>
                <a:latin typeface="微软雅黑" panose="020B0503020204020204" pitchFamily="34" charset="-122"/>
                <a:ea typeface="微软雅黑" panose="020B0503020204020204" pitchFamily="34" charset="-122"/>
              </a:rPr>
              <a:t>开始时，</a:t>
            </a:r>
            <a:r>
              <a:rPr kumimoji="1" lang="en-US" altLang="zh-CN" sz="1800" i="1" dirty="0" err="1">
                <a:solidFill>
                  <a:schemeClr val="accent4">
                    <a:lumMod val="20000"/>
                    <a:lumOff val="80000"/>
                  </a:schemeClr>
                </a:solidFill>
                <a:latin typeface="Times New Roman" panose="02020603050405020304" pitchFamily="18" charset="0"/>
                <a:ea typeface="微软雅黑" panose="020B0503020204020204" pitchFamily="34" charset="-122"/>
                <a:cs typeface="Times New Roman" panose="02020603050405020304" pitchFamily="18" charset="0"/>
              </a:rPr>
              <a:t>pre_top</a:t>
            </a:r>
            <a:r>
              <a:rPr kumimoji="1" lang="zh-CN" altLang="en-US" sz="1800" i="1" dirty="0">
                <a:solidFill>
                  <a:schemeClr val="accent4">
                    <a:lumMod val="20000"/>
                    <a:lumOff val="80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800" dirty="0">
                <a:solidFill>
                  <a:schemeClr val="accent4">
                    <a:lumMod val="20000"/>
                    <a:lumOff val="80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1800" dirty="0">
                <a:solidFill>
                  <a:schemeClr val="accent4">
                    <a:lumMod val="20000"/>
                    <a:lumOff val="80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1800" dirty="0">
                <a:solidFill>
                  <a:schemeClr val="accent4">
                    <a:lumMod val="20000"/>
                    <a:lumOff val="80000"/>
                  </a:schemeClr>
                </a:solidFill>
                <a:latin typeface="Times New Roman" panose="02020603050405020304" pitchFamily="18" charset="0"/>
                <a:ea typeface="微软雅黑" panose="020B0503020204020204" pitchFamily="34" charset="-122"/>
                <a:cs typeface="Times New Roman" panose="02020603050405020304" pitchFamily="18" charset="0"/>
              </a:rPr>
              <a:t>NIL</a:t>
            </a:r>
            <a:endParaRPr kumimoji="1" lang="zh-CN" altLang="en-US" dirty="0">
              <a:solidFill>
                <a:schemeClr val="accent4">
                  <a:lumMod val="20000"/>
                  <a:lumOff val="8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p:cNvSpPr txBox="1"/>
          <p:nvPr/>
        </p:nvSpPr>
        <p:spPr>
          <a:xfrm>
            <a:off x="9092215" y="5533193"/>
            <a:ext cx="1469633" cy="461665"/>
          </a:xfrm>
          <a:prstGeom prst="rect">
            <a:avLst/>
          </a:prstGeom>
          <a:noFill/>
        </p:spPr>
        <p:txBody>
          <a:bodyPr wrap="none" rtlCol="0">
            <a:spAutoFit/>
          </a:bodyPr>
          <a:lstStyle/>
          <a:p>
            <a:r>
              <a:rPr kumimoji="1" lang="en-US" altLang="zh-CN" sz="2400" dirty="0">
                <a:solidFill>
                  <a:schemeClr val="accent4">
                    <a:lumMod val="40000"/>
                    <a:lumOff val="60000"/>
                  </a:schemeClr>
                </a:solidFill>
              </a:rPr>
              <a:t>(continue)</a:t>
            </a:r>
            <a:endParaRPr kumimoji="1" lang="en-US" altLang="zh-CN" sz="2400" dirty="0">
              <a:solidFill>
                <a:schemeClr val="accent4">
                  <a:lumMod val="40000"/>
                  <a:lumOff val="60000"/>
                </a:schemeClr>
              </a:solidFill>
            </a:endParaRPr>
          </a:p>
        </p:txBody>
      </p:sp>
      <p:sp>
        <p:nvSpPr>
          <p:cNvPr id="9" name="下箭头 8"/>
          <p:cNvSpPr/>
          <p:nvPr/>
        </p:nvSpPr>
        <p:spPr>
          <a:xfrm>
            <a:off x="9687331" y="5963053"/>
            <a:ext cx="279400" cy="266242"/>
          </a:xfrm>
          <a:prstGeom prst="down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副标题 13"/>
          <p:cNvSpPr>
            <a:spLocks noGrp="1"/>
          </p:cNvSpPr>
          <p:nvPr>
            <p:ph type="subTitle" idx="1"/>
          </p:nvPr>
        </p:nvSpPr>
        <p:spPr/>
        <p:txBody>
          <a:bodyPr/>
          <a:lstStyle/>
          <a:p>
            <a:r>
              <a:rPr lang="en-US" altLang="zh-CN" dirty="0"/>
              <a:t>5-4</a:t>
            </a:r>
            <a:r>
              <a:rPr lang="zh-CN" altLang="en-US" dirty="0"/>
              <a:t> 二叉树的遍历</a:t>
            </a:r>
            <a:endParaRPr lang="zh-CN" altLang="en-US" dirty="0"/>
          </a:p>
        </p:txBody>
      </p:sp>
      <p:sp>
        <p:nvSpPr>
          <p:cNvPr id="15" name="文本占位符 14"/>
          <p:cNvSpPr>
            <a:spLocks noGrp="1"/>
          </p:cNvSpPr>
          <p:nvPr>
            <p:ph type="body" idx="10"/>
          </p:nvPr>
        </p:nvSpPr>
        <p:spPr/>
        <p:txBody>
          <a:bodyPr/>
          <a:lstStyle/>
          <a:p>
            <a:endParaRPr lang="zh-CN" altLang="en-US" dirty="0"/>
          </a:p>
        </p:txBody>
      </p:sp>
      <p:sp>
        <p:nvSpPr>
          <p:cNvPr id="10" name="文本框 9"/>
          <p:cNvSpPr txBox="1"/>
          <p:nvPr/>
        </p:nvSpPr>
        <p:spPr>
          <a:xfrm>
            <a:off x="2146300" y="701414"/>
            <a:ext cx="8586691" cy="5965736"/>
          </a:xfrm>
          <a:prstGeom prst="rect">
            <a:avLst/>
          </a:prstGeom>
          <a:noFill/>
          <a:ln>
            <a:solidFill>
              <a:schemeClr val="accent2">
                <a:lumMod val="40000"/>
                <a:lumOff val="60000"/>
              </a:schemeClr>
            </a:solidFill>
          </a:ln>
        </p:spPr>
        <p:txBody>
          <a:bodyPr wrap="square">
            <a:spAutoFit/>
          </a:bodyPr>
          <a:lstStyle/>
          <a:p>
            <a:pPr>
              <a:spcBef>
                <a:spcPts val="100"/>
              </a:spcBef>
              <a:spcAft>
                <a:spcPts val="600"/>
              </a:spcAft>
            </a:pP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while</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dirty="0" err="1">
                <a:solidFill>
                  <a:schemeClr val="bg1"/>
                </a:solidFill>
                <a:latin typeface="Times New Roman" panose="02020603050405020304" pitchFamily="18" charset="0"/>
                <a:cs typeface="Times New Roman" panose="02020603050405020304" pitchFamily="18" charset="0"/>
              </a:rPr>
              <a:t>IsEmpty</a:t>
            </a:r>
            <a:r>
              <a:rPr lang="en-GB" altLang="zh-CN" sz="2000" dirty="0">
                <a:solidFill>
                  <a:schemeClr val="bg1"/>
                </a:solidFill>
                <a:latin typeface="Times New Roman" panose="02020603050405020304" pitchFamily="18" charset="0"/>
                <a:cs typeface="Times New Roman" panose="02020603050405020304" pitchFamily="18" charset="0"/>
              </a:rPr>
              <a:t>(</a:t>
            </a:r>
            <a:r>
              <a:rPr lang="en-GB" altLang="zh-CN" sz="2000" i="1" dirty="0">
                <a:solidFill>
                  <a:schemeClr val="bg1"/>
                </a:solidFill>
                <a:latin typeface="Times New Roman" panose="02020603050405020304" pitchFamily="18" charset="0"/>
                <a:cs typeface="Times New Roman" panose="02020603050405020304" pitchFamily="18" charset="0"/>
              </a:rPr>
              <a:t>stack</a:t>
            </a:r>
            <a:r>
              <a:rPr lang="en-GB" altLang="zh-CN" sz="2000" dirty="0">
                <a:solidFill>
                  <a:schemeClr val="bg1"/>
                </a:solidFill>
                <a:latin typeface="Times New Roman" panose="02020603050405020304" pitchFamily="18" charset="0"/>
                <a:cs typeface="Times New Roman" panose="02020603050405020304" pitchFamily="18" charset="0"/>
              </a:rPr>
              <a:t>) = </a:t>
            </a:r>
            <a:r>
              <a:rPr lang="en-GB" altLang="zh-CN" sz="2000" b="1" dirty="0">
                <a:solidFill>
                  <a:schemeClr val="bg1"/>
                </a:solidFill>
                <a:latin typeface="Times New Roman" panose="02020603050405020304" pitchFamily="18" charset="0"/>
                <a:cs typeface="Times New Roman" panose="02020603050405020304" pitchFamily="18" charset="0"/>
              </a:rPr>
              <a:t>false</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且 </a:t>
            </a:r>
            <a:r>
              <a:rPr lang="en-GB" altLang="zh-CN" sz="2000" i="1" dirty="0" err="1">
                <a:solidFill>
                  <a:schemeClr val="bg1"/>
                </a:solidFill>
                <a:latin typeface="Times New Roman" panose="02020603050405020304" pitchFamily="18" charset="0"/>
                <a:cs typeface="Times New Roman" panose="02020603050405020304" pitchFamily="18" charset="0"/>
              </a:rPr>
              <a:t>top.right</a:t>
            </a:r>
            <a:r>
              <a:rPr lang="en-GB" altLang="zh-CN" sz="2000" i="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err="1">
                <a:solidFill>
                  <a:schemeClr val="bg1"/>
                </a:solidFill>
                <a:latin typeface="Times New Roman" panose="02020603050405020304" pitchFamily="18" charset="0"/>
                <a:cs typeface="Times New Roman" panose="02020603050405020304" pitchFamily="18" charset="0"/>
              </a:rPr>
              <a:t>pre_top</a:t>
            </a:r>
            <a:r>
              <a:rPr lang="en-GB" altLang="zh-CN" sz="2000" i="1" dirty="0">
                <a:solidFill>
                  <a:schemeClr val="bg1"/>
                </a:solidFill>
                <a:latin typeface="Times New Roman" panose="02020603050405020304" pitchFamily="18" charset="0"/>
                <a:cs typeface="Times New Roman" panose="02020603050405020304" pitchFamily="18" charset="0"/>
              </a:rPr>
              <a:t> </a:t>
            </a:r>
            <a:r>
              <a:rPr lang="zh-CN" altLang="en-US" sz="2000" i="1"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do</a:t>
            </a:r>
            <a:endParaRPr lang="en-GB" altLang="zh-CN"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dirty="0">
                <a:solidFill>
                  <a:schemeClr val="bg1"/>
                </a:solidFill>
                <a:latin typeface="Times New Roman" panose="02020603050405020304" pitchFamily="18" charset="0"/>
                <a:cs typeface="Times New Roman" panose="02020603050405020304" pitchFamily="18" charset="0"/>
              </a:rPr>
              <a:t>|  |  Visit(</a:t>
            </a:r>
            <a:r>
              <a:rPr lang="en-GB" altLang="zh-CN" sz="2000" i="1" dirty="0">
                <a:solidFill>
                  <a:schemeClr val="bg1"/>
                </a:solidFill>
                <a:latin typeface="Times New Roman" panose="02020603050405020304" pitchFamily="18" charset="0"/>
                <a:cs typeface="Times New Roman" panose="02020603050405020304" pitchFamily="18" charset="0"/>
              </a:rPr>
              <a:t>top</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访问当前栈顶结点</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US" altLang="zh-CN" sz="2000" dirty="0">
                <a:solidFill>
                  <a:schemeClr val="bg1"/>
                </a:solidFill>
                <a:latin typeface="Times New Roman" panose="02020603050405020304" pitchFamily="18" charset="0"/>
                <a:cs typeface="Times New Roman" panose="02020603050405020304" pitchFamily="18" charset="0"/>
              </a:rPr>
              <a:t>|  |  </a:t>
            </a:r>
            <a:r>
              <a:rPr lang="en-GB" altLang="zh-CN" sz="2000" i="1" dirty="0" err="1">
                <a:solidFill>
                  <a:schemeClr val="bg1"/>
                </a:solidFill>
                <a:latin typeface="Times New Roman" panose="02020603050405020304" pitchFamily="18" charset="0"/>
                <a:cs typeface="Times New Roman" panose="02020603050405020304" pitchFamily="18" charset="0"/>
              </a:rPr>
              <a:t>pre_top</a:t>
            </a:r>
            <a:r>
              <a:rPr lang="en-GB" altLang="zh-CN" sz="2000" i="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top</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栈顶结点传给</a:t>
            </a:r>
            <a:r>
              <a:rPr lang="en-GB" altLang="zh-CN" sz="2000" i="1" dirty="0" err="1">
                <a:solidFill>
                  <a:schemeClr val="bg1"/>
                </a:solidFill>
                <a:latin typeface="Times New Roman" panose="02020603050405020304" pitchFamily="18" charset="0"/>
                <a:cs typeface="Times New Roman" panose="02020603050405020304" pitchFamily="18" charset="0"/>
              </a:rPr>
              <a:t>pre_top</a:t>
            </a:r>
            <a:endParaRPr lang="en-GB" altLang="zh-CN" sz="2000" i="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dirty="0">
                <a:solidFill>
                  <a:schemeClr val="bg1"/>
                </a:solidFill>
                <a:latin typeface="Times New Roman" panose="02020603050405020304" pitchFamily="18" charset="0"/>
                <a:cs typeface="Times New Roman" panose="02020603050405020304" pitchFamily="18" charset="0"/>
              </a:rPr>
              <a:t>|  |  Pop(</a:t>
            </a:r>
            <a:r>
              <a:rPr lang="en-GB" altLang="zh-CN" sz="2000" i="1" dirty="0">
                <a:solidFill>
                  <a:schemeClr val="bg1"/>
                </a:solidFill>
                <a:latin typeface="Times New Roman" panose="02020603050405020304" pitchFamily="18" charset="0"/>
                <a:cs typeface="Times New Roman" panose="02020603050405020304" pitchFamily="18" charset="0"/>
              </a:rPr>
              <a:t>stack</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弹出栈顶结点</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US" altLang="zh-CN" sz="2000" dirty="0">
                <a:solidFill>
                  <a:schemeClr val="bg1"/>
                </a:solidFill>
                <a:latin typeface="Times New Roman" panose="02020603050405020304" pitchFamily="18" charset="0"/>
                <a:cs typeface="Times New Roman" panose="02020603050405020304" pitchFamily="18" charset="0"/>
              </a:rPr>
              <a:t>|  |  </a:t>
            </a:r>
            <a:r>
              <a:rPr lang="en-GB" altLang="zh-CN" sz="2000" b="1" dirty="0">
                <a:solidFill>
                  <a:schemeClr val="bg1"/>
                </a:solidFill>
                <a:latin typeface="Times New Roman" panose="02020603050405020304" pitchFamily="18" charset="0"/>
                <a:cs typeface="Times New Roman" panose="02020603050405020304" pitchFamily="18" charset="0"/>
              </a:rPr>
              <a:t>if</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dirty="0" err="1">
                <a:solidFill>
                  <a:schemeClr val="bg1"/>
                </a:solidFill>
                <a:latin typeface="Times New Roman" panose="02020603050405020304" pitchFamily="18" charset="0"/>
                <a:cs typeface="Times New Roman" panose="02020603050405020304" pitchFamily="18" charset="0"/>
              </a:rPr>
              <a:t>IsEmpty</a:t>
            </a:r>
            <a:r>
              <a:rPr lang="en-GB" altLang="zh-CN" sz="2000" dirty="0">
                <a:solidFill>
                  <a:schemeClr val="bg1"/>
                </a:solidFill>
                <a:latin typeface="Times New Roman" panose="02020603050405020304" pitchFamily="18" charset="0"/>
                <a:cs typeface="Times New Roman" panose="02020603050405020304" pitchFamily="18" charset="0"/>
              </a:rPr>
              <a:t>(</a:t>
            </a:r>
            <a:r>
              <a:rPr lang="en-GB" altLang="zh-CN" sz="2000" i="1" dirty="0">
                <a:solidFill>
                  <a:schemeClr val="bg1"/>
                </a:solidFill>
                <a:latin typeface="Times New Roman" panose="02020603050405020304" pitchFamily="18" charset="0"/>
                <a:cs typeface="Times New Roman" panose="02020603050405020304" pitchFamily="18" charset="0"/>
              </a:rPr>
              <a:t>stack</a:t>
            </a:r>
            <a:r>
              <a:rPr lang="en-GB" altLang="zh-CN" sz="2000" dirty="0">
                <a:solidFill>
                  <a:schemeClr val="bg1"/>
                </a:solidFill>
                <a:latin typeface="Times New Roman" panose="02020603050405020304" pitchFamily="18" charset="0"/>
                <a:cs typeface="Times New Roman" panose="02020603050405020304" pitchFamily="18" charset="0"/>
              </a:rPr>
              <a:t>) = </a:t>
            </a:r>
            <a:r>
              <a:rPr lang="en-GB" altLang="zh-CN" sz="2000" b="1" dirty="0">
                <a:solidFill>
                  <a:schemeClr val="bg1"/>
                </a:solidFill>
                <a:latin typeface="Times New Roman" panose="02020603050405020304" pitchFamily="18" charset="0"/>
                <a:cs typeface="Times New Roman" panose="02020603050405020304" pitchFamily="18" charset="0"/>
              </a:rPr>
              <a:t>false then</a:t>
            </a:r>
            <a:endParaRPr lang="en-GB" altLang="zh-CN"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dirty="0">
                <a:solidFill>
                  <a:schemeClr val="bg1"/>
                </a:solidFill>
                <a:latin typeface="Times New Roman" panose="02020603050405020304" pitchFamily="18" charset="0"/>
                <a:cs typeface="Times New Roman" panose="02020603050405020304" pitchFamily="18" charset="0"/>
              </a:rPr>
              <a:t>|  |  |  </a:t>
            </a:r>
            <a:r>
              <a:rPr lang="en-GB" altLang="zh-CN" sz="2000" i="1" dirty="0">
                <a:solidFill>
                  <a:schemeClr val="bg1"/>
                </a:solidFill>
                <a:latin typeface="Times New Roman" panose="02020603050405020304" pitchFamily="18" charset="0"/>
                <a:cs typeface="Times New Roman" panose="02020603050405020304" pitchFamily="18" charset="0"/>
              </a:rPr>
              <a:t>top</a:t>
            </a:r>
            <a:r>
              <a:rPr lang="en-GB" altLang="zh-CN" sz="2000" dirty="0">
                <a:solidFill>
                  <a:schemeClr val="bg1"/>
                </a:solidFill>
                <a:latin typeface="Times New Roman" panose="02020603050405020304" pitchFamily="18" charset="0"/>
                <a:cs typeface="Times New Roman" panose="02020603050405020304" pitchFamily="18" charset="0"/>
              </a:rPr>
              <a:t> ← Top(</a:t>
            </a:r>
            <a:r>
              <a:rPr lang="en-GB" altLang="zh-CN" sz="2000" i="1" dirty="0">
                <a:solidFill>
                  <a:schemeClr val="bg1"/>
                </a:solidFill>
                <a:latin typeface="Times New Roman" panose="02020603050405020304" pitchFamily="18" charset="0"/>
                <a:cs typeface="Times New Roman" panose="02020603050405020304" pitchFamily="18" charset="0"/>
              </a:rPr>
              <a:t>stack</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栈非空，</a:t>
            </a:r>
            <a:r>
              <a:rPr lang="en-GB" altLang="zh-CN" sz="2000" dirty="0">
                <a:solidFill>
                  <a:schemeClr val="bg1"/>
                </a:solidFill>
                <a:latin typeface="Times New Roman" panose="02020603050405020304" pitchFamily="18" charset="0"/>
                <a:cs typeface="Times New Roman" panose="02020603050405020304" pitchFamily="18" charset="0"/>
              </a:rPr>
              <a:t>top</a:t>
            </a:r>
            <a:r>
              <a:rPr lang="zh-CN" altLang="en-US" sz="2000" dirty="0">
                <a:solidFill>
                  <a:schemeClr val="bg1"/>
                </a:solidFill>
                <a:latin typeface="Times New Roman" panose="02020603050405020304" pitchFamily="18" charset="0"/>
                <a:cs typeface="Times New Roman" panose="02020603050405020304" pitchFamily="18" charset="0"/>
              </a:rPr>
              <a:t>指向新的栈顶结点</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US" altLang="zh-CN" sz="2000" dirty="0">
                <a:solidFill>
                  <a:schemeClr val="bg1"/>
                </a:solidFill>
                <a:latin typeface="Times New Roman" panose="02020603050405020304" pitchFamily="18" charset="0"/>
                <a:cs typeface="Times New Roman" panose="02020603050405020304" pitchFamily="18" charset="0"/>
              </a:rPr>
              <a:t>|  |  </a:t>
            </a:r>
            <a:r>
              <a:rPr lang="en-GB" altLang="zh-CN" sz="2000" b="1" dirty="0">
                <a:solidFill>
                  <a:schemeClr val="bg1"/>
                </a:solidFill>
                <a:latin typeface="Times New Roman" panose="02020603050405020304" pitchFamily="18" charset="0"/>
                <a:cs typeface="Times New Roman" panose="02020603050405020304" pitchFamily="18" charset="0"/>
              </a:rPr>
              <a:t>else</a:t>
            </a:r>
            <a:endParaRPr lang="en-GB" altLang="zh-CN"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dirty="0">
                <a:solidFill>
                  <a:schemeClr val="bg1"/>
                </a:solidFill>
                <a:latin typeface="Times New Roman" panose="02020603050405020304" pitchFamily="18" charset="0"/>
                <a:cs typeface="Times New Roman" panose="02020603050405020304" pitchFamily="18" charset="0"/>
              </a:rPr>
              <a:t>|  |  |  </a:t>
            </a:r>
            <a:r>
              <a:rPr lang="en-GB" altLang="zh-CN" sz="2000" i="1" dirty="0">
                <a:solidFill>
                  <a:schemeClr val="bg1"/>
                </a:solidFill>
                <a:latin typeface="Times New Roman" panose="02020603050405020304" pitchFamily="18" charset="0"/>
                <a:cs typeface="Times New Roman" panose="02020603050405020304" pitchFamily="18" charset="0"/>
              </a:rPr>
              <a:t>top</a:t>
            </a:r>
            <a:r>
              <a:rPr lang="en-GB" altLang="zh-CN" sz="2000" dirty="0">
                <a:solidFill>
                  <a:schemeClr val="bg1"/>
                </a:solidFill>
                <a:latin typeface="Times New Roman" panose="02020603050405020304" pitchFamily="18" charset="0"/>
                <a:cs typeface="Times New Roman" panose="02020603050405020304" pitchFamily="18" charset="0"/>
              </a:rPr>
              <a:t> ← NIL      //</a:t>
            </a:r>
            <a:r>
              <a:rPr lang="zh-CN" altLang="en-US" sz="2000" dirty="0">
                <a:solidFill>
                  <a:schemeClr val="bg1"/>
                </a:solidFill>
                <a:latin typeface="Times New Roman" panose="02020603050405020304" pitchFamily="18" charset="0"/>
                <a:cs typeface="Times New Roman" panose="02020603050405020304" pitchFamily="18" charset="0"/>
              </a:rPr>
              <a:t>空栈，</a:t>
            </a:r>
            <a:r>
              <a:rPr lang="en-GB" altLang="zh-CN" sz="2000" dirty="0">
                <a:solidFill>
                  <a:schemeClr val="bg1"/>
                </a:solidFill>
                <a:latin typeface="Times New Roman" panose="02020603050405020304" pitchFamily="18" charset="0"/>
                <a:cs typeface="Times New Roman" panose="02020603050405020304" pitchFamily="18" charset="0"/>
              </a:rPr>
              <a:t>top</a:t>
            </a:r>
            <a:r>
              <a:rPr lang="zh-CN" altLang="en-US" sz="2000" dirty="0">
                <a:solidFill>
                  <a:schemeClr val="bg1"/>
                </a:solidFill>
                <a:latin typeface="Times New Roman" panose="02020603050405020304" pitchFamily="18" charset="0"/>
                <a:cs typeface="Times New Roman" panose="02020603050405020304" pitchFamily="18" charset="0"/>
              </a:rPr>
              <a:t>赋值</a:t>
            </a:r>
            <a:r>
              <a:rPr lang="en-GB" altLang="zh-CN" sz="2000" dirty="0">
                <a:solidFill>
                  <a:schemeClr val="bg1"/>
                </a:solidFill>
                <a:latin typeface="Times New Roman" panose="02020603050405020304" pitchFamily="18" charset="0"/>
                <a:cs typeface="Times New Roman" panose="02020603050405020304" pitchFamily="18" charset="0"/>
              </a:rPr>
              <a:t>NIL</a:t>
            </a:r>
            <a:r>
              <a:rPr lang="zh-CN" altLang="en-US" sz="2000" dirty="0">
                <a:solidFill>
                  <a:schemeClr val="bg1"/>
                </a:solidFill>
                <a:latin typeface="Times New Roman" panose="02020603050405020304" pitchFamily="18" charset="0"/>
                <a:cs typeface="Times New Roman" panose="02020603050405020304" pitchFamily="18" charset="0"/>
              </a:rPr>
              <a:t>，结束遍历</a:t>
            </a:r>
            <a:endParaRPr lang="en-GB" altLang="zh-CN"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dirty="0">
                <a:solidFill>
                  <a:schemeClr val="bg1"/>
                </a:solidFill>
                <a:latin typeface="Times New Roman" panose="02020603050405020304" pitchFamily="18" charset="0"/>
                <a:cs typeface="Times New Roman" panose="02020603050405020304" pitchFamily="18" charset="0"/>
              </a:rPr>
              <a:t>|  |  </a:t>
            </a:r>
            <a:r>
              <a:rPr lang="en-GB" altLang="zh-CN" sz="2000" b="1" dirty="0">
                <a:solidFill>
                  <a:schemeClr val="bg1"/>
                </a:solidFill>
                <a:latin typeface="Times New Roman" panose="02020603050405020304" pitchFamily="18" charset="0"/>
                <a:cs typeface="Times New Roman" panose="02020603050405020304" pitchFamily="18" charset="0"/>
              </a:rPr>
              <a:t>end</a:t>
            </a:r>
            <a:r>
              <a:rPr lang="en-GB" altLang="zh-CN" sz="2000" dirty="0">
                <a:solidFill>
                  <a:schemeClr val="bg1"/>
                </a:solidFill>
                <a:latin typeface="Times New Roman" panose="02020603050405020304" pitchFamily="18" charset="0"/>
                <a:cs typeface="Times New Roman" panose="02020603050405020304" pitchFamily="18" charset="0"/>
              </a:rPr>
              <a:t>         </a:t>
            </a:r>
            <a:endParaRPr lang="en-GB" altLang="zh-CN"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end</a:t>
            </a:r>
            <a:endParaRPr lang="en-GB" altLang="zh-CN"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if</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top</a:t>
            </a:r>
            <a:r>
              <a:rPr lang="en-GB" altLang="zh-CN" sz="2000" dirty="0">
                <a:solidFill>
                  <a:schemeClr val="bg1"/>
                </a:solidFill>
                <a:latin typeface="Times New Roman" panose="02020603050405020304" pitchFamily="18" charset="0"/>
                <a:cs typeface="Times New Roman" panose="02020603050405020304" pitchFamily="18" charset="0"/>
              </a:rPr>
              <a:t> ≠ NIL </a:t>
            </a:r>
            <a:r>
              <a:rPr lang="en-GB" altLang="zh-CN" sz="2000" b="1" dirty="0">
                <a:solidFill>
                  <a:schemeClr val="bg1"/>
                </a:solidFill>
                <a:latin typeface="Times New Roman" panose="02020603050405020304" pitchFamily="18" charset="0"/>
                <a:cs typeface="Times New Roman" panose="02020603050405020304" pitchFamily="18" charset="0"/>
              </a:rPr>
              <a:t>then    </a:t>
            </a:r>
            <a:r>
              <a:rPr lang="en-GB" altLang="zh-CN" sz="2000" dirty="0">
                <a:solidFill>
                  <a:schemeClr val="bg1"/>
                </a:solidFill>
                <a:latin typeface="Times New Roman" panose="02020603050405020304" pitchFamily="18" charset="0"/>
                <a:cs typeface="Times New Roman" panose="02020603050405020304" pitchFamily="18" charset="0"/>
              </a:rPr>
              <a:t>  </a:t>
            </a:r>
            <a:endParaRPr lang="en-GB" altLang="zh-CN"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dirty="0">
                <a:solidFill>
                  <a:schemeClr val="bg1"/>
                </a:solidFill>
                <a:latin typeface="Times New Roman" panose="02020603050405020304" pitchFamily="18" charset="0"/>
                <a:cs typeface="Times New Roman" panose="02020603050405020304" pitchFamily="18" charset="0"/>
              </a:rPr>
              <a:t>|  |  </a:t>
            </a:r>
            <a:r>
              <a:rPr lang="en-GB" altLang="zh-CN" sz="2000" i="1" dirty="0">
                <a:solidFill>
                  <a:schemeClr val="bg1"/>
                </a:solidFill>
                <a:latin typeface="Times New Roman" panose="02020603050405020304" pitchFamily="18" charset="0"/>
                <a:cs typeface="Times New Roman" panose="02020603050405020304" pitchFamily="18" charset="0"/>
              </a:rPr>
              <a:t>tree </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err="1">
                <a:solidFill>
                  <a:schemeClr val="bg1"/>
                </a:solidFill>
                <a:latin typeface="Times New Roman" panose="02020603050405020304" pitchFamily="18" charset="0"/>
                <a:cs typeface="Times New Roman" panose="02020603050405020304" pitchFamily="18" charset="0"/>
              </a:rPr>
              <a:t>top.rig</a:t>
            </a:r>
            <a:r>
              <a:rPr lang="en-GB" altLang="zh-CN" sz="2000" dirty="0" err="1">
                <a:solidFill>
                  <a:schemeClr val="bg1"/>
                </a:solidFill>
                <a:latin typeface="Times New Roman" panose="02020603050405020304" pitchFamily="18" charset="0"/>
                <a:cs typeface="Times New Roman" panose="02020603050405020304" pitchFamily="18" charset="0"/>
              </a:rPr>
              <a:t>ht</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移到栈顶结点的右子树并开始遍历</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US" altLang="zh-CN"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end</a:t>
            </a:r>
            <a:endParaRPr lang="en-GB" altLang="zh-CN"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b="1" dirty="0">
                <a:solidFill>
                  <a:schemeClr val="bg1"/>
                </a:solidFill>
                <a:latin typeface="Times New Roman" panose="02020603050405020304" pitchFamily="18" charset="0"/>
                <a:cs typeface="Times New Roman" panose="02020603050405020304" pitchFamily="18" charset="0"/>
              </a:rPr>
              <a:t>end</a:t>
            </a:r>
            <a:endParaRPr lang="en-GB" altLang="zh-CN"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dirty="0" err="1">
                <a:solidFill>
                  <a:schemeClr val="bg1"/>
                </a:solidFill>
                <a:latin typeface="Times New Roman" panose="02020603050405020304" pitchFamily="18" charset="0"/>
                <a:cs typeface="Times New Roman" panose="02020603050405020304" pitchFamily="18" charset="0"/>
              </a:rPr>
              <a:t>DestroyStack</a:t>
            </a:r>
            <a:r>
              <a:rPr lang="en-GB" altLang="zh-CN" sz="2000" dirty="0">
                <a:solidFill>
                  <a:schemeClr val="bg1"/>
                </a:solidFill>
                <a:latin typeface="Times New Roman" panose="02020603050405020304" pitchFamily="18" charset="0"/>
                <a:cs typeface="Times New Roman" panose="02020603050405020304" pitchFamily="18" charset="0"/>
              </a:rPr>
              <a:t>(</a:t>
            </a:r>
            <a:r>
              <a:rPr lang="en-GB" altLang="zh-CN" sz="2000" i="1" dirty="0">
                <a:solidFill>
                  <a:schemeClr val="bg1"/>
                </a:solidFill>
                <a:latin typeface="Times New Roman" panose="02020603050405020304" pitchFamily="18" charset="0"/>
                <a:cs typeface="Times New Roman" panose="02020603050405020304" pitchFamily="18" charset="0"/>
              </a:rPr>
              <a:t>stack</a:t>
            </a:r>
            <a:r>
              <a:rPr lang="en-GB" altLang="zh-CN" sz="2000" dirty="0">
                <a:solidFill>
                  <a:schemeClr val="bg1"/>
                </a:solidFill>
                <a:latin typeface="Times New Roman" panose="02020603050405020304" pitchFamily="18" charset="0"/>
                <a:cs typeface="Times New Roman" panose="02020603050405020304" pitchFamily="18" charset="0"/>
              </a:rPr>
              <a:t>) </a:t>
            </a:r>
            <a:endParaRPr lang="en-GB" altLang="zh-CN" sz="2000" dirty="0">
              <a:solidFill>
                <a:schemeClr val="bg1"/>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8841437" y="1358660"/>
            <a:ext cx="1597963" cy="1200329"/>
          </a:xfrm>
          <a:prstGeom prst="rect">
            <a:avLst/>
          </a:prstGeom>
          <a:noFill/>
        </p:spPr>
        <p:txBody>
          <a:bodyPr wrap="square" rtlCol="0">
            <a:spAutoFit/>
          </a:bodyPr>
          <a:lstStyle/>
          <a:p>
            <a:r>
              <a:rPr kumimoji="1" lang="zh-CN" altLang="en-US" dirty="0">
                <a:solidFill>
                  <a:schemeClr val="accent4">
                    <a:lumMod val="20000"/>
                    <a:lumOff val="80000"/>
                  </a:schemeClr>
                </a:solidFill>
                <a:latin typeface="微软雅黑" panose="020B0503020204020204" pitchFamily="34" charset="-122"/>
                <a:ea typeface="微软雅黑" panose="020B0503020204020204" pitchFamily="34" charset="-122"/>
              </a:rPr>
              <a:t>从右子树为空的结点开始。依次弹出各段中的结点</a:t>
            </a:r>
            <a:endParaRPr kumimoji="1" lang="zh-CN" altLang="en-US" dirty="0">
              <a:solidFill>
                <a:schemeClr val="accent4">
                  <a:lumMod val="20000"/>
                  <a:lumOff val="80000"/>
                </a:schemeClr>
              </a:solidFill>
              <a:latin typeface="微软雅黑" panose="020B0503020204020204" pitchFamily="34" charset="-122"/>
              <a:ea typeface="微软雅黑" panose="020B0503020204020204" pitchFamily="34" charset="-122"/>
            </a:endParaRPr>
          </a:p>
        </p:txBody>
      </p:sp>
      <p:sp>
        <p:nvSpPr>
          <p:cNvPr id="3" name="右大括号 2"/>
          <p:cNvSpPr/>
          <p:nvPr/>
        </p:nvSpPr>
        <p:spPr>
          <a:xfrm>
            <a:off x="8370793" y="939800"/>
            <a:ext cx="304425" cy="3568699"/>
          </a:xfrm>
          <a:prstGeom prst="rightBrace">
            <a:avLst>
              <a:gd name="adj1" fmla="val 0"/>
              <a:gd name="adj2" fmla="val 50000"/>
            </a:avLst>
          </a:prstGeom>
          <a:noFill/>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1" name="文本框 10"/>
          <p:cNvSpPr txBox="1"/>
          <p:nvPr/>
        </p:nvSpPr>
        <p:spPr>
          <a:xfrm>
            <a:off x="8841437" y="2828835"/>
            <a:ext cx="1725335" cy="1200329"/>
          </a:xfrm>
          <a:prstGeom prst="rect">
            <a:avLst/>
          </a:prstGeom>
          <a:noFill/>
        </p:spPr>
        <p:txBody>
          <a:bodyPr wrap="square" rtlCol="0">
            <a:spAutoFit/>
          </a:bodyPr>
          <a:lstStyle/>
          <a:p>
            <a:r>
              <a:rPr kumimoji="1" lang="zh-CN" altLang="en-US" dirty="0">
                <a:solidFill>
                  <a:schemeClr val="accent4">
                    <a:lumMod val="20000"/>
                    <a:lumOff val="80000"/>
                  </a:schemeClr>
                </a:solidFill>
                <a:latin typeface="微软雅黑" panose="020B0503020204020204" pitchFamily="34" charset="-122"/>
                <a:ea typeface="微软雅黑" panose="020B0503020204020204" pitchFamily="34" charset="-122"/>
              </a:rPr>
              <a:t>若弹出的结点是新栈顶结点的右子结点，继续弹出</a:t>
            </a:r>
            <a:endParaRPr kumimoji="1" lang="zh-CN" altLang="en-US" dirty="0">
              <a:solidFill>
                <a:schemeClr val="accent4">
                  <a:lumMod val="20000"/>
                  <a:lumOff val="80000"/>
                </a:schemeClr>
              </a:solidFill>
              <a:latin typeface="微软雅黑" panose="020B0503020204020204" pitchFamily="34" charset="-122"/>
              <a:ea typeface="微软雅黑" panose="020B0503020204020204" pitchFamily="34" charset="-122"/>
            </a:endParaRPr>
          </a:p>
        </p:txBody>
      </p:sp>
      <p:sp>
        <p:nvSpPr>
          <p:cNvPr id="12" name="下箭头 11"/>
          <p:cNvSpPr/>
          <p:nvPr/>
        </p:nvSpPr>
        <p:spPr>
          <a:xfrm>
            <a:off x="9364546" y="2571689"/>
            <a:ext cx="326858" cy="269846"/>
          </a:xfrm>
          <a:prstGeom prst="down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树的基本术语</a:t>
            </a:r>
            <a:endParaRPr lang="zh-CN" altLang="en-US" dirty="0"/>
          </a:p>
        </p:txBody>
      </p:sp>
      <p:sp>
        <p:nvSpPr>
          <p:cNvPr id="3" name="副标题 2"/>
          <p:cNvSpPr>
            <a:spLocks noGrp="1"/>
          </p:cNvSpPr>
          <p:nvPr>
            <p:ph type="subTitle" idx="1"/>
          </p:nvPr>
        </p:nvSpPr>
        <p:spPr/>
        <p:txBody>
          <a:bodyPr/>
          <a:lstStyle/>
          <a:p>
            <a:r>
              <a:rPr lang="en-US" altLang="zh-CN" dirty="0"/>
              <a:t>5.2 </a:t>
            </a:r>
            <a:r>
              <a:rPr lang="zh-CN" altLang="en-US" dirty="0"/>
              <a:t>树的定义与结构</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pic>
        <p:nvPicPr>
          <p:cNvPr id="5" name="图片 4"/>
          <p:cNvPicPr>
            <a:picLocks noChangeAspect="1"/>
          </p:cNvPicPr>
          <p:nvPr/>
        </p:nvPicPr>
        <p:blipFill>
          <a:blip r:embed="rId1"/>
          <a:stretch>
            <a:fillRect/>
          </a:stretch>
        </p:blipFill>
        <p:spPr>
          <a:xfrm>
            <a:off x="4127498" y="1405174"/>
            <a:ext cx="6391989" cy="4085602"/>
          </a:xfrm>
          <a:prstGeom prst="rect">
            <a:avLst/>
          </a:prstGeom>
        </p:spPr>
      </p:pic>
      <p:sp>
        <p:nvSpPr>
          <p:cNvPr id="6" name="文本框 5"/>
          <p:cNvSpPr txBox="1"/>
          <p:nvPr/>
        </p:nvSpPr>
        <p:spPr>
          <a:xfrm>
            <a:off x="7776983" y="1309032"/>
            <a:ext cx="954107" cy="400110"/>
          </a:xfrm>
          <a:prstGeom prst="rect">
            <a:avLst/>
          </a:prstGeom>
          <a:noFill/>
        </p:spPr>
        <p:txBody>
          <a:bodyPr wrap="none" rtlCol="0">
            <a:spAutoFit/>
          </a:bodyPr>
          <a:lstStyle/>
          <a:p>
            <a:r>
              <a:rPr kumimoji="1" lang="zh-CN" altLang="en-US" sz="2000" b="1" dirty="0">
                <a:solidFill>
                  <a:srgbClr val="FF0000"/>
                </a:solidFill>
                <a:latin typeface="微软雅黑" panose="020B0503020204020204" pitchFamily="34" charset="-122"/>
                <a:ea typeface="微软雅黑" panose="020B0503020204020204" pitchFamily="34" charset="-122"/>
              </a:rPr>
              <a:t>结点度</a:t>
            </a:r>
            <a:endParaRPr kumimoji="1"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524269" y="1309032"/>
            <a:ext cx="1210588" cy="400110"/>
          </a:xfrm>
          <a:prstGeom prst="rect">
            <a:avLst/>
          </a:prstGeom>
          <a:noFill/>
        </p:spPr>
        <p:txBody>
          <a:bodyPr wrap="none" rtlCol="0">
            <a:spAutoFit/>
          </a:bodyPr>
          <a:lstStyle/>
          <a:p>
            <a:r>
              <a:rPr kumimoji="1" lang="zh-CN" altLang="en-US" sz="2000" b="1" dirty="0">
                <a:solidFill>
                  <a:srgbClr val="2E75B6"/>
                </a:solidFill>
                <a:latin typeface="微软雅黑" panose="020B0503020204020204" pitchFamily="34" charset="-122"/>
                <a:ea typeface="微软雅黑" panose="020B0503020204020204" pitchFamily="34" charset="-122"/>
              </a:rPr>
              <a:t>结点高度</a:t>
            </a:r>
            <a:endParaRPr kumimoji="1" lang="zh-CN" altLang="en-US" sz="2000" b="1" dirty="0">
              <a:solidFill>
                <a:srgbClr val="2E75B6"/>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522331" y="1583217"/>
            <a:ext cx="314510" cy="400110"/>
          </a:xfrm>
          <a:prstGeom prst="rect">
            <a:avLst/>
          </a:prstGeom>
          <a:noFill/>
        </p:spPr>
        <p:txBody>
          <a:bodyPr wrap="none" rtlCol="0">
            <a:spAutoFit/>
          </a:bodyPr>
          <a:lstStyle/>
          <a:p>
            <a:r>
              <a:rPr kumimoji="1" lang="en-US" altLang="zh-CN" sz="2000" b="1" dirty="0">
                <a:solidFill>
                  <a:srgbClr val="FF0000"/>
                </a:solidFill>
              </a:rPr>
              <a:t>3</a:t>
            </a:r>
            <a:endParaRPr kumimoji="1" lang="zh-CN" altLang="en-US" sz="2000" b="1" dirty="0">
              <a:solidFill>
                <a:srgbClr val="FF0000"/>
              </a:solidFill>
            </a:endParaRPr>
          </a:p>
        </p:txBody>
      </p:sp>
      <p:sp>
        <p:nvSpPr>
          <p:cNvPr id="10" name="文本框 9"/>
          <p:cNvSpPr txBox="1"/>
          <p:nvPr/>
        </p:nvSpPr>
        <p:spPr>
          <a:xfrm>
            <a:off x="6694852" y="1583217"/>
            <a:ext cx="314510" cy="400110"/>
          </a:xfrm>
          <a:prstGeom prst="rect">
            <a:avLst/>
          </a:prstGeom>
          <a:noFill/>
        </p:spPr>
        <p:txBody>
          <a:bodyPr wrap="none" rtlCol="0">
            <a:spAutoFit/>
          </a:bodyPr>
          <a:lstStyle/>
          <a:p>
            <a:r>
              <a:rPr kumimoji="1" lang="en-US" altLang="zh-CN" sz="2000" b="1" dirty="0">
                <a:solidFill>
                  <a:srgbClr val="2E75B6"/>
                </a:solidFill>
              </a:rPr>
              <a:t>4</a:t>
            </a:r>
            <a:endParaRPr kumimoji="1" lang="zh-CN" altLang="en-US" sz="2000" b="1" dirty="0">
              <a:solidFill>
                <a:srgbClr val="2E75B6"/>
              </a:solidFill>
            </a:endParaRPr>
          </a:p>
        </p:txBody>
      </p:sp>
      <p:sp>
        <p:nvSpPr>
          <p:cNvPr id="37" name="文本框 36"/>
          <p:cNvSpPr txBox="1"/>
          <p:nvPr/>
        </p:nvSpPr>
        <p:spPr>
          <a:xfrm>
            <a:off x="10268941" y="1100981"/>
            <a:ext cx="1723549" cy="400110"/>
          </a:xfrm>
          <a:prstGeom prst="rect">
            <a:avLst/>
          </a:prstGeom>
          <a:noFill/>
        </p:spPr>
        <p:txBody>
          <a:bodyPr wrap="none" rtlCol="0">
            <a:spAutoFit/>
          </a:bodyPr>
          <a:lstStyle/>
          <a:p>
            <a:r>
              <a:rPr kumimoji="1" lang="zh-CN" altLang="en-US" sz="2000" dirty="0">
                <a:solidFill>
                  <a:schemeClr val="accent6">
                    <a:lumMod val="75000"/>
                  </a:schemeClr>
                </a:solidFill>
                <a:latin typeface="微软雅黑" panose="020B0503020204020204" pitchFamily="34" charset="-122"/>
                <a:ea typeface="微软雅黑" panose="020B0503020204020204" pitchFamily="34" charset="-122"/>
              </a:rPr>
              <a:t>层次（深度）</a:t>
            </a:r>
            <a:endParaRPr kumimoji="1" lang="zh-CN" altLang="en-US" sz="2000"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10726367" y="1608860"/>
            <a:ext cx="340158" cy="461665"/>
          </a:xfrm>
          <a:prstGeom prst="rect">
            <a:avLst/>
          </a:prstGeom>
          <a:noFill/>
        </p:spPr>
        <p:txBody>
          <a:bodyPr wrap="none" rtlCol="0">
            <a:spAutoFit/>
          </a:bodyPr>
          <a:lstStyle/>
          <a:p>
            <a:r>
              <a:rPr kumimoji="1" lang="en-US" altLang="zh-CN" sz="2400" dirty="0">
                <a:solidFill>
                  <a:schemeClr val="accent6">
                    <a:lumMod val="75000"/>
                  </a:schemeClr>
                </a:solidFill>
              </a:rPr>
              <a:t>1</a:t>
            </a:r>
            <a:endParaRPr kumimoji="1" lang="zh-CN" altLang="en-US" sz="2400" dirty="0">
              <a:solidFill>
                <a:schemeClr val="accent6">
                  <a:lumMod val="75000"/>
                </a:schemeClr>
              </a:solidFill>
            </a:endParaRPr>
          </a:p>
        </p:txBody>
      </p:sp>
      <p:sp>
        <p:nvSpPr>
          <p:cNvPr id="39" name="文本框 38"/>
          <p:cNvSpPr txBox="1"/>
          <p:nvPr/>
        </p:nvSpPr>
        <p:spPr>
          <a:xfrm>
            <a:off x="10726367" y="2696840"/>
            <a:ext cx="340158" cy="461665"/>
          </a:xfrm>
          <a:prstGeom prst="rect">
            <a:avLst/>
          </a:prstGeom>
          <a:noFill/>
        </p:spPr>
        <p:txBody>
          <a:bodyPr wrap="none" rtlCol="0">
            <a:spAutoFit/>
          </a:bodyPr>
          <a:lstStyle/>
          <a:p>
            <a:r>
              <a:rPr kumimoji="1" lang="en-US" altLang="zh-CN" sz="2400" dirty="0">
                <a:solidFill>
                  <a:schemeClr val="accent6">
                    <a:lumMod val="75000"/>
                  </a:schemeClr>
                </a:solidFill>
              </a:rPr>
              <a:t>2</a:t>
            </a:r>
            <a:endParaRPr kumimoji="1" lang="zh-CN" altLang="en-US" sz="2400" dirty="0">
              <a:solidFill>
                <a:schemeClr val="accent6">
                  <a:lumMod val="75000"/>
                </a:schemeClr>
              </a:solidFill>
            </a:endParaRPr>
          </a:p>
        </p:txBody>
      </p:sp>
      <p:sp>
        <p:nvSpPr>
          <p:cNvPr id="40" name="文本框 39"/>
          <p:cNvSpPr txBox="1"/>
          <p:nvPr/>
        </p:nvSpPr>
        <p:spPr>
          <a:xfrm>
            <a:off x="10726367" y="3685401"/>
            <a:ext cx="340158" cy="461665"/>
          </a:xfrm>
          <a:prstGeom prst="rect">
            <a:avLst/>
          </a:prstGeom>
          <a:noFill/>
        </p:spPr>
        <p:txBody>
          <a:bodyPr wrap="none" rtlCol="0">
            <a:spAutoFit/>
          </a:bodyPr>
          <a:lstStyle/>
          <a:p>
            <a:r>
              <a:rPr kumimoji="1" lang="en-US" altLang="zh-CN" sz="2400" dirty="0">
                <a:solidFill>
                  <a:schemeClr val="accent6">
                    <a:lumMod val="75000"/>
                  </a:schemeClr>
                </a:solidFill>
              </a:rPr>
              <a:t>3</a:t>
            </a:r>
            <a:endParaRPr kumimoji="1" lang="zh-CN" altLang="en-US" sz="2400" dirty="0">
              <a:solidFill>
                <a:schemeClr val="accent6">
                  <a:lumMod val="75000"/>
                </a:schemeClr>
              </a:solidFill>
            </a:endParaRPr>
          </a:p>
        </p:txBody>
      </p:sp>
      <p:sp>
        <p:nvSpPr>
          <p:cNvPr id="41" name="文本框 40"/>
          <p:cNvSpPr txBox="1"/>
          <p:nvPr/>
        </p:nvSpPr>
        <p:spPr>
          <a:xfrm>
            <a:off x="10726367" y="4719251"/>
            <a:ext cx="340158" cy="461665"/>
          </a:xfrm>
          <a:prstGeom prst="rect">
            <a:avLst/>
          </a:prstGeom>
          <a:noFill/>
        </p:spPr>
        <p:txBody>
          <a:bodyPr wrap="none" rtlCol="0">
            <a:spAutoFit/>
          </a:bodyPr>
          <a:lstStyle/>
          <a:p>
            <a:r>
              <a:rPr kumimoji="1" lang="en-US" altLang="zh-CN" sz="2400" dirty="0">
                <a:solidFill>
                  <a:schemeClr val="accent6">
                    <a:lumMod val="75000"/>
                  </a:schemeClr>
                </a:solidFill>
              </a:rPr>
              <a:t>4</a:t>
            </a:r>
            <a:endParaRPr kumimoji="1" lang="zh-CN" altLang="en-US" sz="2400" dirty="0">
              <a:solidFill>
                <a:schemeClr val="accent6">
                  <a:lumMod val="75000"/>
                </a:schemeClr>
              </a:solidFill>
            </a:endParaRPr>
          </a:p>
        </p:txBody>
      </p:sp>
      <p:cxnSp>
        <p:nvCxnSpPr>
          <p:cNvPr id="43" name="直线连接符 42"/>
          <p:cNvCxnSpPr/>
          <p:nvPr/>
        </p:nvCxnSpPr>
        <p:spPr>
          <a:xfrm>
            <a:off x="3149600" y="2324100"/>
            <a:ext cx="8122915" cy="0"/>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直线连接符 44"/>
          <p:cNvCxnSpPr/>
          <p:nvPr/>
        </p:nvCxnSpPr>
        <p:spPr>
          <a:xfrm>
            <a:off x="3086100" y="3441700"/>
            <a:ext cx="8122915" cy="0"/>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线连接符 45"/>
          <p:cNvCxnSpPr/>
          <p:nvPr/>
        </p:nvCxnSpPr>
        <p:spPr>
          <a:xfrm>
            <a:off x="3009900" y="4419600"/>
            <a:ext cx="8122915" cy="0"/>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任意多边形: 形状 28"/>
          <p:cNvSpPr/>
          <p:nvPr/>
        </p:nvSpPr>
        <p:spPr>
          <a:xfrm>
            <a:off x="151398" y="5723211"/>
            <a:ext cx="3929294" cy="49691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lnSpc>
                <a:spcPct val="110000"/>
              </a:lnSpc>
            </a:pPr>
            <a:r>
              <a:rPr lang="zh-CN" altLang="en-US" sz="2400" dirty="0">
                <a:latin typeface="微软雅黑" panose="020B0503020204020204" pitchFamily="34" charset="-122"/>
                <a:ea typeface="微软雅黑" panose="020B0503020204020204" pitchFamily="34" charset="-122"/>
              </a:rPr>
              <a:t>叶结点：</a:t>
            </a:r>
            <a:r>
              <a:rPr lang="en-US" altLang="zh-CN" sz="2400" dirty="0">
                <a:latin typeface="微软雅黑" panose="020B0503020204020204" pitchFamily="34" charset="-122"/>
                <a:ea typeface="微软雅黑" panose="020B0503020204020204" pitchFamily="34" charset="-122"/>
              </a:rPr>
              <a:t>E,</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G,</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H,</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J,</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L,</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M</a:t>
            </a:r>
            <a:endParaRPr lang="zh-CN" altLang="zh-CN" sz="2400" dirty="0">
              <a:latin typeface="微软雅黑" panose="020B0503020204020204" pitchFamily="34" charset="-122"/>
              <a:ea typeface="微软雅黑" panose="020B0503020204020204" pitchFamily="34" charset="-122"/>
            </a:endParaRPr>
          </a:p>
        </p:txBody>
      </p:sp>
      <p:sp>
        <p:nvSpPr>
          <p:cNvPr id="48" name="任意多边形: 形状 28"/>
          <p:cNvSpPr/>
          <p:nvPr/>
        </p:nvSpPr>
        <p:spPr>
          <a:xfrm>
            <a:off x="144731" y="1710168"/>
            <a:ext cx="2437734" cy="49691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lnSpc>
                <a:spcPct val="110000"/>
              </a:lnSpc>
            </a:pPr>
            <a:r>
              <a:rPr lang="zh-CN" altLang="en-US" sz="2400" dirty="0">
                <a:latin typeface="微软雅黑" panose="020B0503020204020204" pitchFamily="34" charset="-122"/>
                <a:ea typeface="微软雅黑" panose="020B0503020204020204" pitchFamily="34" charset="-122"/>
              </a:rPr>
              <a:t>树的高度：</a:t>
            </a:r>
            <a:r>
              <a:rPr lang="en-US" altLang="zh-CN" sz="2400" dirty="0">
                <a:latin typeface="微软雅黑" panose="020B0503020204020204" pitchFamily="34" charset="-122"/>
                <a:ea typeface="微软雅黑" panose="020B0503020204020204" pitchFamily="34" charset="-122"/>
              </a:rPr>
              <a:t>4</a:t>
            </a:r>
            <a:endParaRPr lang="zh-CN" altLang="zh-CN" sz="2400" dirty="0">
              <a:latin typeface="微软雅黑" panose="020B0503020204020204" pitchFamily="34" charset="-122"/>
              <a:ea typeface="微软雅黑" panose="020B0503020204020204" pitchFamily="34" charset="-122"/>
            </a:endParaRPr>
          </a:p>
        </p:txBody>
      </p:sp>
      <p:sp>
        <p:nvSpPr>
          <p:cNvPr id="49" name="任意多边形: 形状 28"/>
          <p:cNvSpPr/>
          <p:nvPr/>
        </p:nvSpPr>
        <p:spPr>
          <a:xfrm>
            <a:off x="144239" y="2538676"/>
            <a:ext cx="2078261" cy="49691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lnSpc>
                <a:spcPct val="110000"/>
              </a:lnSpc>
            </a:pPr>
            <a:r>
              <a:rPr lang="zh-CN" altLang="en-US" sz="2400" dirty="0">
                <a:latin typeface="微软雅黑" panose="020B0503020204020204" pitchFamily="34" charset="-122"/>
                <a:ea typeface="微软雅黑" panose="020B0503020204020204" pitchFamily="34" charset="-122"/>
              </a:rPr>
              <a:t>树的度：</a:t>
            </a:r>
            <a:r>
              <a:rPr lang="en-US" altLang="zh-CN" sz="2400" dirty="0">
                <a:latin typeface="微软雅黑" panose="020B0503020204020204" pitchFamily="34" charset="-122"/>
                <a:ea typeface="微软雅黑" panose="020B0503020204020204" pitchFamily="34" charset="-122"/>
              </a:rPr>
              <a:t>3</a:t>
            </a:r>
            <a:endParaRPr lang="zh-CN" altLang="zh-CN" sz="2400" dirty="0">
              <a:latin typeface="微软雅黑" panose="020B0503020204020204" pitchFamily="34" charset="-122"/>
              <a:ea typeface="微软雅黑" panose="020B0503020204020204" pitchFamily="34" charset="-122"/>
            </a:endParaRPr>
          </a:p>
        </p:txBody>
      </p:sp>
      <p:sp>
        <p:nvSpPr>
          <p:cNvPr id="50" name="任意多边形: 形状 28"/>
          <p:cNvSpPr/>
          <p:nvPr/>
        </p:nvSpPr>
        <p:spPr>
          <a:xfrm>
            <a:off x="151398" y="4739904"/>
            <a:ext cx="3770133" cy="49691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lnSpc>
                <a:spcPct val="110000"/>
              </a:lnSpc>
            </a:pPr>
            <a:r>
              <a:rPr lang="zh-CN" altLang="en-US" sz="2400" dirty="0">
                <a:latin typeface="微软雅黑" panose="020B0503020204020204" pitchFamily="34" charset="-122"/>
                <a:ea typeface="微软雅黑" panose="020B0503020204020204" pitchFamily="34" charset="-122"/>
              </a:rPr>
              <a:t>中间结点：</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F,</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I</a:t>
            </a:r>
            <a:endParaRPr lang="zh-CN" altLang="zh-CN" sz="2400" dirty="0">
              <a:latin typeface="微软雅黑" panose="020B0503020204020204" pitchFamily="34" charset="-122"/>
              <a:ea typeface="微软雅黑" panose="020B0503020204020204" pitchFamily="34" charset="-122"/>
            </a:endParaRPr>
          </a:p>
        </p:txBody>
      </p:sp>
      <p:sp>
        <p:nvSpPr>
          <p:cNvPr id="51" name="文本框 50"/>
          <p:cNvSpPr txBox="1"/>
          <p:nvPr/>
        </p:nvSpPr>
        <p:spPr>
          <a:xfrm>
            <a:off x="5585621" y="2738803"/>
            <a:ext cx="314510" cy="400110"/>
          </a:xfrm>
          <a:prstGeom prst="rect">
            <a:avLst/>
          </a:prstGeom>
          <a:noFill/>
        </p:spPr>
        <p:txBody>
          <a:bodyPr wrap="none" rtlCol="0">
            <a:spAutoFit/>
          </a:bodyPr>
          <a:lstStyle/>
          <a:p>
            <a:r>
              <a:rPr kumimoji="1" lang="en-US" altLang="zh-CN" sz="2000" b="1" dirty="0">
                <a:solidFill>
                  <a:srgbClr val="FF0000"/>
                </a:solidFill>
              </a:rPr>
              <a:t>3</a:t>
            </a:r>
            <a:endParaRPr kumimoji="1" lang="zh-CN" altLang="en-US" sz="2000" b="1" dirty="0">
              <a:solidFill>
                <a:srgbClr val="FF0000"/>
              </a:solidFill>
            </a:endParaRPr>
          </a:p>
        </p:txBody>
      </p:sp>
      <p:sp>
        <p:nvSpPr>
          <p:cNvPr id="52" name="文本框 51"/>
          <p:cNvSpPr txBox="1"/>
          <p:nvPr/>
        </p:nvSpPr>
        <p:spPr>
          <a:xfrm>
            <a:off x="4758142" y="2738803"/>
            <a:ext cx="314510" cy="400110"/>
          </a:xfrm>
          <a:prstGeom prst="rect">
            <a:avLst/>
          </a:prstGeom>
          <a:noFill/>
        </p:spPr>
        <p:txBody>
          <a:bodyPr wrap="none" rtlCol="0">
            <a:spAutoFit/>
          </a:bodyPr>
          <a:lstStyle/>
          <a:p>
            <a:r>
              <a:rPr kumimoji="1" lang="en-US" altLang="zh-CN" sz="2000" b="1" dirty="0">
                <a:solidFill>
                  <a:srgbClr val="2E75B6"/>
                </a:solidFill>
              </a:rPr>
              <a:t>3</a:t>
            </a:r>
            <a:endParaRPr kumimoji="1" lang="zh-CN" altLang="en-US" sz="2000" b="1" dirty="0">
              <a:solidFill>
                <a:srgbClr val="2E75B6"/>
              </a:solidFill>
            </a:endParaRPr>
          </a:p>
        </p:txBody>
      </p:sp>
      <p:sp>
        <p:nvSpPr>
          <p:cNvPr id="53" name="文本框 52"/>
          <p:cNvSpPr txBox="1"/>
          <p:nvPr/>
        </p:nvSpPr>
        <p:spPr>
          <a:xfrm>
            <a:off x="7687431" y="2738803"/>
            <a:ext cx="314510" cy="400110"/>
          </a:xfrm>
          <a:prstGeom prst="rect">
            <a:avLst/>
          </a:prstGeom>
          <a:noFill/>
        </p:spPr>
        <p:txBody>
          <a:bodyPr wrap="none" rtlCol="0">
            <a:spAutoFit/>
          </a:bodyPr>
          <a:lstStyle/>
          <a:p>
            <a:r>
              <a:rPr kumimoji="1" lang="en-US" altLang="zh-CN" sz="2000" b="1" dirty="0">
                <a:solidFill>
                  <a:srgbClr val="FF0000"/>
                </a:solidFill>
              </a:rPr>
              <a:t>1</a:t>
            </a:r>
            <a:endParaRPr kumimoji="1" lang="zh-CN" altLang="en-US" sz="2000" b="1" dirty="0">
              <a:solidFill>
                <a:srgbClr val="FF0000"/>
              </a:solidFill>
            </a:endParaRPr>
          </a:p>
        </p:txBody>
      </p:sp>
      <p:sp>
        <p:nvSpPr>
          <p:cNvPr id="54" name="文本框 53"/>
          <p:cNvSpPr txBox="1"/>
          <p:nvPr/>
        </p:nvSpPr>
        <p:spPr>
          <a:xfrm>
            <a:off x="6859952" y="2738803"/>
            <a:ext cx="314510" cy="400110"/>
          </a:xfrm>
          <a:prstGeom prst="rect">
            <a:avLst/>
          </a:prstGeom>
          <a:noFill/>
        </p:spPr>
        <p:txBody>
          <a:bodyPr wrap="none" rtlCol="0">
            <a:spAutoFit/>
          </a:bodyPr>
          <a:lstStyle/>
          <a:p>
            <a:r>
              <a:rPr kumimoji="1" lang="en-US" altLang="zh-CN" sz="2000" b="1" dirty="0">
                <a:solidFill>
                  <a:srgbClr val="2E75B6"/>
                </a:solidFill>
              </a:rPr>
              <a:t>2</a:t>
            </a:r>
            <a:endParaRPr kumimoji="1" lang="zh-CN" altLang="en-US" sz="2000" b="1" dirty="0">
              <a:solidFill>
                <a:srgbClr val="2E75B6"/>
              </a:solidFill>
            </a:endParaRPr>
          </a:p>
        </p:txBody>
      </p:sp>
      <p:sp>
        <p:nvSpPr>
          <p:cNvPr id="55" name="文本框 54"/>
          <p:cNvSpPr txBox="1"/>
          <p:nvPr/>
        </p:nvSpPr>
        <p:spPr>
          <a:xfrm>
            <a:off x="9719431" y="2738803"/>
            <a:ext cx="314510" cy="400110"/>
          </a:xfrm>
          <a:prstGeom prst="rect">
            <a:avLst/>
          </a:prstGeom>
          <a:noFill/>
        </p:spPr>
        <p:txBody>
          <a:bodyPr wrap="none" rtlCol="0">
            <a:spAutoFit/>
          </a:bodyPr>
          <a:lstStyle/>
          <a:p>
            <a:r>
              <a:rPr kumimoji="1" lang="en-US" altLang="zh-CN" sz="2000" b="1" dirty="0">
                <a:solidFill>
                  <a:srgbClr val="FF0000"/>
                </a:solidFill>
              </a:rPr>
              <a:t>2</a:t>
            </a:r>
            <a:endParaRPr kumimoji="1" lang="zh-CN" altLang="en-US" sz="2000" b="1" dirty="0">
              <a:solidFill>
                <a:srgbClr val="FF0000"/>
              </a:solidFill>
            </a:endParaRPr>
          </a:p>
        </p:txBody>
      </p:sp>
      <p:sp>
        <p:nvSpPr>
          <p:cNvPr id="56" name="文本框 55"/>
          <p:cNvSpPr txBox="1"/>
          <p:nvPr/>
        </p:nvSpPr>
        <p:spPr>
          <a:xfrm>
            <a:off x="8891952" y="2738803"/>
            <a:ext cx="314510" cy="400110"/>
          </a:xfrm>
          <a:prstGeom prst="rect">
            <a:avLst/>
          </a:prstGeom>
          <a:noFill/>
        </p:spPr>
        <p:txBody>
          <a:bodyPr wrap="none" rtlCol="0">
            <a:spAutoFit/>
          </a:bodyPr>
          <a:lstStyle/>
          <a:p>
            <a:r>
              <a:rPr kumimoji="1" lang="en-US" altLang="zh-CN" sz="2000" b="1" dirty="0">
                <a:solidFill>
                  <a:srgbClr val="2E75B6"/>
                </a:solidFill>
              </a:rPr>
              <a:t>3</a:t>
            </a:r>
            <a:endParaRPr kumimoji="1" lang="zh-CN" altLang="en-US" sz="2000" b="1" dirty="0">
              <a:solidFill>
                <a:srgbClr val="2E75B6"/>
              </a:solidFill>
            </a:endParaRPr>
          </a:p>
        </p:txBody>
      </p:sp>
      <p:sp>
        <p:nvSpPr>
          <p:cNvPr id="57" name="文本框 56"/>
          <p:cNvSpPr txBox="1"/>
          <p:nvPr/>
        </p:nvSpPr>
        <p:spPr>
          <a:xfrm>
            <a:off x="5572921" y="3678603"/>
            <a:ext cx="314510" cy="400110"/>
          </a:xfrm>
          <a:prstGeom prst="rect">
            <a:avLst/>
          </a:prstGeom>
          <a:noFill/>
        </p:spPr>
        <p:txBody>
          <a:bodyPr wrap="none" rtlCol="0">
            <a:spAutoFit/>
          </a:bodyPr>
          <a:lstStyle/>
          <a:p>
            <a:r>
              <a:rPr kumimoji="1" lang="en-US" altLang="zh-CN" sz="2000" b="1" dirty="0">
                <a:solidFill>
                  <a:srgbClr val="FF0000"/>
                </a:solidFill>
              </a:rPr>
              <a:t>2</a:t>
            </a:r>
            <a:endParaRPr kumimoji="1" lang="zh-CN" altLang="en-US" sz="2000" b="1" dirty="0">
              <a:solidFill>
                <a:srgbClr val="FF0000"/>
              </a:solidFill>
            </a:endParaRPr>
          </a:p>
        </p:txBody>
      </p:sp>
      <p:sp>
        <p:nvSpPr>
          <p:cNvPr id="58" name="文本框 57"/>
          <p:cNvSpPr txBox="1"/>
          <p:nvPr/>
        </p:nvSpPr>
        <p:spPr>
          <a:xfrm>
            <a:off x="4796242" y="3678603"/>
            <a:ext cx="314510" cy="400110"/>
          </a:xfrm>
          <a:prstGeom prst="rect">
            <a:avLst/>
          </a:prstGeom>
          <a:noFill/>
        </p:spPr>
        <p:txBody>
          <a:bodyPr wrap="none" rtlCol="0">
            <a:spAutoFit/>
          </a:bodyPr>
          <a:lstStyle/>
          <a:p>
            <a:r>
              <a:rPr kumimoji="1" lang="en-US" altLang="zh-CN" sz="2000" b="1" dirty="0">
                <a:solidFill>
                  <a:srgbClr val="2E75B6"/>
                </a:solidFill>
              </a:rPr>
              <a:t>2</a:t>
            </a:r>
            <a:endParaRPr kumimoji="1" lang="zh-CN" altLang="en-US" sz="2000" b="1" dirty="0">
              <a:solidFill>
                <a:srgbClr val="2E75B6"/>
              </a:solidFill>
            </a:endParaRPr>
          </a:p>
        </p:txBody>
      </p:sp>
      <p:sp>
        <p:nvSpPr>
          <p:cNvPr id="59" name="文本框 58"/>
          <p:cNvSpPr txBox="1"/>
          <p:nvPr/>
        </p:nvSpPr>
        <p:spPr>
          <a:xfrm>
            <a:off x="9128921" y="3678603"/>
            <a:ext cx="314510" cy="400110"/>
          </a:xfrm>
          <a:prstGeom prst="rect">
            <a:avLst/>
          </a:prstGeom>
          <a:noFill/>
        </p:spPr>
        <p:txBody>
          <a:bodyPr wrap="none" rtlCol="0">
            <a:spAutoFit/>
          </a:bodyPr>
          <a:lstStyle/>
          <a:p>
            <a:r>
              <a:rPr kumimoji="1" lang="en-US" altLang="zh-CN" sz="2000" b="1" dirty="0">
                <a:solidFill>
                  <a:srgbClr val="FF0000"/>
                </a:solidFill>
              </a:rPr>
              <a:t>1</a:t>
            </a:r>
            <a:endParaRPr kumimoji="1" lang="zh-CN" altLang="en-US" sz="2000" b="1" dirty="0">
              <a:solidFill>
                <a:srgbClr val="FF0000"/>
              </a:solidFill>
            </a:endParaRPr>
          </a:p>
        </p:txBody>
      </p:sp>
      <p:sp>
        <p:nvSpPr>
          <p:cNvPr id="60" name="文本框 59"/>
          <p:cNvSpPr txBox="1"/>
          <p:nvPr/>
        </p:nvSpPr>
        <p:spPr>
          <a:xfrm>
            <a:off x="8352242" y="3678603"/>
            <a:ext cx="314510" cy="400110"/>
          </a:xfrm>
          <a:prstGeom prst="rect">
            <a:avLst/>
          </a:prstGeom>
          <a:noFill/>
        </p:spPr>
        <p:txBody>
          <a:bodyPr wrap="none" rtlCol="0">
            <a:spAutoFit/>
          </a:bodyPr>
          <a:lstStyle/>
          <a:p>
            <a:r>
              <a:rPr kumimoji="1" lang="en-US" altLang="zh-CN" sz="2000" b="1" dirty="0">
                <a:solidFill>
                  <a:srgbClr val="2E75B6"/>
                </a:solidFill>
              </a:rPr>
              <a:t>2</a:t>
            </a:r>
            <a:endParaRPr kumimoji="1" lang="zh-CN" altLang="en-US" sz="2000" b="1" dirty="0">
              <a:solidFill>
                <a:srgbClr val="2E75B6"/>
              </a:solidFill>
            </a:endParaRPr>
          </a:p>
        </p:txBody>
      </p:sp>
      <p:sp>
        <p:nvSpPr>
          <p:cNvPr id="61" name="文本框 60"/>
          <p:cNvSpPr txBox="1"/>
          <p:nvPr/>
        </p:nvSpPr>
        <p:spPr>
          <a:xfrm>
            <a:off x="10246521" y="3678603"/>
            <a:ext cx="314510" cy="400110"/>
          </a:xfrm>
          <a:prstGeom prst="rect">
            <a:avLst/>
          </a:prstGeom>
          <a:noFill/>
        </p:spPr>
        <p:txBody>
          <a:bodyPr wrap="none" rtlCol="0">
            <a:spAutoFit/>
          </a:bodyPr>
          <a:lstStyle/>
          <a:p>
            <a:r>
              <a:rPr kumimoji="1" lang="en-US" altLang="zh-CN" sz="2000" b="1" dirty="0">
                <a:solidFill>
                  <a:srgbClr val="FF0000"/>
                </a:solidFill>
              </a:rPr>
              <a:t>0</a:t>
            </a:r>
            <a:endParaRPr kumimoji="1" lang="zh-CN" altLang="en-US" sz="2000" b="1" dirty="0">
              <a:solidFill>
                <a:srgbClr val="FF0000"/>
              </a:solidFill>
            </a:endParaRPr>
          </a:p>
        </p:txBody>
      </p:sp>
      <p:sp>
        <p:nvSpPr>
          <p:cNvPr id="62" name="文本框 61"/>
          <p:cNvSpPr txBox="1"/>
          <p:nvPr/>
        </p:nvSpPr>
        <p:spPr>
          <a:xfrm>
            <a:off x="9469842" y="3678603"/>
            <a:ext cx="314510" cy="400110"/>
          </a:xfrm>
          <a:prstGeom prst="rect">
            <a:avLst/>
          </a:prstGeom>
          <a:noFill/>
        </p:spPr>
        <p:txBody>
          <a:bodyPr wrap="none" rtlCol="0">
            <a:spAutoFit/>
          </a:bodyPr>
          <a:lstStyle/>
          <a:p>
            <a:r>
              <a:rPr kumimoji="1" lang="en-US" altLang="zh-CN" sz="2000" b="1" dirty="0">
                <a:solidFill>
                  <a:srgbClr val="2E75B6"/>
                </a:solidFill>
              </a:rPr>
              <a:t>1</a:t>
            </a:r>
            <a:endParaRPr kumimoji="1" lang="zh-CN" altLang="en-US" sz="2000" b="1" dirty="0">
              <a:solidFill>
                <a:srgbClr val="2E75B6"/>
              </a:solidFill>
            </a:endParaRPr>
          </a:p>
        </p:txBody>
      </p:sp>
      <p:sp>
        <p:nvSpPr>
          <p:cNvPr id="63" name="文本框 62"/>
          <p:cNvSpPr txBox="1"/>
          <p:nvPr/>
        </p:nvSpPr>
        <p:spPr>
          <a:xfrm>
            <a:off x="7672505" y="3685401"/>
            <a:ext cx="314510" cy="400110"/>
          </a:xfrm>
          <a:prstGeom prst="rect">
            <a:avLst/>
          </a:prstGeom>
          <a:noFill/>
        </p:spPr>
        <p:txBody>
          <a:bodyPr wrap="none" rtlCol="0">
            <a:spAutoFit/>
          </a:bodyPr>
          <a:lstStyle/>
          <a:p>
            <a:r>
              <a:rPr kumimoji="1" lang="en-US" altLang="zh-CN" sz="2000" b="1" dirty="0">
                <a:solidFill>
                  <a:srgbClr val="FF0000"/>
                </a:solidFill>
              </a:rPr>
              <a:t>0</a:t>
            </a:r>
            <a:endParaRPr kumimoji="1" lang="zh-CN" altLang="en-US" sz="2000" b="1" dirty="0">
              <a:solidFill>
                <a:srgbClr val="FF0000"/>
              </a:solidFill>
            </a:endParaRPr>
          </a:p>
        </p:txBody>
      </p:sp>
      <p:sp>
        <p:nvSpPr>
          <p:cNvPr id="64" name="文本框 63"/>
          <p:cNvSpPr txBox="1"/>
          <p:nvPr/>
        </p:nvSpPr>
        <p:spPr>
          <a:xfrm>
            <a:off x="6895826" y="3685401"/>
            <a:ext cx="314510" cy="400110"/>
          </a:xfrm>
          <a:prstGeom prst="rect">
            <a:avLst/>
          </a:prstGeom>
          <a:noFill/>
        </p:spPr>
        <p:txBody>
          <a:bodyPr wrap="none" rtlCol="0">
            <a:spAutoFit/>
          </a:bodyPr>
          <a:lstStyle/>
          <a:p>
            <a:r>
              <a:rPr kumimoji="1" lang="en-US" altLang="zh-CN" sz="2000" b="1" dirty="0">
                <a:solidFill>
                  <a:srgbClr val="2E75B6"/>
                </a:solidFill>
              </a:rPr>
              <a:t>1</a:t>
            </a:r>
            <a:endParaRPr kumimoji="1" lang="zh-CN" altLang="en-US" sz="2000" b="1" dirty="0">
              <a:solidFill>
                <a:srgbClr val="2E75B6"/>
              </a:solidFill>
            </a:endParaRPr>
          </a:p>
        </p:txBody>
      </p:sp>
      <p:sp>
        <p:nvSpPr>
          <p:cNvPr id="65" name="文本框 64"/>
          <p:cNvSpPr txBox="1"/>
          <p:nvPr/>
        </p:nvSpPr>
        <p:spPr>
          <a:xfrm>
            <a:off x="9128921" y="4707303"/>
            <a:ext cx="314510" cy="400110"/>
          </a:xfrm>
          <a:prstGeom prst="rect">
            <a:avLst/>
          </a:prstGeom>
          <a:noFill/>
        </p:spPr>
        <p:txBody>
          <a:bodyPr wrap="none" rtlCol="0">
            <a:spAutoFit/>
          </a:bodyPr>
          <a:lstStyle/>
          <a:p>
            <a:r>
              <a:rPr kumimoji="1" lang="en-US" altLang="zh-CN" sz="2000" b="1" dirty="0">
                <a:solidFill>
                  <a:srgbClr val="FF0000"/>
                </a:solidFill>
              </a:rPr>
              <a:t>0</a:t>
            </a:r>
            <a:endParaRPr kumimoji="1" lang="zh-CN" altLang="en-US" sz="2000" b="1" dirty="0">
              <a:solidFill>
                <a:srgbClr val="FF0000"/>
              </a:solidFill>
            </a:endParaRPr>
          </a:p>
        </p:txBody>
      </p:sp>
      <p:sp>
        <p:nvSpPr>
          <p:cNvPr id="66" name="文本框 65"/>
          <p:cNvSpPr txBox="1"/>
          <p:nvPr/>
        </p:nvSpPr>
        <p:spPr>
          <a:xfrm>
            <a:off x="8352242" y="4707303"/>
            <a:ext cx="314510" cy="400110"/>
          </a:xfrm>
          <a:prstGeom prst="rect">
            <a:avLst/>
          </a:prstGeom>
          <a:noFill/>
        </p:spPr>
        <p:txBody>
          <a:bodyPr wrap="none" rtlCol="0">
            <a:spAutoFit/>
          </a:bodyPr>
          <a:lstStyle/>
          <a:p>
            <a:r>
              <a:rPr kumimoji="1" lang="en-US" altLang="zh-CN" sz="2000" b="1" dirty="0">
                <a:solidFill>
                  <a:srgbClr val="2E75B6"/>
                </a:solidFill>
              </a:rPr>
              <a:t>1</a:t>
            </a:r>
            <a:endParaRPr kumimoji="1" lang="zh-CN" altLang="en-US" sz="2000" b="1" dirty="0">
              <a:solidFill>
                <a:srgbClr val="2E75B6"/>
              </a:solidFill>
            </a:endParaRPr>
          </a:p>
        </p:txBody>
      </p:sp>
      <p:sp>
        <p:nvSpPr>
          <p:cNvPr id="67" name="文本框 66"/>
          <p:cNvSpPr txBox="1"/>
          <p:nvPr/>
        </p:nvSpPr>
        <p:spPr>
          <a:xfrm>
            <a:off x="6144421" y="4707303"/>
            <a:ext cx="314510" cy="400110"/>
          </a:xfrm>
          <a:prstGeom prst="rect">
            <a:avLst/>
          </a:prstGeom>
          <a:noFill/>
        </p:spPr>
        <p:txBody>
          <a:bodyPr wrap="none" rtlCol="0">
            <a:spAutoFit/>
          </a:bodyPr>
          <a:lstStyle/>
          <a:p>
            <a:r>
              <a:rPr kumimoji="1" lang="en-US" altLang="zh-CN" sz="2000" b="1" dirty="0">
                <a:solidFill>
                  <a:srgbClr val="FF0000"/>
                </a:solidFill>
              </a:rPr>
              <a:t>0</a:t>
            </a:r>
            <a:endParaRPr kumimoji="1" lang="zh-CN" altLang="en-US" sz="2000" b="1" dirty="0">
              <a:solidFill>
                <a:srgbClr val="FF0000"/>
              </a:solidFill>
            </a:endParaRPr>
          </a:p>
        </p:txBody>
      </p:sp>
      <p:sp>
        <p:nvSpPr>
          <p:cNvPr id="68" name="文本框 67"/>
          <p:cNvSpPr txBox="1"/>
          <p:nvPr/>
        </p:nvSpPr>
        <p:spPr>
          <a:xfrm>
            <a:off x="5367742" y="4707303"/>
            <a:ext cx="314510" cy="400110"/>
          </a:xfrm>
          <a:prstGeom prst="rect">
            <a:avLst/>
          </a:prstGeom>
          <a:noFill/>
        </p:spPr>
        <p:txBody>
          <a:bodyPr wrap="none" rtlCol="0">
            <a:spAutoFit/>
          </a:bodyPr>
          <a:lstStyle/>
          <a:p>
            <a:r>
              <a:rPr kumimoji="1" lang="en-US" altLang="zh-CN" sz="2000" b="1" dirty="0">
                <a:solidFill>
                  <a:srgbClr val="2E75B6"/>
                </a:solidFill>
              </a:rPr>
              <a:t>1</a:t>
            </a:r>
            <a:endParaRPr kumimoji="1" lang="zh-CN" altLang="en-US" sz="2000" b="1" dirty="0">
              <a:solidFill>
                <a:srgbClr val="2E75B6"/>
              </a:solidFill>
            </a:endParaRPr>
          </a:p>
        </p:txBody>
      </p:sp>
      <p:sp>
        <p:nvSpPr>
          <p:cNvPr id="69" name="文本框 68"/>
          <p:cNvSpPr txBox="1"/>
          <p:nvPr/>
        </p:nvSpPr>
        <p:spPr>
          <a:xfrm>
            <a:off x="5115721" y="4707303"/>
            <a:ext cx="314510" cy="400110"/>
          </a:xfrm>
          <a:prstGeom prst="rect">
            <a:avLst/>
          </a:prstGeom>
          <a:noFill/>
        </p:spPr>
        <p:txBody>
          <a:bodyPr wrap="none" rtlCol="0">
            <a:spAutoFit/>
          </a:bodyPr>
          <a:lstStyle/>
          <a:p>
            <a:r>
              <a:rPr kumimoji="1" lang="en-US" altLang="zh-CN" sz="2000" b="1" dirty="0">
                <a:solidFill>
                  <a:srgbClr val="FF0000"/>
                </a:solidFill>
              </a:rPr>
              <a:t>0</a:t>
            </a:r>
            <a:endParaRPr kumimoji="1" lang="zh-CN" altLang="en-US" sz="2000" b="1" dirty="0">
              <a:solidFill>
                <a:srgbClr val="FF0000"/>
              </a:solidFill>
            </a:endParaRPr>
          </a:p>
        </p:txBody>
      </p:sp>
      <p:sp>
        <p:nvSpPr>
          <p:cNvPr id="70" name="文本框 69"/>
          <p:cNvSpPr txBox="1"/>
          <p:nvPr/>
        </p:nvSpPr>
        <p:spPr>
          <a:xfrm>
            <a:off x="4339042" y="4707303"/>
            <a:ext cx="314510" cy="400110"/>
          </a:xfrm>
          <a:prstGeom prst="rect">
            <a:avLst/>
          </a:prstGeom>
          <a:noFill/>
        </p:spPr>
        <p:txBody>
          <a:bodyPr wrap="none" rtlCol="0">
            <a:spAutoFit/>
          </a:bodyPr>
          <a:lstStyle/>
          <a:p>
            <a:r>
              <a:rPr kumimoji="1" lang="en-US" altLang="zh-CN" sz="2000" b="1" dirty="0">
                <a:solidFill>
                  <a:srgbClr val="2E75B6"/>
                </a:solidFill>
              </a:rPr>
              <a:t>1</a:t>
            </a:r>
            <a:endParaRPr kumimoji="1" lang="zh-CN" altLang="en-US" sz="2000" b="1" dirty="0">
              <a:solidFill>
                <a:srgbClr val="2E75B6"/>
              </a:solidFill>
            </a:endParaRPr>
          </a:p>
        </p:txBody>
      </p:sp>
      <p:sp>
        <p:nvSpPr>
          <p:cNvPr id="71" name="文本框 70"/>
          <p:cNvSpPr txBox="1"/>
          <p:nvPr/>
        </p:nvSpPr>
        <p:spPr>
          <a:xfrm>
            <a:off x="4582321" y="4059603"/>
            <a:ext cx="314510" cy="400110"/>
          </a:xfrm>
          <a:prstGeom prst="rect">
            <a:avLst/>
          </a:prstGeom>
          <a:noFill/>
        </p:spPr>
        <p:txBody>
          <a:bodyPr wrap="none" rtlCol="0">
            <a:spAutoFit/>
          </a:bodyPr>
          <a:lstStyle/>
          <a:p>
            <a:r>
              <a:rPr kumimoji="1" lang="en-US" altLang="zh-CN" sz="2000" b="1" dirty="0">
                <a:solidFill>
                  <a:srgbClr val="FF0000"/>
                </a:solidFill>
              </a:rPr>
              <a:t>0</a:t>
            </a:r>
            <a:endParaRPr kumimoji="1" lang="zh-CN" altLang="en-US" sz="2000" b="1" dirty="0">
              <a:solidFill>
                <a:srgbClr val="FF0000"/>
              </a:solidFill>
            </a:endParaRPr>
          </a:p>
        </p:txBody>
      </p:sp>
      <p:sp>
        <p:nvSpPr>
          <p:cNvPr id="72" name="文本框 71"/>
          <p:cNvSpPr txBox="1"/>
          <p:nvPr/>
        </p:nvSpPr>
        <p:spPr>
          <a:xfrm>
            <a:off x="4250142" y="4059603"/>
            <a:ext cx="314510" cy="400110"/>
          </a:xfrm>
          <a:prstGeom prst="rect">
            <a:avLst/>
          </a:prstGeom>
          <a:noFill/>
        </p:spPr>
        <p:txBody>
          <a:bodyPr wrap="none" rtlCol="0">
            <a:spAutoFit/>
          </a:bodyPr>
          <a:lstStyle/>
          <a:p>
            <a:r>
              <a:rPr kumimoji="1" lang="en-US" altLang="zh-CN" sz="2000" b="1" dirty="0">
                <a:solidFill>
                  <a:srgbClr val="2E75B6"/>
                </a:solidFill>
              </a:rPr>
              <a:t>1</a:t>
            </a:r>
            <a:endParaRPr kumimoji="1" lang="zh-CN" altLang="en-US" sz="2000" b="1" dirty="0">
              <a:solidFill>
                <a:srgbClr val="2E75B6"/>
              </a:solidFill>
            </a:endParaRPr>
          </a:p>
        </p:txBody>
      </p:sp>
      <p:sp>
        <p:nvSpPr>
          <p:cNvPr id="73" name="文本框 72"/>
          <p:cNvSpPr txBox="1"/>
          <p:nvPr/>
        </p:nvSpPr>
        <p:spPr>
          <a:xfrm>
            <a:off x="6220621" y="4072303"/>
            <a:ext cx="314510" cy="400110"/>
          </a:xfrm>
          <a:prstGeom prst="rect">
            <a:avLst/>
          </a:prstGeom>
          <a:noFill/>
        </p:spPr>
        <p:txBody>
          <a:bodyPr wrap="none" rtlCol="0">
            <a:spAutoFit/>
          </a:bodyPr>
          <a:lstStyle/>
          <a:p>
            <a:r>
              <a:rPr kumimoji="1" lang="en-US" altLang="zh-CN" sz="2000" b="1" dirty="0">
                <a:solidFill>
                  <a:srgbClr val="FF0000"/>
                </a:solidFill>
              </a:rPr>
              <a:t>0</a:t>
            </a:r>
            <a:endParaRPr kumimoji="1" lang="zh-CN" altLang="en-US" sz="2000" b="1" dirty="0">
              <a:solidFill>
                <a:srgbClr val="FF0000"/>
              </a:solidFill>
            </a:endParaRPr>
          </a:p>
        </p:txBody>
      </p:sp>
      <p:sp>
        <p:nvSpPr>
          <p:cNvPr id="74" name="文本框 73"/>
          <p:cNvSpPr txBox="1"/>
          <p:nvPr/>
        </p:nvSpPr>
        <p:spPr>
          <a:xfrm>
            <a:off x="5888442" y="4072303"/>
            <a:ext cx="314510" cy="400110"/>
          </a:xfrm>
          <a:prstGeom prst="rect">
            <a:avLst/>
          </a:prstGeom>
          <a:noFill/>
        </p:spPr>
        <p:txBody>
          <a:bodyPr wrap="none" rtlCol="0">
            <a:spAutoFit/>
          </a:bodyPr>
          <a:lstStyle/>
          <a:p>
            <a:r>
              <a:rPr kumimoji="1" lang="en-US" altLang="zh-CN" sz="2000" b="1" dirty="0">
                <a:solidFill>
                  <a:srgbClr val="2E75B6"/>
                </a:solidFill>
              </a:rPr>
              <a:t>1</a:t>
            </a:r>
            <a:endParaRPr kumimoji="1" lang="zh-CN" altLang="en-US" sz="2000" b="1" dirty="0">
              <a:solidFill>
                <a:srgbClr val="2E75B6"/>
              </a:solidFill>
            </a:endParaRPr>
          </a:p>
        </p:txBody>
      </p:sp>
      <p:sp>
        <p:nvSpPr>
          <p:cNvPr id="77" name="任意多边形: 形状 28"/>
          <p:cNvSpPr/>
          <p:nvPr/>
        </p:nvSpPr>
        <p:spPr>
          <a:xfrm>
            <a:off x="4758142" y="5723212"/>
            <a:ext cx="6514373" cy="49691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lnSpc>
                <a:spcPct val="110000"/>
              </a:lnSpc>
            </a:pPr>
            <a:r>
              <a:rPr lang="zh-CN" altLang="en-US" sz="2400" dirty="0">
                <a:latin typeface="微软雅黑" panose="020B0503020204020204" pitchFamily="34" charset="-122"/>
                <a:ea typeface="微软雅黑" panose="020B0503020204020204" pitchFamily="34" charset="-122"/>
              </a:rPr>
              <a:t>兄弟结点：</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{E,</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F,</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G}</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{I,</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J}</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L}</a:t>
            </a:r>
            <a:endParaRPr lang="zh-CN" altLang="zh-CN" sz="2400" dirty="0">
              <a:latin typeface="微软雅黑" panose="020B0503020204020204" pitchFamily="34" charset="-122"/>
              <a:ea typeface="微软雅黑" panose="020B0503020204020204" pitchFamily="34" charset="-122"/>
            </a:endParaRPr>
          </a:p>
        </p:txBody>
      </p:sp>
      <p:cxnSp>
        <p:nvCxnSpPr>
          <p:cNvPr id="79" name="直线箭头连接符 78"/>
          <p:cNvCxnSpPr>
            <a:stCxn id="7" idx="2"/>
            <a:endCxn id="10" idx="1"/>
          </p:cNvCxnSpPr>
          <p:nvPr/>
        </p:nvCxnSpPr>
        <p:spPr>
          <a:xfrm>
            <a:off x="6129563" y="1709142"/>
            <a:ext cx="565289" cy="741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1" name="直线箭头连接符 80"/>
          <p:cNvCxnSpPr>
            <a:endCxn id="8" idx="3"/>
          </p:cNvCxnSpPr>
          <p:nvPr/>
        </p:nvCxnSpPr>
        <p:spPr>
          <a:xfrm flipH="1">
            <a:off x="7836841" y="1709142"/>
            <a:ext cx="417195" cy="74130"/>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5.4.3</a:t>
            </a:r>
            <a:r>
              <a:rPr lang="zh-CN" altLang="en-US" sz="2800" dirty="0"/>
              <a:t> 二叉树遍历的非递归算法</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6" name="内容占位符 4"/>
          <p:cNvSpPr txBox="1"/>
          <p:nvPr/>
        </p:nvSpPr>
        <p:spPr>
          <a:xfrm>
            <a:off x="390537" y="1377650"/>
            <a:ext cx="11055325" cy="4915402"/>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递归算法的问题：</a:t>
            </a:r>
            <a:endParaRPr lang="en-US" altLang="zh-CN" sz="2400" b="1" dirty="0"/>
          </a:p>
          <a:p>
            <a:pPr>
              <a:lnSpc>
                <a:spcPct val="110000"/>
              </a:lnSpc>
            </a:pPr>
            <a:r>
              <a:rPr lang="zh-CN" altLang="en-US" sz="2400" b="1" dirty="0"/>
              <a:t>   </a:t>
            </a:r>
            <a:r>
              <a:rPr lang="en-US" altLang="zh-CN" sz="2400" dirty="0"/>
              <a:t>(1)</a:t>
            </a:r>
            <a:r>
              <a:rPr lang="zh-CN" altLang="en-US" sz="2400" dirty="0"/>
              <a:t> 存在不支持递归算法的程序设计语言</a:t>
            </a:r>
            <a:endParaRPr lang="en-US" altLang="zh-CN" sz="2400" dirty="0"/>
          </a:p>
          <a:p>
            <a:pPr>
              <a:lnSpc>
                <a:spcPct val="110000"/>
              </a:lnSpc>
            </a:pPr>
            <a:r>
              <a:rPr lang="zh-CN" altLang="en-US" sz="2400" dirty="0"/>
              <a:t>   </a:t>
            </a:r>
            <a:r>
              <a:rPr lang="en-US" altLang="zh-CN" sz="2400" dirty="0"/>
              <a:t>(2)</a:t>
            </a:r>
            <a:r>
              <a:rPr lang="zh-CN" altLang="en-US" sz="2400" dirty="0"/>
              <a:t> 递归算法在运行中，需要系统在内存栈中分配空间保存函数的参数、返回地址以及局部变量等，运行效率较低</a:t>
            </a:r>
            <a:endParaRPr lang="en-US" altLang="zh-CN" sz="2400" dirty="0"/>
          </a:p>
          <a:p>
            <a:pPr>
              <a:lnSpc>
                <a:spcPct val="110000"/>
              </a:lnSpc>
            </a:pPr>
            <a:r>
              <a:rPr lang="zh-CN" altLang="en-US" sz="2400" dirty="0"/>
              <a:t>   </a:t>
            </a:r>
            <a:r>
              <a:rPr lang="en-US" altLang="zh-CN" sz="2400" dirty="0"/>
              <a:t>(3) </a:t>
            </a:r>
            <a:r>
              <a:rPr lang="zh-CN" altLang="en-US" sz="2400" dirty="0"/>
              <a:t>系统栈的调用过程对用户隐蔽，不可见，不适合处理某些问题，不利于对递归机制的理解</a:t>
            </a:r>
            <a:endParaRPr lang="en-US" altLang="zh-CN" sz="2400" dirty="0"/>
          </a:p>
          <a:p>
            <a:pPr>
              <a:lnSpc>
                <a:spcPct val="100000"/>
              </a:lnSpc>
            </a:pPr>
            <a:endParaRPr lang="en-US" altLang="zh-CN" sz="2400" b="1" dirty="0"/>
          </a:p>
          <a:p>
            <a:pPr>
              <a:lnSpc>
                <a:spcPct val="100000"/>
              </a:lnSpc>
            </a:pPr>
            <a:r>
              <a:rPr lang="zh-CN" altLang="en-US" sz="2400" b="1" dirty="0"/>
              <a:t>非递归算法实现的关键：</a:t>
            </a:r>
            <a:r>
              <a:rPr lang="zh-CN" altLang="en-US" sz="2400" dirty="0"/>
              <a:t>使用栈结构模拟函数调用中系统栈的工作原理 </a:t>
            </a:r>
            <a:endParaRPr lang="en-US" altLang="zh-CN" sz="2400" dirty="0"/>
          </a:p>
          <a:p>
            <a:pPr>
              <a:lnSpc>
                <a:spcPct val="100000"/>
              </a:lnSpc>
            </a:pPr>
            <a:endParaRPr lang="en-US" altLang="zh-CN" sz="2400" dirty="0"/>
          </a:p>
          <a:p>
            <a:pPr>
              <a:lnSpc>
                <a:spcPct val="100000"/>
              </a:lnSpc>
            </a:pPr>
            <a:r>
              <a:rPr lang="zh-CN" altLang="en-US" sz="2400" b="1" dirty="0"/>
              <a:t>非递归算法分析：</a:t>
            </a:r>
            <a:r>
              <a:rPr lang="zh-CN" altLang="en-US" sz="2400" dirty="0"/>
              <a:t>前序、中序和后序的非递归算法均使用一个存放结点的栈实现，并且在遍历过程中每个结点都有且仅有</a:t>
            </a:r>
            <a:r>
              <a:rPr lang="en-US" altLang="zh-CN" sz="2400" dirty="0"/>
              <a:t>1</a:t>
            </a:r>
            <a:r>
              <a:rPr lang="zh-CN" altLang="en-US" sz="2400" dirty="0"/>
              <a:t>次入栈和</a:t>
            </a:r>
            <a:r>
              <a:rPr lang="en-US" altLang="zh-CN" sz="2400" dirty="0"/>
              <a:t>1</a:t>
            </a:r>
            <a:r>
              <a:rPr lang="zh-CN" altLang="en-US" sz="2400" dirty="0"/>
              <a:t>次出栈的机会，因此算法的时间复杂度和空间复杂度都是</a:t>
            </a:r>
            <a:r>
              <a:rPr lang="en-GB" altLang="zh-CN" sz="2400" dirty="0"/>
              <a:t>O(n)</a:t>
            </a:r>
            <a:r>
              <a:rPr lang="zh-CN" altLang="en-GB" sz="2400" dirty="0"/>
              <a:t>，</a:t>
            </a:r>
            <a:r>
              <a:rPr lang="zh-CN" altLang="en-US" sz="2400" dirty="0"/>
              <a:t>其中</a:t>
            </a:r>
            <a:r>
              <a:rPr lang="en-GB" altLang="zh-CN" sz="2400" dirty="0"/>
              <a:t>n</a:t>
            </a:r>
            <a:r>
              <a:rPr lang="zh-CN" altLang="en-US" sz="2400" dirty="0"/>
              <a:t>表示二叉树的结点数 </a:t>
            </a: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zh-CN" altLang="zh-CN" sz="24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层序遍历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1" name="内容占位符 4"/>
          <p:cNvSpPr txBox="1"/>
          <p:nvPr/>
        </p:nvSpPr>
        <p:spPr>
          <a:xfrm>
            <a:off x="390537" y="1377650"/>
            <a:ext cx="11055325" cy="106075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广度优先遍历：</a:t>
            </a:r>
            <a:r>
              <a:rPr lang="zh-CN" altLang="en-US" sz="2400" dirty="0"/>
              <a:t>从根结点开始，从上至下按层访问每个结点，并且每层的结点按照从左向右的顺序进行处理</a:t>
            </a:r>
            <a:endParaRPr lang="en-US" altLang="zh-CN" sz="2400" dirty="0"/>
          </a:p>
          <a:p>
            <a:pPr>
              <a:lnSpc>
                <a:spcPct val="100000"/>
              </a:lnSpc>
            </a:pPr>
            <a:endParaRPr lang="zh-CN" altLang="zh-CN" sz="2400" dirty="0"/>
          </a:p>
        </p:txBody>
      </p:sp>
      <p:sp>
        <p:nvSpPr>
          <p:cNvPr id="12" name="任意多边形: 形状 13"/>
          <p:cNvSpPr/>
          <p:nvPr/>
        </p:nvSpPr>
        <p:spPr>
          <a:xfrm>
            <a:off x="2190962" y="5350644"/>
            <a:ext cx="7454474" cy="727967"/>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spcBef>
                <a:spcPct val="0"/>
              </a:spcBef>
              <a:spcAft>
                <a:spcPct val="35000"/>
              </a:spcAft>
            </a:pPr>
            <a:r>
              <a:rPr lang="zh-CN" altLang="en-US" sz="2000" dirty="0">
                <a:latin typeface="微软雅黑" panose="020B0503020204020204" pitchFamily="34" charset="-122"/>
                <a:ea typeface="微软雅黑" panose="020B0503020204020204" pitchFamily="34" charset="-122"/>
              </a:rPr>
              <a:t>层序遍历方案通常设计成非递归的算法，可以用队列结构来实现 </a:t>
            </a:r>
            <a:endParaRPr lang="en-US" altLang="zh-CN" sz="2000"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a:stretch>
            <a:fillRect/>
          </a:stretch>
        </p:blipFill>
        <p:spPr>
          <a:xfrm>
            <a:off x="1075944" y="2169856"/>
            <a:ext cx="4372640" cy="2984500"/>
          </a:xfrm>
          <a:prstGeom prst="rect">
            <a:avLst/>
          </a:prstGeom>
        </p:spPr>
      </p:pic>
      <p:sp>
        <p:nvSpPr>
          <p:cNvPr id="14" name="文本框 13"/>
          <p:cNvSpPr txBox="1"/>
          <p:nvPr/>
        </p:nvSpPr>
        <p:spPr>
          <a:xfrm>
            <a:off x="5823163" y="3750893"/>
            <a:ext cx="6096000" cy="287258"/>
          </a:xfrm>
          <a:prstGeom prst="rect">
            <a:avLst/>
          </a:prstGeom>
          <a:noFill/>
        </p:spPr>
        <p:txBody>
          <a:bodyPr wrap="square">
            <a:spAutoFit/>
          </a:bodyPr>
          <a:lstStyle/>
          <a:p>
            <a:pPr>
              <a:lnSpc>
                <a:spcPts val="1200"/>
              </a:lnSpc>
            </a:pPr>
            <a:r>
              <a:rPr lang="zh-CN" altLang="en-US" sz="2400" kern="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层</a:t>
            </a:r>
            <a:r>
              <a:rPr lang="zh-CN" altLang="zh-CN" sz="2400" kern="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序遍历：</a:t>
            </a:r>
            <a:r>
              <a:rPr lang="en-US" altLang="zh-CN" sz="2400"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&lt;A, B, C, D, E, F, H, I, J, K &gt;</a:t>
            </a:r>
            <a:endParaRPr lang="zh-CN" altLang="zh-CN" sz="2400"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zh-CN" altLang="en-US" dirty="0"/>
              <a:t>算法</a:t>
            </a:r>
            <a:r>
              <a:rPr lang="en-US" altLang="zh-CN" dirty="0"/>
              <a:t>5-10</a:t>
            </a:r>
            <a:r>
              <a:rPr lang="zh-CN" altLang="en-US" dirty="0"/>
              <a:t>：层序遍历二叉树 </a:t>
            </a:r>
            <a:r>
              <a:rPr lang="en-US" altLang="zh-CN" dirty="0" err="1"/>
              <a:t>LevelOrder</a:t>
            </a:r>
            <a:r>
              <a:rPr lang="en-US" altLang="zh-CN" dirty="0"/>
              <a:t>(</a:t>
            </a:r>
            <a:r>
              <a:rPr lang="en-US" altLang="zh-CN" i="1" dirty="0"/>
              <a:t>tree</a:t>
            </a:r>
            <a:r>
              <a:rPr lang="en-US" altLang="zh-CN" dirty="0"/>
              <a:t>)</a:t>
            </a:r>
            <a:endParaRPr lang="zh-CN" altLang="en-US" dirty="0"/>
          </a:p>
        </p:txBody>
      </p:sp>
      <p:sp>
        <p:nvSpPr>
          <p:cNvPr id="14" name="副标题 13"/>
          <p:cNvSpPr>
            <a:spLocks noGrp="1"/>
          </p:cNvSpPr>
          <p:nvPr>
            <p:ph type="subTitle" idx="1"/>
          </p:nvPr>
        </p:nvSpPr>
        <p:spPr/>
        <p:txBody>
          <a:bodyPr/>
          <a:lstStyle/>
          <a:p>
            <a:r>
              <a:rPr lang="en-US" altLang="zh-CN" dirty="0"/>
              <a:t>5-4</a:t>
            </a:r>
            <a:r>
              <a:rPr lang="zh-CN" altLang="en-US" dirty="0"/>
              <a:t> 二叉树的遍历</a:t>
            </a:r>
            <a:endParaRPr lang="zh-CN" altLang="en-US" dirty="0"/>
          </a:p>
        </p:txBody>
      </p:sp>
      <p:sp>
        <p:nvSpPr>
          <p:cNvPr id="15" name="文本占位符 14"/>
          <p:cNvSpPr>
            <a:spLocks noGrp="1"/>
          </p:cNvSpPr>
          <p:nvPr>
            <p:ph type="body" idx="10"/>
          </p:nvPr>
        </p:nvSpPr>
        <p:spPr/>
        <p:txBody>
          <a:bodyPr/>
          <a:lstStyle/>
          <a:p>
            <a:endParaRPr lang="zh-CN" altLang="en-US" dirty="0"/>
          </a:p>
        </p:txBody>
      </p:sp>
      <p:sp>
        <p:nvSpPr>
          <p:cNvPr id="10" name="文本框 9"/>
          <p:cNvSpPr txBox="1"/>
          <p:nvPr/>
        </p:nvSpPr>
        <p:spPr>
          <a:xfrm>
            <a:off x="2298700" y="1377650"/>
            <a:ext cx="8586691" cy="4773102"/>
          </a:xfrm>
          <a:prstGeom prst="rect">
            <a:avLst/>
          </a:prstGeom>
          <a:noFill/>
          <a:ln>
            <a:solidFill>
              <a:schemeClr val="accent2">
                <a:lumMod val="40000"/>
                <a:lumOff val="60000"/>
              </a:schemeClr>
            </a:solidFill>
          </a:ln>
        </p:spPr>
        <p:txBody>
          <a:bodyPr wrap="square">
            <a:spAutoFit/>
          </a:bodyPr>
          <a:lstStyle/>
          <a:p>
            <a:pPr>
              <a:spcBef>
                <a:spcPts val="100"/>
              </a:spcBef>
              <a:spcAft>
                <a:spcPts val="600"/>
              </a:spcAft>
            </a:pPr>
            <a:r>
              <a:rPr lang="en-GB" altLang="zh-CN" sz="2000" dirty="0" err="1">
                <a:solidFill>
                  <a:schemeClr val="bg1"/>
                </a:solidFill>
                <a:latin typeface="Times New Roman" panose="02020603050405020304" pitchFamily="18" charset="0"/>
                <a:cs typeface="Times New Roman" panose="02020603050405020304" pitchFamily="18" charset="0"/>
              </a:rPr>
              <a:t>InitQueue</a:t>
            </a:r>
            <a:r>
              <a:rPr lang="en-GB" altLang="zh-CN" sz="2000" dirty="0">
                <a:solidFill>
                  <a:schemeClr val="bg1"/>
                </a:solidFill>
                <a:latin typeface="Times New Roman" panose="02020603050405020304" pitchFamily="18" charset="0"/>
                <a:cs typeface="Times New Roman" panose="02020603050405020304" pitchFamily="18" charset="0"/>
              </a:rPr>
              <a:t>(</a:t>
            </a:r>
            <a:r>
              <a:rPr lang="en-GB" altLang="zh-CN" sz="2000" i="1" dirty="0">
                <a:solidFill>
                  <a:schemeClr val="bg1"/>
                </a:solidFill>
                <a:latin typeface="Times New Roman" panose="02020603050405020304" pitchFamily="18" charset="0"/>
                <a:cs typeface="Times New Roman" panose="02020603050405020304" pitchFamily="18" charset="0"/>
              </a:rPr>
              <a:t>queue</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accent4">
                    <a:lumMod val="40000"/>
                    <a:lumOff val="60000"/>
                  </a:schemeClr>
                </a:solidFill>
                <a:latin typeface="Times New Roman" panose="02020603050405020304" pitchFamily="18" charset="0"/>
                <a:cs typeface="Times New Roman" panose="02020603050405020304" pitchFamily="18" charset="0"/>
              </a:rPr>
              <a:t>初始化队列</a:t>
            </a:r>
            <a:r>
              <a:rPr lang="en-GB" altLang="zh-CN" sz="2000" dirty="0">
                <a:solidFill>
                  <a:schemeClr val="accent4">
                    <a:lumMod val="40000"/>
                    <a:lumOff val="60000"/>
                  </a:schemeClr>
                </a:solidFill>
                <a:latin typeface="Times New Roman" panose="02020603050405020304" pitchFamily="18" charset="0"/>
                <a:cs typeface="Times New Roman" panose="02020603050405020304" pitchFamily="18" charset="0"/>
              </a:rPr>
              <a:t>queue</a:t>
            </a:r>
            <a:r>
              <a:rPr lang="zh-CN" altLang="en-GB" sz="2000" dirty="0">
                <a:solidFill>
                  <a:schemeClr val="accent4">
                    <a:lumMod val="40000"/>
                    <a:lumOff val="60000"/>
                  </a:schemeClr>
                </a:solidFill>
                <a:latin typeface="Times New Roman" panose="02020603050405020304" pitchFamily="18" charset="0"/>
                <a:cs typeface="Times New Roman" panose="02020603050405020304" pitchFamily="18" charset="0"/>
              </a:rPr>
              <a:t>，</a:t>
            </a:r>
            <a:r>
              <a:rPr lang="zh-CN" altLang="en-US" sz="2000" dirty="0">
                <a:solidFill>
                  <a:schemeClr val="accent4">
                    <a:lumMod val="40000"/>
                    <a:lumOff val="60000"/>
                  </a:schemeClr>
                </a:solidFill>
                <a:latin typeface="Times New Roman" panose="02020603050405020304" pitchFamily="18" charset="0"/>
                <a:cs typeface="Times New Roman" panose="02020603050405020304" pitchFamily="18" charset="0"/>
              </a:rPr>
              <a:t>用于存放结点</a:t>
            </a:r>
            <a:endParaRPr lang="zh-CN" altLang="en-US" sz="2000" dirty="0">
              <a:solidFill>
                <a:schemeClr val="accent4">
                  <a:lumMod val="40000"/>
                  <a:lumOff val="60000"/>
                </a:schemeClr>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dirty="0" err="1">
                <a:solidFill>
                  <a:schemeClr val="bg1"/>
                </a:solidFill>
                <a:latin typeface="Times New Roman" panose="02020603050405020304" pitchFamily="18" charset="0"/>
                <a:cs typeface="Times New Roman" panose="02020603050405020304" pitchFamily="18" charset="0"/>
              </a:rPr>
              <a:t>EnQueue</a:t>
            </a:r>
            <a:r>
              <a:rPr lang="en-GB" altLang="zh-CN" sz="2000" dirty="0">
                <a:solidFill>
                  <a:schemeClr val="bg1"/>
                </a:solidFill>
                <a:latin typeface="Times New Roman" panose="02020603050405020304" pitchFamily="18" charset="0"/>
                <a:cs typeface="Times New Roman" panose="02020603050405020304" pitchFamily="18" charset="0"/>
              </a:rPr>
              <a:t>(</a:t>
            </a:r>
            <a:r>
              <a:rPr lang="en-GB" altLang="zh-CN" sz="2000" i="1" dirty="0">
                <a:solidFill>
                  <a:schemeClr val="bg1"/>
                </a:solidFill>
                <a:latin typeface="Times New Roman" panose="02020603050405020304" pitchFamily="18" charset="0"/>
                <a:cs typeface="Times New Roman" panose="02020603050405020304" pitchFamily="18" charset="0"/>
              </a:rPr>
              <a:t>queue</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树根结点入队</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b="1" dirty="0">
                <a:solidFill>
                  <a:schemeClr val="bg1"/>
                </a:solidFill>
                <a:latin typeface="Times New Roman" panose="02020603050405020304" pitchFamily="18" charset="0"/>
                <a:cs typeface="Times New Roman" panose="02020603050405020304" pitchFamily="18" charset="0"/>
              </a:rPr>
              <a:t>while</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dirty="0" err="1">
                <a:solidFill>
                  <a:schemeClr val="bg1"/>
                </a:solidFill>
                <a:latin typeface="Times New Roman" panose="02020603050405020304" pitchFamily="18" charset="0"/>
                <a:cs typeface="Times New Roman" panose="02020603050405020304" pitchFamily="18" charset="0"/>
              </a:rPr>
              <a:t>IsEmpty</a:t>
            </a:r>
            <a:r>
              <a:rPr lang="en-GB" altLang="zh-CN" sz="2000" dirty="0">
                <a:solidFill>
                  <a:schemeClr val="bg1"/>
                </a:solidFill>
                <a:latin typeface="Times New Roman" panose="02020603050405020304" pitchFamily="18" charset="0"/>
                <a:cs typeface="Times New Roman" panose="02020603050405020304" pitchFamily="18" charset="0"/>
              </a:rPr>
              <a:t>(</a:t>
            </a:r>
            <a:r>
              <a:rPr lang="en-GB" altLang="zh-CN" sz="2000" i="1" dirty="0">
                <a:solidFill>
                  <a:schemeClr val="bg1"/>
                </a:solidFill>
                <a:latin typeface="Times New Roman" panose="02020603050405020304" pitchFamily="18" charset="0"/>
                <a:cs typeface="Times New Roman" panose="02020603050405020304" pitchFamily="18" charset="0"/>
              </a:rPr>
              <a:t>queue</a:t>
            </a:r>
            <a:r>
              <a:rPr lang="en-GB" altLang="zh-CN" sz="2000" dirty="0">
                <a:solidFill>
                  <a:schemeClr val="bg1"/>
                </a:solidFill>
                <a:latin typeface="Times New Roman" panose="02020603050405020304" pitchFamily="18" charset="0"/>
                <a:cs typeface="Times New Roman" panose="02020603050405020304" pitchFamily="18" charset="0"/>
              </a:rPr>
              <a:t>) = </a:t>
            </a:r>
            <a:r>
              <a:rPr lang="en-GB" altLang="zh-CN" sz="2000" b="1" dirty="0">
                <a:solidFill>
                  <a:schemeClr val="bg1"/>
                </a:solidFill>
                <a:latin typeface="Times New Roman" panose="02020603050405020304" pitchFamily="18" charset="0"/>
                <a:cs typeface="Times New Roman" panose="02020603050405020304" pitchFamily="18" charset="0"/>
              </a:rPr>
              <a:t>false do </a:t>
            </a:r>
            <a:endParaRPr lang="en-GB" altLang="zh-CN"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err="1">
                <a:solidFill>
                  <a:schemeClr val="bg1"/>
                </a:solidFill>
                <a:latin typeface="Times New Roman" panose="02020603050405020304" pitchFamily="18" charset="0"/>
                <a:cs typeface="Times New Roman" panose="02020603050405020304" pitchFamily="18" charset="0"/>
              </a:rPr>
              <a:t>node_ptr</a:t>
            </a:r>
            <a:r>
              <a:rPr lang="en-GB" altLang="zh-CN" sz="2000" i="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dirty="0" err="1">
                <a:solidFill>
                  <a:schemeClr val="bg1"/>
                </a:solidFill>
                <a:latin typeface="Times New Roman" panose="02020603050405020304" pitchFamily="18" charset="0"/>
                <a:cs typeface="Times New Roman" panose="02020603050405020304" pitchFamily="18" charset="0"/>
              </a:rPr>
              <a:t>GetFront</a:t>
            </a:r>
            <a:r>
              <a:rPr lang="en-GB" altLang="zh-CN" sz="2000" dirty="0">
                <a:solidFill>
                  <a:schemeClr val="bg1"/>
                </a:solidFill>
                <a:latin typeface="Times New Roman" panose="02020603050405020304" pitchFamily="18" charset="0"/>
                <a:cs typeface="Times New Roman" panose="02020603050405020304" pitchFamily="18" charset="0"/>
              </a:rPr>
              <a:t>(</a:t>
            </a:r>
            <a:r>
              <a:rPr lang="en-GB" altLang="zh-CN" sz="2000" i="1" dirty="0">
                <a:solidFill>
                  <a:schemeClr val="bg1"/>
                </a:solidFill>
                <a:latin typeface="Times New Roman" panose="02020603050405020304" pitchFamily="18" charset="0"/>
                <a:cs typeface="Times New Roman" panose="02020603050405020304" pitchFamily="18" charset="0"/>
              </a:rPr>
              <a:t>queue</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取出队首结点</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US" altLang="zh-CN" sz="2000" dirty="0">
                <a:solidFill>
                  <a:schemeClr val="bg1"/>
                </a:solidFill>
                <a:latin typeface="Times New Roman" panose="02020603050405020304" pitchFamily="18" charset="0"/>
                <a:cs typeface="Times New Roman" panose="02020603050405020304" pitchFamily="18" charset="0"/>
              </a:rPr>
              <a:t>|  </a:t>
            </a:r>
            <a:r>
              <a:rPr lang="en-GB" altLang="zh-CN" sz="2000" dirty="0" err="1">
                <a:solidFill>
                  <a:schemeClr val="bg1"/>
                </a:solidFill>
                <a:latin typeface="Times New Roman" panose="02020603050405020304" pitchFamily="18" charset="0"/>
                <a:cs typeface="Times New Roman" panose="02020603050405020304" pitchFamily="18" charset="0"/>
              </a:rPr>
              <a:t>DeQueue</a:t>
            </a:r>
            <a:r>
              <a:rPr lang="en-GB" altLang="zh-CN" sz="2000" dirty="0">
                <a:solidFill>
                  <a:schemeClr val="bg1"/>
                </a:solidFill>
                <a:latin typeface="Times New Roman" panose="02020603050405020304" pitchFamily="18" charset="0"/>
                <a:cs typeface="Times New Roman" panose="02020603050405020304" pitchFamily="18" charset="0"/>
              </a:rPr>
              <a:t>(</a:t>
            </a:r>
            <a:r>
              <a:rPr lang="en-GB" altLang="zh-CN" sz="2000" i="1" dirty="0">
                <a:solidFill>
                  <a:schemeClr val="bg1"/>
                </a:solidFill>
                <a:latin typeface="Times New Roman" panose="02020603050405020304" pitchFamily="18" charset="0"/>
                <a:cs typeface="Times New Roman" panose="02020603050405020304" pitchFamily="18" charset="0"/>
              </a:rPr>
              <a:t>queue</a:t>
            </a:r>
            <a:r>
              <a:rPr lang="en-GB"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队首出队</a:t>
            </a:r>
            <a:endParaRPr lang="en-GB" altLang="zh-CN"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if </a:t>
            </a:r>
            <a:r>
              <a:rPr lang="en-GB" altLang="zh-CN" sz="2000" i="1" dirty="0" err="1">
                <a:solidFill>
                  <a:schemeClr val="bg1"/>
                </a:solidFill>
                <a:latin typeface="Times New Roman" panose="02020603050405020304" pitchFamily="18" charset="0"/>
                <a:cs typeface="Times New Roman" panose="02020603050405020304" pitchFamily="18" charset="0"/>
              </a:rPr>
              <a:t>node_ptr</a:t>
            </a:r>
            <a:r>
              <a:rPr lang="en-GB" altLang="zh-CN" sz="2000" i="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NIL </a:t>
            </a:r>
            <a:r>
              <a:rPr lang="en-GB" altLang="zh-CN" sz="2000" b="1" dirty="0">
                <a:solidFill>
                  <a:schemeClr val="bg1"/>
                </a:solidFill>
                <a:latin typeface="Times New Roman" panose="02020603050405020304" pitchFamily="18" charset="0"/>
                <a:cs typeface="Times New Roman" panose="02020603050405020304" pitchFamily="18" charset="0"/>
              </a:rPr>
              <a:t>then</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结点非空</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US" altLang="zh-CN" sz="2000" dirty="0">
                <a:solidFill>
                  <a:schemeClr val="bg1"/>
                </a:solidFill>
                <a:latin typeface="Times New Roman" panose="02020603050405020304" pitchFamily="18" charset="0"/>
                <a:cs typeface="Times New Roman" panose="02020603050405020304" pitchFamily="18" charset="0"/>
              </a:rPr>
              <a:t>|  |  </a:t>
            </a:r>
            <a:r>
              <a:rPr lang="en-GB" altLang="zh-CN" sz="2000" dirty="0">
                <a:solidFill>
                  <a:schemeClr val="bg1"/>
                </a:solidFill>
                <a:latin typeface="Times New Roman" panose="02020603050405020304" pitchFamily="18" charset="0"/>
                <a:cs typeface="Times New Roman" panose="02020603050405020304" pitchFamily="18" charset="0"/>
              </a:rPr>
              <a:t>Visit(</a:t>
            </a:r>
            <a:r>
              <a:rPr lang="en-GB" altLang="zh-CN" sz="2000" i="1" dirty="0" err="1">
                <a:solidFill>
                  <a:schemeClr val="bg1"/>
                </a:solidFill>
                <a:latin typeface="Times New Roman" panose="02020603050405020304" pitchFamily="18" charset="0"/>
                <a:cs typeface="Times New Roman" panose="02020603050405020304" pitchFamily="18" charset="0"/>
              </a:rPr>
              <a:t>node_ptr</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访问结点</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US" altLang="zh-CN" sz="2000" dirty="0">
                <a:solidFill>
                  <a:schemeClr val="bg1"/>
                </a:solidFill>
                <a:latin typeface="Times New Roman" panose="02020603050405020304" pitchFamily="18" charset="0"/>
                <a:cs typeface="Times New Roman" panose="02020603050405020304" pitchFamily="18" charset="0"/>
              </a:rPr>
              <a:t>|  |  </a:t>
            </a:r>
            <a:r>
              <a:rPr lang="en-GB" altLang="zh-CN" sz="2000" dirty="0" err="1">
                <a:solidFill>
                  <a:schemeClr val="bg1"/>
                </a:solidFill>
                <a:latin typeface="Times New Roman" panose="02020603050405020304" pitchFamily="18" charset="0"/>
                <a:cs typeface="Times New Roman" panose="02020603050405020304" pitchFamily="18" charset="0"/>
              </a:rPr>
              <a:t>EnQueue</a:t>
            </a:r>
            <a:r>
              <a:rPr lang="en-GB" altLang="zh-CN" sz="2000" dirty="0">
                <a:solidFill>
                  <a:schemeClr val="bg1"/>
                </a:solidFill>
                <a:latin typeface="Times New Roman" panose="02020603050405020304" pitchFamily="18" charset="0"/>
                <a:cs typeface="Times New Roman" panose="02020603050405020304" pitchFamily="18" charset="0"/>
              </a:rPr>
              <a:t>(</a:t>
            </a:r>
            <a:r>
              <a:rPr lang="en-GB" altLang="zh-CN" sz="2000" i="1" dirty="0">
                <a:solidFill>
                  <a:schemeClr val="bg1"/>
                </a:solidFill>
                <a:latin typeface="Times New Roman" panose="02020603050405020304" pitchFamily="18" charset="0"/>
                <a:cs typeface="Times New Roman" panose="02020603050405020304" pitchFamily="18" charset="0"/>
              </a:rPr>
              <a:t>queue</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err="1">
                <a:solidFill>
                  <a:schemeClr val="bg1"/>
                </a:solidFill>
                <a:latin typeface="Times New Roman" panose="02020603050405020304" pitchFamily="18" charset="0"/>
                <a:cs typeface="Times New Roman" panose="02020603050405020304" pitchFamily="18" charset="0"/>
              </a:rPr>
              <a:t>node_ptr.left</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左子结点入队 </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US" altLang="zh-CN" sz="2000" dirty="0">
                <a:solidFill>
                  <a:schemeClr val="bg1"/>
                </a:solidFill>
                <a:latin typeface="Times New Roman" panose="02020603050405020304" pitchFamily="18" charset="0"/>
                <a:cs typeface="Times New Roman" panose="02020603050405020304" pitchFamily="18" charset="0"/>
              </a:rPr>
              <a:t>|  |  </a:t>
            </a:r>
            <a:r>
              <a:rPr lang="en-GB" altLang="zh-CN" sz="2000" dirty="0" err="1">
                <a:solidFill>
                  <a:schemeClr val="bg1"/>
                </a:solidFill>
                <a:latin typeface="Times New Roman" panose="02020603050405020304" pitchFamily="18" charset="0"/>
                <a:cs typeface="Times New Roman" panose="02020603050405020304" pitchFamily="18" charset="0"/>
              </a:rPr>
              <a:t>EnQueue</a:t>
            </a:r>
            <a:r>
              <a:rPr lang="en-GB" altLang="zh-CN" sz="2000" dirty="0">
                <a:solidFill>
                  <a:schemeClr val="bg1"/>
                </a:solidFill>
                <a:latin typeface="Times New Roman" panose="02020603050405020304" pitchFamily="18" charset="0"/>
                <a:cs typeface="Times New Roman" panose="02020603050405020304" pitchFamily="18" charset="0"/>
              </a:rPr>
              <a:t>(</a:t>
            </a:r>
            <a:r>
              <a:rPr lang="en-GB" altLang="zh-CN" sz="2000" i="1" dirty="0">
                <a:solidFill>
                  <a:schemeClr val="bg1"/>
                </a:solidFill>
                <a:latin typeface="Times New Roman" panose="02020603050405020304" pitchFamily="18" charset="0"/>
                <a:cs typeface="Times New Roman" panose="02020603050405020304" pitchFamily="18" charset="0"/>
              </a:rPr>
              <a:t>queue</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err="1">
                <a:solidFill>
                  <a:schemeClr val="bg1"/>
                </a:solidFill>
                <a:latin typeface="Times New Roman" panose="02020603050405020304" pitchFamily="18" charset="0"/>
                <a:cs typeface="Times New Roman" panose="02020603050405020304" pitchFamily="18" charset="0"/>
              </a:rPr>
              <a:t>node_ptr.right</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右子结点入队</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US" altLang="zh-CN"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end</a:t>
            </a:r>
            <a:endParaRPr lang="en-GB" altLang="zh-CN"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b="1" dirty="0">
                <a:solidFill>
                  <a:schemeClr val="bg1"/>
                </a:solidFill>
                <a:latin typeface="Times New Roman" panose="02020603050405020304" pitchFamily="18" charset="0"/>
                <a:cs typeface="Times New Roman" panose="02020603050405020304" pitchFamily="18" charset="0"/>
              </a:rPr>
              <a:t>end</a:t>
            </a:r>
            <a:r>
              <a:rPr lang="en-GB" altLang="zh-CN" sz="2000" dirty="0">
                <a:solidFill>
                  <a:schemeClr val="bg1"/>
                </a:solidFill>
                <a:latin typeface="Times New Roman" panose="02020603050405020304" pitchFamily="18" charset="0"/>
                <a:cs typeface="Times New Roman" panose="02020603050405020304" pitchFamily="18" charset="0"/>
              </a:rPr>
              <a:t>    </a:t>
            </a:r>
            <a:endParaRPr lang="en-GB" altLang="zh-CN"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dirty="0" err="1">
                <a:solidFill>
                  <a:schemeClr val="bg1"/>
                </a:solidFill>
                <a:latin typeface="Times New Roman" panose="02020603050405020304" pitchFamily="18" charset="0"/>
                <a:cs typeface="Times New Roman" panose="02020603050405020304" pitchFamily="18" charset="0"/>
              </a:rPr>
              <a:t>DestroyQueue</a:t>
            </a:r>
            <a:r>
              <a:rPr lang="en-GB" altLang="zh-CN" sz="2000" dirty="0">
                <a:solidFill>
                  <a:schemeClr val="bg1"/>
                </a:solidFill>
                <a:latin typeface="Times New Roman" panose="02020603050405020304" pitchFamily="18" charset="0"/>
                <a:cs typeface="Times New Roman" panose="02020603050405020304" pitchFamily="18" charset="0"/>
              </a:rPr>
              <a:t>(</a:t>
            </a:r>
            <a:r>
              <a:rPr lang="en-GB" altLang="zh-CN" sz="2000" i="1" dirty="0">
                <a:solidFill>
                  <a:schemeClr val="bg1"/>
                </a:solidFill>
                <a:latin typeface="Times New Roman" panose="02020603050405020304" pitchFamily="18" charset="0"/>
                <a:cs typeface="Times New Roman" panose="02020603050405020304" pitchFamily="18" charset="0"/>
              </a:rPr>
              <a:t>queue</a:t>
            </a:r>
            <a:r>
              <a:rPr lang="en-GB" altLang="zh-CN" sz="2000" dirty="0">
                <a:solidFill>
                  <a:schemeClr val="bg1"/>
                </a:solidFill>
                <a:latin typeface="Times New Roman" panose="02020603050405020304" pitchFamily="18" charset="0"/>
                <a:cs typeface="Times New Roman" panose="02020603050405020304" pitchFamily="18" charset="0"/>
              </a:rPr>
              <a:t>) </a:t>
            </a:r>
            <a:endParaRPr lang="en-GB" altLang="zh-CN" sz="2000" i="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层序遍历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1" name="内容占位符 4"/>
          <p:cNvSpPr txBox="1"/>
          <p:nvPr/>
        </p:nvSpPr>
        <p:spPr>
          <a:xfrm>
            <a:off x="390537" y="1377650"/>
            <a:ext cx="11055325" cy="106075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广度优先遍历：</a:t>
            </a:r>
            <a:r>
              <a:rPr lang="zh-CN" altLang="en-US" sz="2400" dirty="0"/>
              <a:t>从根结点开始，从上至下按层访问每个结点，并且每层的结点按照从左向右的顺序进行处理</a:t>
            </a:r>
            <a:endParaRPr lang="en-US" altLang="zh-CN" sz="2400" dirty="0"/>
          </a:p>
          <a:p>
            <a:pPr>
              <a:lnSpc>
                <a:spcPct val="100000"/>
              </a:lnSpc>
            </a:pPr>
            <a:endParaRPr lang="zh-CN" altLang="zh-CN" sz="2400" dirty="0"/>
          </a:p>
        </p:txBody>
      </p:sp>
      <p:pic>
        <p:nvPicPr>
          <p:cNvPr id="13" name="图片 12"/>
          <p:cNvPicPr>
            <a:picLocks noChangeAspect="1"/>
          </p:cNvPicPr>
          <p:nvPr/>
        </p:nvPicPr>
        <p:blipFill>
          <a:blip r:embed="rId1"/>
          <a:stretch>
            <a:fillRect/>
          </a:stretch>
        </p:blipFill>
        <p:spPr>
          <a:xfrm>
            <a:off x="1075944" y="2169856"/>
            <a:ext cx="4372640" cy="2984500"/>
          </a:xfrm>
          <a:prstGeom prst="rect">
            <a:avLst/>
          </a:prstGeom>
        </p:spPr>
      </p:pic>
      <p:sp>
        <p:nvSpPr>
          <p:cNvPr id="14" name="文本框 13"/>
          <p:cNvSpPr txBox="1"/>
          <p:nvPr/>
        </p:nvSpPr>
        <p:spPr>
          <a:xfrm>
            <a:off x="5823163" y="3750893"/>
            <a:ext cx="6096000" cy="287258"/>
          </a:xfrm>
          <a:prstGeom prst="rect">
            <a:avLst/>
          </a:prstGeom>
          <a:noFill/>
        </p:spPr>
        <p:txBody>
          <a:bodyPr wrap="square">
            <a:spAutoFit/>
          </a:bodyPr>
          <a:lstStyle/>
          <a:p>
            <a:pPr>
              <a:lnSpc>
                <a:spcPts val="1200"/>
              </a:lnSpc>
            </a:pPr>
            <a:r>
              <a:rPr lang="zh-CN" altLang="en-US" sz="2400" kern="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层</a:t>
            </a:r>
            <a:r>
              <a:rPr lang="zh-CN" altLang="zh-CN" sz="2400" kern="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序遍历：</a:t>
            </a:r>
            <a:r>
              <a:rPr lang="en-US" altLang="zh-CN" sz="2400"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&lt;A, B, C, D, E, F, H, I, J, K &gt;</a:t>
            </a:r>
            <a:endParaRPr lang="zh-CN" altLang="zh-CN" sz="2400"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
        <p:nvSpPr>
          <p:cNvPr id="5" name="内容占位符 4"/>
          <p:cNvSpPr txBox="1"/>
          <p:nvPr/>
        </p:nvSpPr>
        <p:spPr>
          <a:xfrm>
            <a:off x="390537" y="5480350"/>
            <a:ext cx="11055325" cy="106075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算法分析：</a:t>
            </a:r>
            <a:r>
              <a:rPr lang="zh-CN" altLang="en-US" sz="2400" dirty="0"/>
              <a:t>二叉树的每个结点都会入队</a:t>
            </a:r>
            <a:r>
              <a:rPr lang="en-US" altLang="zh-CN" sz="2400" dirty="0"/>
              <a:t>1</a:t>
            </a:r>
            <a:r>
              <a:rPr lang="zh-CN" altLang="en-US" sz="2400" dirty="0"/>
              <a:t>次，然后出队</a:t>
            </a:r>
            <a:r>
              <a:rPr lang="en-US" altLang="zh-CN" sz="2400" dirty="0"/>
              <a:t>1</a:t>
            </a:r>
            <a:r>
              <a:rPr lang="zh-CN" altLang="en-US" sz="2400" dirty="0"/>
              <a:t>次，因此层序遍历的时间复杂度为</a:t>
            </a:r>
            <a:r>
              <a:rPr lang="en-GB" altLang="zh-CN" sz="2400" dirty="0"/>
              <a:t>O(n)</a:t>
            </a:r>
            <a:r>
              <a:rPr lang="zh-CN" altLang="en-GB" sz="2400" dirty="0"/>
              <a:t>，</a:t>
            </a:r>
            <a:r>
              <a:rPr lang="zh-CN" altLang="en-US" sz="2400" dirty="0"/>
              <a:t>与深度优先遍历相同 </a:t>
            </a:r>
            <a:endParaRPr lang="en-US" altLang="zh-CN" sz="2400" dirty="0"/>
          </a:p>
          <a:p>
            <a:pPr>
              <a:lnSpc>
                <a:spcPct val="100000"/>
              </a:lnSpc>
            </a:pPr>
            <a:endParaRPr lang="zh-CN" altLang="zh-CN" sz="240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二叉树遍历的应用：奇偶树</a:t>
            </a:r>
            <a:r>
              <a:rPr lang="en-US" altLang="zh-CN" sz="2800" dirty="0"/>
              <a:t>I</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1" name="内容占位符 4"/>
          <p:cNvSpPr txBox="1"/>
          <p:nvPr/>
        </p:nvSpPr>
        <p:spPr>
          <a:xfrm>
            <a:off x="390537" y="1377649"/>
            <a:ext cx="11055325" cy="1247309"/>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问题描述：</a:t>
            </a:r>
            <a:r>
              <a:rPr lang="zh-CN" altLang="en-US" sz="2400" dirty="0"/>
              <a:t>设二叉树所有结点的元素都是正整数，如果在奇数层的结点元素都是奇数，而在偶数层的结点元素都是偶数，则该二叉树称作奇偶树。设计判断二叉树是否奇偶树的算法。</a:t>
            </a:r>
            <a:endParaRPr lang="zh-CN" altLang="zh-CN" sz="2400" dirty="0"/>
          </a:p>
        </p:txBody>
      </p:sp>
      <p:sp>
        <p:nvSpPr>
          <p:cNvPr id="6" name="椭圆 5"/>
          <p:cNvSpPr/>
          <p:nvPr/>
        </p:nvSpPr>
        <p:spPr>
          <a:xfrm>
            <a:off x="4340706" y="3347333"/>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0" name="椭圆 9"/>
          <p:cNvSpPr/>
          <p:nvPr/>
        </p:nvSpPr>
        <p:spPr>
          <a:xfrm>
            <a:off x="3901899" y="3857632"/>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2" name="椭圆 11"/>
          <p:cNvSpPr/>
          <p:nvPr/>
        </p:nvSpPr>
        <p:spPr>
          <a:xfrm>
            <a:off x="4703313" y="3857632"/>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p:cNvSpPr/>
          <p:nvPr/>
        </p:nvSpPr>
        <p:spPr>
          <a:xfrm>
            <a:off x="5002858" y="4446455"/>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16" name="椭圆 15"/>
          <p:cNvSpPr/>
          <p:nvPr/>
        </p:nvSpPr>
        <p:spPr>
          <a:xfrm>
            <a:off x="3539292" y="4446455"/>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7" name="椭圆 16"/>
          <p:cNvSpPr/>
          <p:nvPr/>
        </p:nvSpPr>
        <p:spPr>
          <a:xfrm>
            <a:off x="4198749" y="4446455"/>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8" name="椭圆 17"/>
          <p:cNvSpPr/>
          <p:nvPr/>
        </p:nvSpPr>
        <p:spPr>
          <a:xfrm>
            <a:off x="3901899" y="5013372"/>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cxnSp>
        <p:nvCxnSpPr>
          <p:cNvPr id="8" name="直接连接符 7"/>
          <p:cNvCxnSpPr>
            <a:stCxn id="6" idx="3"/>
            <a:endCxn id="10" idx="0"/>
          </p:cNvCxnSpPr>
          <p:nvPr/>
        </p:nvCxnSpPr>
        <p:spPr>
          <a:xfrm flipH="1">
            <a:off x="4083203" y="3656837"/>
            <a:ext cx="310606" cy="20079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 idx="5"/>
            <a:endCxn id="12" idx="0"/>
          </p:cNvCxnSpPr>
          <p:nvPr/>
        </p:nvCxnSpPr>
        <p:spPr>
          <a:xfrm>
            <a:off x="4650210" y="3656837"/>
            <a:ext cx="234407" cy="20079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2" idx="5"/>
            <a:endCxn id="15" idx="0"/>
          </p:cNvCxnSpPr>
          <p:nvPr/>
        </p:nvCxnSpPr>
        <p:spPr>
          <a:xfrm>
            <a:off x="5012817" y="4167136"/>
            <a:ext cx="171345" cy="2793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0" idx="3"/>
            <a:endCxn id="16" idx="0"/>
          </p:cNvCxnSpPr>
          <p:nvPr/>
        </p:nvCxnSpPr>
        <p:spPr>
          <a:xfrm flipH="1">
            <a:off x="3720596" y="4167136"/>
            <a:ext cx="234406" cy="2793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0" idx="5"/>
            <a:endCxn id="17" idx="0"/>
          </p:cNvCxnSpPr>
          <p:nvPr/>
        </p:nvCxnSpPr>
        <p:spPr>
          <a:xfrm>
            <a:off x="4211403" y="4167136"/>
            <a:ext cx="168650" cy="2793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7" idx="3"/>
            <a:endCxn id="18" idx="0"/>
          </p:cNvCxnSpPr>
          <p:nvPr/>
        </p:nvCxnSpPr>
        <p:spPr>
          <a:xfrm flipH="1">
            <a:off x="4083203" y="4755959"/>
            <a:ext cx="168649" cy="2574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813349" y="3766779"/>
            <a:ext cx="21770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2813349" y="4313578"/>
            <a:ext cx="2165065" cy="1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2813349" y="4884665"/>
            <a:ext cx="2177099" cy="0"/>
          </a:xfrm>
          <a:prstGeom prst="line">
            <a:avLst/>
          </a:prstGeom>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2655562" y="3334383"/>
            <a:ext cx="930166" cy="369332"/>
          </a:xfrm>
          <a:prstGeom prst="rect">
            <a:avLst/>
          </a:prstGeom>
          <a:noFill/>
        </p:spPr>
        <p:txBody>
          <a:bodyPr wrap="square" rtlCol="0">
            <a:spAutoFit/>
          </a:bodyPr>
          <a:lstStyle/>
          <a:p>
            <a:r>
              <a:rPr lang="zh-CN" altLang="en-US" dirty="0"/>
              <a:t>第</a:t>
            </a:r>
            <a:r>
              <a:rPr lang="en-US" altLang="zh-CN" dirty="0"/>
              <a:t>1</a:t>
            </a:r>
            <a:r>
              <a:rPr lang="zh-CN" altLang="en-US" dirty="0"/>
              <a:t>层</a:t>
            </a:r>
            <a:endParaRPr lang="zh-CN" altLang="en-US" dirty="0"/>
          </a:p>
        </p:txBody>
      </p:sp>
      <p:sp>
        <p:nvSpPr>
          <p:cNvPr id="46" name="文本框 45"/>
          <p:cNvSpPr txBox="1"/>
          <p:nvPr/>
        </p:nvSpPr>
        <p:spPr>
          <a:xfrm>
            <a:off x="2655562" y="3924219"/>
            <a:ext cx="827624" cy="369332"/>
          </a:xfrm>
          <a:prstGeom prst="rect">
            <a:avLst/>
          </a:prstGeom>
          <a:noFill/>
        </p:spPr>
        <p:txBody>
          <a:bodyPr wrap="square" rtlCol="0">
            <a:spAutoFit/>
          </a:bodyPr>
          <a:lstStyle/>
          <a:p>
            <a:r>
              <a:rPr lang="zh-CN" altLang="en-US" dirty="0"/>
              <a:t>第</a:t>
            </a:r>
            <a:r>
              <a:rPr lang="en-US" altLang="zh-CN" dirty="0"/>
              <a:t>2</a:t>
            </a:r>
            <a:r>
              <a:rPr lang="zh-CN" altLang="en-US" dirty="0"/>
              <a:t>层</a:t>
            </a:r>
            <a:endParaRPr lang="zh-CN" altLang="en-US" dirty="0"/>
          </a:p>
        </p:txBody>
      </p:sp>
      <p:sp>
        <p:nvSpPr>
          <p:cNvPr id="47" name="文本框 46"/>
          <p:cNvSpPr txBox="1"/>
          <p:nvPr/>
        </p:nvSpPr>
        <p:spPr>
          <a:xfrm>
            <a:off x="2655562" y="4462374"/>
            <a:ext cx="827624" cy="369332"/>
          </a:xfrm>
          <a:prstGeom prst="rect">
            <a:avLst/>
          </a:prstGeom>
          <a:noFill/>
        </p:spPr>
        <p:txBody>
          <a:bodyPr wrap="square" rtlCol="0">
            <a:spAutoFit/>
          </a:bodyPr>
          <a:lstStyle/>
          <a:p>
            <a:r>
              <a:rPr lang="zh-CN" altLang="en-US" dirty="0"/>
              <a:t>第</a:t>
            </a:r>
            <a:r>
              <a:rPr lang="en-US" altLang="zh-CN" dirty="0"/>
              <a:t>3</a:t>
            </a:r>
            <a:r>
              <a:rPr lang="zh-CN" altLang="en-US" dirty="0"/>
              <a:t>层</a:t>
            </a:r>
            <a:endParaRPr lang="zh-CN" altLang="en-US" dirty="0"/>
          </a:p>
        </p:txBody>
      </p:sp>
      <p:sp>
        <p:nvSpPr>
          <p:cNvPr id="48" name="文本框 47"/>
          <p:cNvSpPr txBox="1"/>
          <p:nvPr/>
        </p:nvSpPr>
        <p:spPr>
          <a:xfrm>
            <a:off x="2655562" y="4998903"/>
            <a:ext cx="827624" cy="369332"/>
          </a:xfrm>
          <a:prstGeom prst="rect">
            <a:avLst/>
          </a:prstGeom>
          <a:noFill/>
        </p:spPr>
        <p:txBody>
          <a:bodyPr wrap="square" rtlCol="0">
            <a:spAutoFit/>
          </a:bodyPr>
          <a:lstStyle/>
          <a:p>
            <a:r>
              <a:rPr lang="zh-CN" altLang="en-US" dirty="0"/>
              <a:t>第</a:t>
            </a:r>
            <a:r>
              <a:rPr lang="en-US" altLang="zh-CN" dirty="0"/>
              <a:t>4</a:t>
            </a:r>
            <a:r>
              <a:rPr lang="zh-CN" altLang="en-US" dirty="0"/>
              <a:t>层</a:t>
            </a:r>
            <a:endParaRPr lang="zh-CN" altLang="en-US" dirty="0"/>
          </a:p>
        </p:txBody>
      </p:sp>
      <p:sp>
        <p:nvSpPr>
          <p:cNvPr id="57" name="文本框 56"/>
          <p:cNvSpPr txBox="1"/>
          <p:nvPr/>
        </p:nvSpPr>
        <p:spPr>
          <a:xfrm>
            <a:off x="4044173" y="5576595"/>
            <a:ext cx="8771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奇偶树</a:t>
            </a:r>
            <a:endParaRPr lang="zh-CN" altLang="en-US" dirty="0">
              <a:latin typeface="微软雅黑" panose="020B0503020204020204" pitchFamily="34" charset="-122"/>
              <a:ea typeface="微软雅黑" panose="020B0503020204020204" pitchFamily="34" charset="-122"/>
            </a:endParaRPr>
          </a:p>
        </p:txBody>
      </p:sp>
      <p:sp>
        <p:nvSpPr>
          <p:cNvPr id="58" name="椭圆 57"/>
          <p:cNvSpPr/>
          <p:nvPr/>
        </p:nvSpPr>
        <p:spPr>
          <a:xfrm>
            <a:off x="8116631" y="3325689"/>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59" name="椭圆 58"/>
          <p:cNvSpPr/>
          <p:nvPr/>
        </p:nvSpPr>
        <p:spPr>
          <a:xfrm>
            <a:off x="7677824" y="3835988"/>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60" name="椭圆 59"/>
          <p:cNvSpPr/>
          <p:nvPr/>
        </p:nvSpPr>
        <p:spPr>
          <a:xfrm>
            <a:off x="8479238" y="3835988"/>
            <a:ext cx="362607" cy="362607"/>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61" name="椭圆 60"/>
          <p:cNvSpPr/>
          <p:nvPr/>
        </p:nvSpPr>
        <p:spPr>
          <a:xfrm>
            <a:off x="8778783" y="4424811"/>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62" name="椭圆 61"/>
          <p:cNvSpPr/>
          <p:nvPr/>
        </p:nvSpPr>
        <p:spPr>
          <a:xfrm>
            <a:off x="7315217" y="4424811"/>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63" name="椭圆 62"/>
          <p:cNvSpPr/>
          <p:nvPr/>
        </p:nvSpPr>
        <p:spPr>
          <a:xfrm>
            <a:off x="7974674" y="4424811"/>
            <a:ext cx="362607" cy="362607"/>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64" name="椭圆 63"/>
          <p:cNvSpPr/>
          <p:nvPr/>
        </p:nvSpPr>
        <p:spPr>
          <a:xfrm>
            <a:off x="7677824" y="4991728"/>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cxnSp>
        <p:nvCxnSpPr>
          <p:cNvPr id="65" name="直接连接符 64"/>
          <p:cNvCxnSpPr>
            <a:stCxn id="58" idx="3"/>
            <a:endCxn id="59" idx="0"/>
          </p:cNvCxnSpPr>
          <p:nvPr/>
        </p:nvCxnSpPr>
        <p:spPr>
          <a:xfrm flipH="1">
            <a:off x="7859128" y="3635193"/>
            <a:ext cx="310606" cy="20079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6" name="直接连接符 65"/>
          <p:cNvCxnSpPr>
            <a:stCxn id="58" idx="5"/>
            <a:endCxn id="60" idx="0"/>
          </p:cNvCxnSpPr>
          <p:nvPr/>
        </p:nvCxnSpPr>
        <p:spPr>
          <a:xfrm>
            <a:off x="8426135" y="3635193"/>
            <a:ext cx="234407" cy="20079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7" name="直接连接符 66"/>
          <p:cNvCxnSpPr>
            <a:stCxn id="60" idx="5"/>
            <a:endCxn id="61" idx="0"/>
          </p:cNvCxnSpPr>
          <p:nvPr/>
        </p:nvCxnSpPr>
        <p:spPr>
          <a:xfrm>
            <a:off x="8788742" y="4145492"/>
            <a:ext cx="171345" cy="2793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59" idx="3"/>
            <a:endCxn id="62" idx="0"/>
          </p:cNvCxnSpPr>
          <p:nvPr/>
        </p:nvCxnSpPr>
        <p:spPr>
          <a:xfrm flipH="1">
            <a:off x="7496521" y="4145492"/>
            <a:ext cx="234406" cy="2793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59" idx="5"/>
            <a:endCxn id="63" idx="0"/>
          </p:cNvCxnSpPr>
          <p:nvPr/>
        </p:nvCxnSpPr>
        <p:spPr>
          <a:xfrm>
            <a:off x="7987328" y="4145492"/>
            <a:ext cx="168650" cy="2793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63" idx="3"/>
            <a:endCxn id="64" idx="0"/>
          </p:cNvCxnSpPr>
          <p:nvPr/>
        </p:nvCxnSpPr>
        <p:spPr>
          <a:xfrm flipH="1">
            <a:off x="7859128" y="4734315"/>
            <a:ext cx="168649" cy="2574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589274" y="3745135"/>
            <a:ext cx="21770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V="1">
            <a:off x="6589274" y="4291934"/>
            <a:ext cx="2165065" cy="1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589274" y="4863021"/>
            <a:ext cx="2177099" cy="0"/>
          </a:xfrm>
          <a:prstGeom prst="line">
            <a:avLst/>
          </a:prstGeom>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6431487" y="3312739"/>
            <a:ext cx="930166" cy="369332"/>
          </a:xfrm>
          <a:prstGeom prst="rect">
            <a:avLst/>
          </a:prstGeom>
          <a:noFill/>
        </p:spPr>
        <p:txBody>
          <a:bodyPr wrap="square" rtlCol="0">
            <a:spAutoFit/>
          </a:bodyPr>
          <a:lstStyle/>
          <a:p>
            <a:r>
              <a:rPr lang="zh-CN" altLang="en-US" dirty="0"/>
              <a:t>第</a:t>
            </a:r>
            <a:r>
              <a:rPr lang="en-US" altLang="zh-CN" dirty="0"/>
              <a:t>1</a:t>
            </a:r>
            <a:r>
              <a:rPr lang="zh-CN" altLang="en-US" dirty="0"/>
              <a:t>层</a:t>
            </a:r>
            <a:endParaRPr lang="zh-CN" altLang="en-US" dirty="0"/>
          </a:p>
        </p:txBody>
      </p:sp>
      <p:sp>
        <p:nvSpPr>
          <p:cNvPr id="75" name="文本框 74"/>
          <p:cNvSpPr txBox="1"/>
          <p:nvPr/>
        </p:nvSpPr>
        <p:spPr>
          <a:xfrm>
            <a:off x="6431487" y="3902575"/>
            <a:ext cx="827624" cy="369332"/>
          </a:xfrm>
          <a:prstGeom prst="rect">
            <a:avLst/>
          </a:prstGeom>
          <a:noFill/>
        </p:spPr>
        <p:txBody>
          <a:bodyPr wrap="square" rtlCol="0">
            <a:spAutoFit/>
          </a:bodyPr>
          <a:lstStyle/>
          <a:p>
            <a:r>
              <a:rPr lang="zh-CN" altLang="en-US" dirty="0"/>
              <a:t>第</a:t>
            </a:r>
            <a:r>
              <a:rPr lang="en-US" altLang="zh-CN" dirty="0"/>
              <a:t>2</a:t>
            </a:r>
            <a:r>
              <a:rPr lang="zh-CN" altLang="en-US" dirty="0"/>
              <a:t>层</a:t>
            </a:r>
            <a:endParaRPr lang="zh-CN" altLang="en-US" dirty="0"/>
          </a:p>
        </p:txBody>
      </p:sp>
      <p:sp>
        <p:nvSpPr>
          <p:cNvPr id="76" name="文本框 75"/>
          <p:cNvSpPr txBox="1"/>
          <p:nvPr/>
        </p:nvSpPr>
        <p:spPr>
          <a:xfrm>
            <a:off x="6431487" y="4440730"/>
            <a:ext cx="827624" cy="369332"/>
          </a:xfrm>
          <a:prstGeom prst="rect">
            <a:avLst/>
          </a:prstGeom>
          <a:noFill/>
        </p:spPr>
        <p:txBody>
          <a:bodyPr wrap="square" rtlCol="0">
            <a:spAutoFit/>
          </a:bodyPr>
          <a:lstStyle/>
          <a:p>
            <a:r>
              <a:rPr lang="zh-CN" altLang="en-US" dirty="0"/>
              <a:t>第</a:t>
            </a:r>
            <a:r>
              <a:rPr lang="en-US" altLang="zh-CN" dirty="0"/>
              <a:t>3</a:t>
            </a:r>
            <a:r>
              <a:rPr lang="zh-CN" altLang="en-US" dirty="0"/>
              <a:t>层</a:t>
            </a:r>
            <a:endParaRPr lang="zh-CN" altLang="en-US" dirty="0"/>
          </a:p>
        </p:txBody>
      </p:sp>
      <p:sp>
        <p:nvSpPr>
          <p:cNvPr id="77" name="文本框 76"/>
          <p:cNvSpPr txBox="1"/>
          <p:nvPr/>
        </p:nvSpPr>
        <p:spPr>
          <a:xfrm>
            <a:off x="6431487" y="4977259"/>
            <a:ext cx="827624" cy="369332"/>
          </a:xfrm>
          <a:prstGeom prst="rect">
            <a:avLst/>
          </a:prstGeom>
          <a:noFill/>
        </p:spPr>
        <p:txBody>
          <a:bodyPr wrap="square" rtlCol="0">
            <a:spAutoFit/>
          </a:bodyPr>
          <a:lstStyle/>
          <a:p>
            <a:r>
              <a:rPr lang="zh-CN" altLang="en-US" dirty="0"/>
              <a:t>第</a:t>
            </a:r>
            <a:r>
              <a:rPr lang="en-US" altLang="zh-CN" dirty="0"/>
              <a:t>4</a:t>
            </a:r>
            <a:r>
              <a:rPr lang="zh-CN" altLang="en-US" dirty="0"/>
              <a:t>层</a:t>
            </a:r>
            <a:endParaRPr lang="zh-CN" altLang="en-US" dirty="0"/>
          </a:p>
        </p:txBody>
      </p:sp>
      <p:sp>
        <p:nvSpPr>
          <p:cNvPr id="78" name="文本框 77"/>
          <p:cNvSpPr txBox="1"/>
          <p:nvPr/>
        </p:nvSpPr>
        <p:spPr>
          <a:xfrm>
            <a:off x="7820098" y="5554951"/>
            <a:ext cx="1149674"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非奇偶树</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二叉树遍历的应用：奇偶树</a:t>
            </a:r>
            <a:r>
              <a:rPr lang="en-US" altLang="zh-CN" sz="2800" dirty="0"/>
              <a:t>I</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1" name="内容占位符 4"/>
          <p:cNvSpPr txBox="1"/>
          <p:nvPr/>
        </p:nvSpPr>
        <p:spPr>
          <a:xfrm>
            <a:off x="403237" y="1177245"/>
            <a:ext cx="11055325" cy="124730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b="1" dirty="0"/>
              <a:t>问题描述：</a:t>
            </a:r>
            <a:r>
              <a:rPr lang="zh-CN" altLang="en-US" dirty="0"/>
              <a:t>设二叉树所有结点的元素都是正整数，如果在奇数层的结点元素都是奇数，而在偶数层的结点元素都是偶数，则该二叉树称作奇偶树。设计判断二叉树是否奇偶树的算法。</a:t>
            </a:r>
            <a:endParaRPr lang="zh-CN" altLang="zh-CN" dirty="0"/>
          </a:p>
        </p:txBody>
      </p:sp>
      <p:sp>
        <p:nvSpPr>
          <p:cNvPr id="6" name="椭圆 5"/>
          <p:cNvSpPr/>
          <p:nvPr/>
        </p:nvSpPr>
        <p:spPr>
          <a:xfrm>
            <a:off x="2715106" y="3347333"/>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0" name="椭圆 9"/>
          <p:cNvSpPr/>
          <p:nvPr/>
        </p:nvSpPr>
        <p:spPr>
          <a:xfrm>
            <a:off x="2276299" y="3857632"/>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2" name="椭圆 11"/>
          <p:cNvSpPr/>
          <p:nvPr/>
        </p:nvSpPr>
        <p:spPr>
          <a:xfrm>
            <a:off x="3077713" y="3857632"/>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p:cNvSpPr/>
          <p:nvPr/>
        </p:nvSpPr>
        <p:spPr>
          <a:xfrm>
            <a:off x="3377258" y="4446455"/>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16" name="椭圆 15"/>
          <p:cNvSpPr/>
          <p:nvPr/>
        </p:nvSpPr>
        <p:spPr>
          <a:xfrm>
            <a:off x="1913692" y="4446455"/>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7" name="椭圆 16"/>
          <p:cNvSpPr/>
          <p:nvPr/>
        </p:nvSpPr>
        <p:spPr>
          <a:xfrm>
            <a:off x="2573149" y="4446455"/>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8" name="椭圆 17"/>
          <p:cNvSpPr/>
          <p:nvPr/>
        </p:nvSpPr>
        <p:spPr>
          <a:xfrm>
            <a:off x="2276299" y="5013372"/>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cxnSp>
        <p:nvCxnSpPr>
          <p:cNvPr id="8" name="直接连接符 7"/>
          <p:cNvCxnSpPr>
            <a:stCxn id="6" idx="3"/>
            <a:endCxn id="10" idx="0"/>
          </p:cNvCxnSpPr>
          <p:nvPr/>
        </p:nvCxnSpPr>
        <p:spPr>
          <a:xfrm flipH="1">
            <a:off x="2457603" y="3656837"/>
            <a:ext cx="310606" cy="20079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 idx="5"/>
            <a:endCxn id="12" idx="0"/>
          </p:cNvCxnSpPr>
          <p:nvPr/>
        </p:nvCxnSpPr>
        <p:spPr>
          <a:xfrm>
            <a:off x="3024610" y="3656837"/>
            <a:ext cx="234407" cy="20079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2" idx="5"/>
            <a:endCxn id="15" idx="0"/>
          </p:cNvCxnSpPr>
          <p:nvPr/>
        </p:nvCxnSpPr>
        <p:spPr>
          <a:xfrm>
            <a:off x="3387217" y="4167136"/>
            <a:ext cx="171345" cy="2793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0" idx="3"/>
            <a:endCxn id="16" idx="0"/>
          </p:cNvCxnSpPr>
          <p:nvPr/>
        </p:nvCxnSpPr>
        <p:spPr>
          <a:xfrm flipH="1">
            <a:off x="2094996" y="4167136"/>
            <a:ext cx="234406" cy="2793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0" idx="5"/>
            <a:endCxn id="17" idx="0"/>
          </p:cNvCxnSpPr>
          <p:nvPr/>
        </p:nvCxnSpPr>
        <p:spPr>
          <a:xfrm>
            <a:off x="2585803" y="4167136"/>
            <a:ext cx="168650" cy="2793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7" idx="3"/>
            <a:endCxn id="18" idx="0"/>
          </p:cNvCxnSpPr>
          <p:nvPr/>
        </p:nvCxnSpPr>
        <p:spPr>
          <a:xfrm flipH="1">
            <a:off x="2457603" y="4755959"/>
            <a:ext cx="168649" cy="2574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187749" y="3766779"/>
            <a:ext cx="21770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1187749" y="4313578"/>
            <a:ext cx="2165065" cy="1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187749" y="4884665"/>
            <a:ext cx="2177099" cy="0"/>
          </a:xfrm>
          <a:prstGeom prst="line">
            <a:avLst/>
          </a:prstGeom>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1029962" y="3334383"/>
            <a:ext cx="930166" cy="369332"/>
          </a:xfrm>
          <a:prstGeom prst="rect">
            <a:avLst/>
          </a:prstGeom>
          <a:noFill/>
        </p:spPr>
        <p:txBody>
          <a:bodyPr wrap="square" rtlCol="0">
            <a:spAutoFit/>
          </a:bodyPr>
          <a:lstStyle/>
          <a:p>
            <a:r>
              <a:rPr lang="zh-CN" altLang="en-US" dirty="0"/>
              <a:t>第</a:t>
            </a:r>
            <a:r>
              <a:rPr lang="en-US" altLang="zh-CN" dirty="0"/>
              <a:t>1</a:t>
            </a:r>
            <a:r>
              <a:rPr lang="zh-CN" altLang="en-US" dirty="0"/>
              <a:t>层</a:t>
            </a:r>
            <a:endParaRPr lang="zh-CN" altLang="en-US" dirty="0"/>
          </a:p>
        </p:txBody>
      </p:sp>
      <p:sp>
        <p:nvSpPr>
          <p:cNvPr id="46" name="文本框 45"/>
          <p:cNvSpPr txBox="1"/>
          <p:nvPr/>
        </p:nvSpPr>
        <p:spPr>
          <a:xfrm>
            <a:off x="1029962" y="3924219"/>
            <a:ext cx="827624" cy="369332"/>
          </a:xfrm>
          <a:prstGeom prst="rect">
            <a:avLst/>
          </a:prstGeom>
          <a:noFill/>
        </p:spPr>
        <p:txBody>
          <a:bodyPr wrap="square" rtlCol="0">
            <a:spAutoFit/>
          </a:bodyPr>
          <a:lstStyle/>
          <a:p>
            <a:r>
              <a:rPr lang="zh-CN" altLang="en-US" dirty="0"/>
              <a:t>第</a:t>
            </a:r>
            <a:r>
              <a:rPr lang="en-US" altLang="zh-CN" dirty="0"/>
              <a:t>2</a:t>
            </a:r>
            <a:r>
              <a:rPr lang="zh-CN" altLang="en-US" dirty="0"/>
              <a:t>层</a:t>
            </a:r>
            <a:endParaRPr lang="zh-CN" altLang="en-US" dirty="0"/>
          </a:p>
        </p:txBody>
      </p:sp>
      <p:sp>
        <p:nvSpPr>
          <p:cNvPr id="47" name="文本框 46"/>
          <p:cNvSpPr txBox="1"/>
          <p:nvPr/>
        </p:nvSpPr>
        <p:spPr>
          <a:xfrm>
            <a:off x="1029962" y="4462374"/>
            <a:ext cx="827624" cy="369332"/>
          </a:xfrm>
          <a:prstGeom prst="rect">
            <a:avLst/>
          </a:prstGeom>
          <a:noFill/>
        </p:spPr>
        <p:txBody>
          <a:bodyPr wrap="square" rtlCol="0">
            <a:spAutoFit/>
          </a:bodyPr>
          <a:lstStyle/>
          <a:p>
            <a:r>
              <a:rPr lang="zh-CN" altLang="en-US" dirty="0"/>
              <a:t>第</a:t>
            </a:r>
            <a:r>
              <a:rPr lang="en-US" altLang="zh-CN" dirty="0"/>
              <a:t>3</a:t>
            </a:r>
            <a:r>
              <a:rPr lang="zh-CN" altLang="en-US" dirty="0"/>
              <a:t>层</a:t>
            </a:r>
            <a:endParaRPr lang="zh-CN" altLang="en-US" dirty="0"/>
          </a:p>
        </p:txBody>
      </p:sp>
      <p:sp>
        <p:nvSpPr>
          <p:cNvPr id="48" name="文本框 47"/>
          <p:cNvSpPr txBox="1"/>
          <p:nvPr/>
        </p:nvSpPr>
        <p:spPr>
          <a:xfrm>
            <a:off x="1029962" y="4998903"/>
            <a:ext cx="827624" cy="369332"/>
          </a:xfrm>
          <a:prstGeom prst="rect">
            <a:avLst/>
          </a:prstGeom>
          <a:noFill/>
        </p:spPr>
        <p:txBody>
          <a:bodyPr wrap="square" rtlCol="0">
            <a:spAutoFit/>
          </a:bodyPr>
          <a:lstStyle/>
          <a:p>
            <a:r>
              <a:rPr lang="zh-CN" altLang="en-US" dirty="0"/>
              <a:t>第</a:t>
            </a:r>
            <a:r>
              <a:rPr lang="en-US" altLang="zh-CN" dirty="0"/>
              <a:t>4</a:t>
            </a:r>
            <a:r>
              <a:rPr lang="zh-CN" altLang="en-US" dirty="0"/>
              <a:t>层</a:t>
            </a:r>
            <a:endParaRPr lang="zh-CN" altLang="en-US" dirty="0"/>
          </a:p>
        </p:txBody>
      </p:sp>
      <p:sp>
        <p:nvSpPr>
          <p:cNvPr id="57" name="文本框 56"/>
          <p:cNvSpPr txBox="1"/>
          <p:nvPr/>
        </p:nvSpPr>
        <p:spPr>
          <a:xfrm>
            <a:off x="2418573" y="5576595"/>
            <a:ext cx="8771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奇偶树</a:t>
            </a: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777399" y="2790656"/>
            <a:ext cx="5782352" cy="2585323"/>
          </a:xfrm>
          <a:prstGeom prst="rect">
            <a:avLst/>
          </a:prstGeom>
          <a:noFill/>
        </p:spPr>
        <p:txBody>
          <a:bodyPr wrap="none" rtlCol="0">
            <a:spAutoFit/>
          </a:bodyPr>
          <a:lstStyle/>
          <a:p>
            <a:r>
              <a:rPr kumimoji="1" lang="zh-CN" altLang="en-US" sz="2400" dirty="0">
                <a:latin typeface="微软雅黑" panose="020B0503020204020204" pitchFamily="34" charset="-122"/>
                <a:ea typeface="微软雅黑" panose="020B0503020204020204" pitchFamily="34" charset="-122"/>
              </a:rPr>
              <a:t>算法</a:t>
            </a:r>
            <a:r>
              <a:rPr kumimoji="1" lang="en-US" altLang="zh-CN" sz="2400" dirty="0">
                <a:latin typeface="微软雅黑" panose="020B0503020204020204" pitchFamily="34" charset="-122"/>
                <a:ea typeface="微软雅黑" panose="020B0503020204020204" pitchFamily="34" charset="-122"/>
              </a:rPr>
              <a:t>1</a:t>
            </a:r>
            <a:r>
              <a:rPr kumimoji="1" lang="zh-CN" altLang="en-US" sz="2400" dirty="0">
                <a:latin typeface="微软雅黑" panose="020B0503020204020204" pitchFamily="34" charset="-122"/>
                <a:ea typeface="微软雅黑" panose="020B0503020204020204" pitchFamily="34" charset="-122"/>
              </a:rPr>
              <a:t>：层序遍历</a:t>
            </a:r>
            <a:endParaRPr kumimoji="1" lang="en-US" altLang="zh-CN" sz="2400" dirty="0">
              <a:latin typeface="微软雅黑" panose="020B0503020204020204" pitchFamily="34" charset="-122"/>
              <a:ea typeface="微软雅黑" panose="020B0503020204020204" pitchFamily="34" charset="-122"/>
            </a:endParaRPr>
          </a:p>
          <a:p>
            <a:endParaRPr kumimoji="1"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rPr>
              <a:t>从上至下依层遍历所有结点，同时记录结点所在层数</a:t>
            </a:r>
            <a:endParaRPr kumimoji="1" lang="en-US" altLang="zh-CN" dirty="0">
              <a:latin typeface="微软雅黑" panose="020B0503020204020204" pitchFamily="34" charset="-122"/>
              <a:ea typeface="微软雅黑" panose="020B0503020204020204" pitchFamily="34" charset="-122"/>
            </a:endParaRPr>
          </a:p>
          <a:p>
            <a:endParaRPr kumimoji="1" lang="en-US" altLang="zh-CN" dirty="0">
              <a:latin typeface="微软雅黑" panose="020B0503020204020204" pitchFamily="34" charset="-122"/>
              <a:ea typeface="微软雅黑" panose="020B0503020204020204" pitchFamily="34" charset="-122"/>
            </a:endParaRPr>
          </a:p>
          <a:p>
            <a:r>
              <a:rPr kumimoji="1" lang="zh-CN" altLang="en-US" dirty="0"/>
              <a:t>                </a:t>
            </a:r>
            <a:r>
              <a:rPr kumimoji="1" lang="en-US" altLang="zh-CN" sz="2400" dirty="0">
                <a:solidFill>
                  <a:srgbClr val="51ADB7"/>
                </a:solidFill>
              </a:rPr>
              <a:t>(1)</a:t>
            </a:r>
            <a:r>
              <a:rPr kumimoji="1" lang="zh-CN" altLang="en-US" sz="2400" dirty="0">
                <a:solidFill>
                  <a:srgbClr val="51ADB7"/>
                </a:solidFill>
              </a:rPr>
              <a:t>结点队列：记录结点</a:t>
            </a:r>
            <a:endParaRPr kumimoji="1" lang="en-US" altLang="zh-CN" sz="2400" dirty="0">
              <a:solidFill>
                <a:srgbClr val="51ADB7"/>
              </a:solidFill>
            </a:endParaRPr>
          </a:p>
          <a:p>
            <a:r>
              <a:rPr kumimoji="1" lang="zh-CN" altLang="en-US" sz="2400" dirty="0">
                <a:solidFill>
                  <a:srgbClr val="51ADB7"/>
                </a:solidFill>
              </a:rPr>
              <a:t>            </a:t>
            </a:r>
            <a:r>
              <a:rPr kumimoji="1" lang="en-US" altLang="zh-CN" sz="2400" dirty="0">
                <a:solidFill>
                  <a:srgbClr val="51ADB7"/>
                </a:solidFill>
              </a:rPr>
              <a:t>(2)</a:t>
            </a:r>
            <a:r>
              <a:rPr kumimoji="1" lang="zh-CN" altLang="en-US" sz="2400" dirty="0">
                <a:solidFill>
                  <a:srgbClr val="51ADB7"/>
                </a:solidFill>
              </a:rPr>
              <a:t>层数队列：记录各结点所在层</a:t>
            </a:r>
            <a:endParaRPr kumimoji="1" lang="en-US" altLang="zh-CN" sz="2400" dirty="0">
              <a:solidFill>
                <a:srgbClr val="51ADB7"/>
              </a:solidFill>
            </a:endParaRPr>
          </a:p>
          <a:p>
            <a:endParaRPr kumimoji="1" lang="en-US" altLang="zh-CN" dirty="0"/>
          </a:p>
          <a:p>
            <a:pPr marL="285750" indent="-285750">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rPr>
              <a:t>对出队结点判断其元素及层数的奇偶性是否一致</a:t>
            </a:r>
            <a:endParaRPr kumimoji="1"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二叉树遍历的应用：奇偶树</a:t>
            </a:r>
            <a:r>
              <a:rPr lang="en-US" altLang="zh-CN" sz="2800" dirty="0"/>
              <a:t>I</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1" name="内容占位符 4"/>
          <p:cNvSpPr txBox="1"/>
          <p:nvPr/>
        </p:nvSpPr>
        <p:spPr>
          <a:xfrm>
            <a:off x="403237" y="1177245"/>
            <a:ext cx="3546463" cy="1807481"/>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b="1" dirty="0"/>
              <a:t>问题描述：</a:t>
            </a:r>
            <a:r>
              <a:rPr lang="zh-CN" altLang="en-US" dirty="0"/>
              <a:t>设二叉树所有结点的元素都是正整数，如果在奇数层的结点元素都是奇数，而在偶数层的结点元素都是偶数，则该二叉树称作奇偶树。设计判断二叉树是否奇偶树的算法。</a:t>
            </a:r>
            <a:endParaRPr lang="zh-CN" altLang="zh-CN" dirty="0"/>
          </a:p>
        </p:txBody>
      </p:sp>
      <p:sp>
        <p:nvSpPr>
          <p:cNvPr id="6" name="椭圆 5"/>
          <p:cNvSpPr/>
          <p:nvPr/>
        </p:nvSpPr>
        <p:spPr>
          <a:xfrm>
            <a:off x="2321406" y="3550533"/>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0" name="椭圆 9"/>
          <p:cNvSpPr/>
          <p:nvPr/>
        </p:nvSpPr>
        <p:spPr>
          <a:xfrm>
            <a:off x="1882599" y="4060832"/>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2" name="椭圆 11"/>
          <p:cNvSpPr/>
          <p:nvPr/>
        </p:nvSpPr>
        <p:spPr>
          <a:xfrm>
            <a:off x="2684013" y="4060832"/>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p:cNvSpPr/>
          <p:nvPr/>
        </p:nvSpPr>
        <p:spPr>
          <a:xfrm>
            <a:off x="2983558" y="4649655"/>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16" name="椭圆 15"/>
          <p:cNvSpPr/>
          <p:nvPr/>
        </p:nvSpPr>
        <p:spPr>
          <a:xfrm>
            <a:off x="1519992" y="4649655"/>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7" name="椭圆 16"/>
          <p:cNvSpPr/>
          <p:nvPr/>
        </p:nvSpPr>
        <p:spPr>
          <a:xfrm>
            <a:off x="2179449" y="4649655"/>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8" name="椭圆 17"/>
          <p:cNvSpPr/>
          <p:nvPr/>
        </p:nvSpPr>
        <p:spPr>
          <a:xfrm>
            <a:off x="1882599" y="5216572"/>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cxnSp>
        <p:nvCxnSpPr>
          <p:cNvPr id="8" name="直接连接符 7"/>
          <p:cNvCxnSpPr>
            <a:stCxn id="6" idx="3"/>
            <a:endCxn id="10" idx="0"/>
          </p:cNvCxnSpPr>
          <p:nvPr/>
        </p:nvCxnSpPr>
        <p:spPr>
          <a:xfrm flipH="1">
            <a:off x="2063903" y="3860037"/>
            <a:ext cx="310606" cy="20079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 idx="5"/>
            <a:endCxn id="12" idx="0"/>
          </p:cNvCxnSpPr>
          <p:nvPr/>
        </p:nvCxnSpPr>
        <p:spPr>
          <a:xfrm>
            <a:off x="2630910" y="3860037"/>
            <a:ext cx="234407" cy="20079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2" idx="5"/>
            <a:endCxn id="15" idx="0"/>
          </p:cNvCxnSpPr>
          <p:nvPr/>
        </p:nvCxnSpPr>
        <p:spPr>
          <a:xfrm>
            <a:off x="2993517" y="4370336"/>
            <a:ext cx="171345" cy="2793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0" idx="3"/>
            <a:endCxn id="16" idx="0"/>
          </p:cNvCxnSpPr>
          <p:nvPr/>
        </p:nvCxnSpPr>
        <p:spPr>
          <a:xfrm flipH="1">
            <a:off x="1701296" y="4370336"/>
            <a:ext cx="234406" cy="2793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0" idx="5"/>
            <a:endCxn id="17" idx="0"/>
          </p:cNvCxnSpPr>
          <p:nvPr/>
        </p:nvCxnSpPr>
        <p:spPr>
          <a:xfrm>
            <a:off x="2192103" y="4370336"/>
            <a:ext cx="168650" cy="2793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7" idx="3"/>
            <a:endCxn id="18" idx="0"/>
          </p:cNvCxnSpPr>
          <p:nvPr/>
        </p:nvCxnSpPr>
        <p:spPr>
          <a:xfrm flipH="1">
            <a:off x="2063903" y="4959159"/>
            <a:ext cx="168649" cy="2574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794049" y="3969979"/>
            <a:ext cx="21770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794049" y="4516778"/>
            <a:ext cx="2165065" cy="1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794049" y="5087865"/>
            <a:ext cx="2177099" cy="0"/>
          </a:xfrm>
          <a:prstGeom prst="line">
            <a:avLst/>
          </a:prstGeom>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636262" y="3537583"/>
            <a:ext cx="930166" cy="369332"/>
          </a:xfrm>
          <a:prstGeom prst="rect">
            <a:avLst/>
          </a:prstGeom>
          <a:noFill/>
        </p:spPr>
        <p:txBody>
          <a:bodyPr wrap="square" rtlCol="0">
            <a:spAutoFit/>
          </a:bodyPr>
          <a:lstStyle/>
          <a:p>
            <a:r>
              <a:rPr lang="zh-CN" altLang="en-US" dirty="0"/>
              <a:t>第</a:t>
            </a:r>
            <a:r>
              <a:rPr lang="en-US" altLang="zh-CN" dirty="0"/>
              <a:t>1</a:t>
            </a:r>
            <a:r>
              <a:rPr lang="zh-CN" altLang="en-US" dirty="0"/>
              <a:t>层</a:t>
            </a:r>
            <a:endParaRPr lang="zh-CN" altLang="en-US" dirty="0"/>
          </a:p>
        </p:txBody>
      </p:sp>
      <p:sp>
        <p:nvSpPr>
          <p:cNvPr id="46" name="文本框 45"/>
          <p:cNvSpPr txBox="1"/>
          <p:nvPr/>
        </p:nvSpPr>
        <p:spPr>
          <a:xfrm>
            <a:off x="636262" y="4127419"/>
            <a:ext cx="827624" cy="369332"/>
          </a:xfrm>
          <a:prstGeom prst="rect">
            <a:avLst/>
          </a:prstGeom>
          <a:noFill/>
        </p:spPr>
        <p:txBody>
          <a:bodyPr wrap="square" rtlCol="0">
            <a:spAutoFit/>
          </a:bodyPr>
          <a:lstStyle/>
          <a:p>
            <a:r>
              <a:rPr lang="zh-CN" altLang="en-US" dirty="0"/>
              <a:t>第</a:t>
            </a:r>
            <a:r>
              <a:rPr lang="en-US" altLang="zh-CN" dirty="0"/>
              <a:t>2</a:t>
            </a:r>
            <a:r>
              <a:rPr lang="zh-CN" altLang="en-US" dirty="0"/>
              <a:t>层</a:t>
            </a:r>
            <a:endParaRPr lang="zh-CN" altLang="en-US" dirty="0"/>
          </a:p>
        </p:txBody>
      </p:sp>
      <p:sp>
        <p:nvSpPr>
          <p:cNvPr id="47" name="文本框 46"/>
          <p:cNvSpPr txBox="1"/>
          <p:nvPr/>
        </p:nvSpPr>
        <p:spPr>
          <a:xfrm>
            <a:off x="636262" y="4665574"/>
            <a:ext cx="827624" cy="369332"/>
          </a:xfrm>
          <a:prstGeom prst="rect">
            <a:avLst/>
          </a:prstGeom>
          <a:noFill/>
        </p:spPr>
        <p:txBody>
          <a:bodyPr wrap="square" rtlCol="0">
            <a:spAutoFit/>
          </a:bodyPr>
          <a:lstStyle/>
          <a:p>
            <a:r>
              <a:rPr lang="zh-CN" altLang="en-US" dirty="0"/>
              <a:t>第</a:t>
            </a:r>
            <a:r>
              <a:rPr lang="en-US" altLang="zh-CN" dirty="0"/>
              <a:t>3</a:t>
            </a:r>
            <a:r>
              <a:rPr lang="zh-CN" altLang="en-US" dirty="0"/>
              <a:t>层</a:t>
            </a:r>
            <a:endParaRPr lang="zh-CN" altLang="en-US" dirty="0"/>
          </a:p>
        </p:txBody>
      </p:sp>
      <p:sp>
        <p:nvSpPr>
          <p:cNvPr id="48" name="文本框 47"/>
          <p:cNvSpPr txBox="1"/>
          <p:nvPr/>
        </p:nvSpPr>
        <p:spPr>
          <a:xfrm>
            <a:off x="636262" y="5202103"/>
            <a:ext cx="827624" cy="369332"/>
          </a:xfrm>
          <a:prstGeom prst="rect">
            <a:avLst/>
          </a:prstGeom>
          <a:noFill/>
        </p:spPr>
        <p:txBody>
          <a:bodyPr wrap="square" rtlCol="0">
            <a:spAutoFit/>
          </a:bodyPr>
          <a:lstStyle/>
          <a:p>
            <a:r>
              <a:rPr lang="zh-CN" altLang="en-US" dirty="0"/>
              <a:t>第</a:t>
            </a:r>
            <a:r>
              <a:rPr lang="en-US" altLang="zh-CN" dirty="0"/>
              <a:t>4</a:t>
            </a:r>
            <a:r>
              <a:rPr lang="zh-CN" altLang="en-US" dirty="0"/>
              <a:t>层</a:t>
            </a:r>
            <a:endParaRPr lang="zh-CN" altLang="en-US" dirty="0"/>
          </a:p>
        </p:txBody>
      </p:sp>
      <p:sp>
        <p:nvSpPr>
          <p:cNvPr id="57" name="文本框 56"/>
          <p:cNvSpPr txBox="1"/>
          <p:nvPr/>
        </p:nvSpPr>
        <p:spPr>
          <a:xfrm>
            <a:off x="2024873" y="5779795"/>
            <a:ext cx="8771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奇偶树</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9" name="任意多边形: 形状 6"/>
              <p:cNvSpPr/>
              <p:nvPr/>
            </p:nvSpPr>
            <p:spPr>
              <a:xfrm>
                <a:off x="4065246" y="1229941"/>
                <a:ext cx="8058729" cy="50972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EnQueue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node_queue</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tree)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根结点入队</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EnQueue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level_queue</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根结点所在层</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is_parity_tree</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true</a:t>
                </a:r>
                <a:r>
                  <a:rPr lang="zh-CN" altLang="en-US" b="1"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判定结果的初始值</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while</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is_parity_tree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true</a:t>
                </a:r>
                <a:r>
                  <a:rPr lang="zh-CN" altLang="en-US" dirty="0">
                    <a:latin typeface="微软雅黑" panose="020B0503020204020204" pitchFamily="34" charset="-122"/>
                    <a:ea typeface="微软雅黑" panose="020B0503020204020204" pitchFamily="34" charset="-122"/>
                  </a:rPr>
                  <a:t> 且  </a:t>
                </a:r>
                <a:r>
                  <a:rPr lang="en-US" altLang="zh-CN" dirty="0" err="1">
                    <a:latin typeface="微软雅黑" panose="020B0503020204020204" pitchFamily="34" charset="-122"/>
                    <a:ea typeface="微软雅黑" panose="020B0503020204020204" pitchFamily="34" charset="-122"/>
                  </a:rPr>
                  <a:t>IsEmpty</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node_queue</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false</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node_ptr</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DeQueue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node_queue</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level</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DeQueue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level_queue</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if</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node_ptr</a:t>
                </a:r>
                <a:r>
                  <a:rPr lang="zh-CN" altLang="en-US"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NIL</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then</a:t>
                </a: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非空结点</a:t>
                </a:r>
                <a:endParaRPr lang="en-US" altLang="zh-CN" dirty="0">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if</a:t>
                </a:r>
                <a:r>
                  <a:rPr lang="zh-CN" altLang="en-US" dirty="0">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node_ptr.data</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2</a:t>
                </a:r>
                <a:r>
                  <a:rPr lang="zh-CN" altLang="en-US" dirty="0">
                    <a:solidFill>
                      <a:srgbClr val="FFFF0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solidFill>
                          <a:srgbClr val="FFFF00"/>
                        </a:solidFill>
                        <a:latin typeface="Cambria Math" panose="02040503050406030204" pitchFamily="18" charset="0"/>
                        <a:ea typeface="微软雅黑" panose="020B0503020204020204" pitchFamily="34" charset="-122"/>
                      </a:rPr>
                      <m:t>≠</m:t>
                    </m:r>
                  </m:oMath>
                </a14:m>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level</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2</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then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奇偶性不一致</a:t>
                </a:r>
                <a:endParaRPr lang="en-US" altLang="zh-CN" dirty="0">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is_parity_tree</a:t>
                </a:r>
                <a:r>
                  <a:rPr lang="zh-CN"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false</a:t>
                </a: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非奇偶树</a:t>
                </a:r>
                <a:endParaRPr lang="en-US" altLang="zh-CN" dirty="0">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EnQueue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node_queue</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node_ptr.left</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左子结点及层数入队</a:t>
                </a:r>
                <a:endParaRPr lang="en-US" altLang="zh-CN" dirty="0">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EnQueue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level_queue</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level+1</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EnQueue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node_queue</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node_ptr.right</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右子结点及层数入队</a:t>
                </a:r>
                <a:endParaRPr lang="en-US" altLang="zh-CN" dirty="0">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EnQueue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level_queue</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level+1</a:t>
                </a:r>
                <a:r>
                  <a:rPr lang="en-US" altLang="zh-CN"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return</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is_parity_tree</a:t>
                </a:r>
                <a:endParaRPr lang="en-US"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mc:Choice>
        <mc:Fallback>
          <p:sp>
            <p:nvSpPr>
              <p:cNvPr id="9" name="任意多边形: 形状 6"/>
              <p:cNvSpPr>
                <a:spLocks noRot="1" noChangeAspect="1" noMove="1" noResize="1" noEditPoints="1" noAdjustHandles="1" noChangeArrowheads="1" noChangeShapeType="1" noTextEdit="1"/>
              </p:cNvSpPr>
              <p:nvPr/>
            </p:nvSpPr>
            <p:spPr>
              <a:xfrm>
                <a:off x="4065246" y="1229941"/>
                <a:ext cx="8058729" cy="50972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1"/>
                <a:stretch>
                  <a:fillRect l="-86" t="-1693" r="-72" b="-933"/>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二叉树遍历的应用：奇偶树</a:t>
            </a:r>
            <a:r>
              <a:rPr lang="en-US" altLang="zh-CN" sz="2800" dirty="0"/>
              <a:t>I</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1" name="内容占位符 4"/>
          <p:cNvSpPr txBox="1"/>
          <p:nvPr/>
        </p:nvSpPr>
        <p:spPr>
          <a:xfrm>
            <a:off x="403237" y="1177245"/>
            <a:ext cx="11055325" cy="124730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b="1" dirty="0"/>
              <a:t>问题描述：</a:t>
            </a:r>
            <a:r>
              <a:rPr lang="zh-CN" altLang="en-US" dirty="0"/>
              <a:t>设二叉树所有结点的元素都是正整数，如果在奇数层的结点元素都是奇数，而在偶数层的结点元素都是偶数，则该二叉树称作奇偶树。设计判断二叉树是否奇偶树的算法。</a:t>
            </a:r>
            <a:endParaRPr lang="zh-CN" altLang="zh-CN" dirty="0"/>
          </a:p>
        </p:txBody>
      </p:sp>
      <p:sp>
        <p:nvSpPr>
          <p:cNvPr id="6" name="椭圆 5"/>
          <p:cNvSpPr/>
          <p:nvPr/>
        </p:nvSpPr>
        <p:spPr>
          <a:xfrm>
            <a:off x="2715106" y="3347333"/>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0" name="椭圆 9"/>
          <p:cNvSpPr/>
          <p:nvPr/>
        </p:nvSpPr>
        <p:spPr>
          <a:xfrm>
            <a:off x="2276299" y="3857632"/>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2" name="椭圆 11"/>
          <p:cNvSpPr/>
          <p:nvPr/>
        </p:nvSpPr>
        <p:spPr>
          <a:xfrm>
            <a:off x="3077713" y="3857632"/>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p:cNvSpPr/>
          <p:nvPr/>
        </p:nvSpPr>
        <p:spPr>
          <a:xfrm>
            <a:off x="3377258" y="4446455"/>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16" name="椭圆 15"/>
          <p:cNvSpPr/>
          <p:nvPr/>
        </p:nvSpPr>
        <p:spPr>
          <a:xfrm>
            <a:off x="1913692" y="4446455"/>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7" name="椭圆 16"/>
          <p:cNvSpPr/>
          <p:nvPr/>
        </p:nvSpPr>
        <p:spPr>
          <a:xfrm>
            <a:off x="2573149" y="4446455"/>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8" name="椭圆 17"/>
          <p:cNvSpPr/>
          <p:nvPr/>
        </p:nvSpPr>
        <p:spPr>
          <a:xfrm>
            <a:off x="2276299" y="5013372"/>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cxnSp>
        <p:nvCxnSpPr>
          <p:cNvPr id="8" name="直接连接符 7"/>
          <p:cNvCxnSpPr>
            <a:stCxn id="6" idx="3"/>
            <a:endCxn id="10" idx="0"/>
          </p:cNvCxnSpPr>
          <p:nvPr/>
        </p:nvCxnSpPr>
        <p:spPr>
          <a:xfrm flipH="1">
            <a:off x="2457603" y="3656837"/>
            <a:ext cx="310606" cy="20079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 idx="5"/>
            <a:endCxn id="12" idx="0"/>
          </p:cNvCxnSpPr>
          <p:nvPr/>
        </p:nvCxnSpPr>
        <p:spPr>
          <a:xfrm>
            <a:off x="3024610" y="3656837"/>
            <a:ext cx="234407" cy="20079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2" idx="5"/>
            <a:endCxn id="15" idx="0"/>
          </p:cNvCxnSpPr>
          <p:nvPr/>
        </p:nvCxnSpPr>
        <p:spPr>
          <a:xfrm>
            <a:off x="3387217" y="4167136"/>
            <a:ext cx="171345" cy="2793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0" idx="3"/>
            <a:endCxn id="16" idx="0"/>
          </p:cNvCxnSpPr>
          <p:nvPr/>
        </p:nvCxnSpPr>
        <p:spPr>
          <a:xfrm flipH="1">
            <a:off x="2094996" y="4167136"/>
            <a:ext cx="234406" cy="2793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0" idx="5"/>
            <a:endCxn id="17" idx="0"/>
          </p:cNvCxnSpPr>
          <p:nvPr/>
        </p:nvCxnSpPr>
        <p:spPr>
          <a:xfrm>
            <a:off x="2585803" y="4167136"/>
            <a:ext cx="168650" cy="2793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7" idx="3"/>
            <a:endCxn id="18" idx="0"/>
          </p:cNvCxnSpPr>
          <p:nvPr/>
        </p:nvCxnSpPr>
        <p:spPr>
          <a:xfrm flipH="1">
            <a:off x="2457603" y="4755959"/>
            <a:ext cx="168649" cy="2574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187749" y="3766779"/>
            <a:ext cx="21770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1187749" y="4313578"/>
            <a:ext cx="2165065" cy="1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187749" y="4884665"/>
            <a:ext cx="2177099" cy="0"/>
          </a:xfrm>
          <a:prstGeom prst="line">
            <a:avLst/>
          </a:prstGeom>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1029962" y="3334383"/>
            <a:ext cx="930166" cy="369332"/>
          </a:xfrm>
          <a:prstGeom prst="rect">
            <a:avLst/>
          </a:prstGeom>
          <a:noFill/>
        </p:spPr>
        <p:txBody>
          <a:bodyPr wrap="square" rtlCol="0">
            <a:spAutoFit/>
          </a:bodyPr>
          <a:lstStyle/>
          <a:p>
            <a:r>
              <a:rPr lang="zh-CN" altLang="en-US" dirty="0"/>
              <a:t>第</a:t>
            </a:r>
            <a:r>
              <a:rPr lang="en-US" altLang="zh-CN" dirty="0"/>
              <a:t>1</a:t>
            </a:r>
            <a:r>
              <a:rPr lang="zh-CN" altLang="en-US" dirty="0"/>
              <a:t>层</a:t>
            </a:r>
            <a:endParaRPr lang="zh-CN" altLang="en-US" dirty="0"/>
          </a:p>
        </p:txBody>
      </p:sp>
      <p:sp>
        <p:nvSpPr>
          <p:cNvPr id="46" name="文本框 45"/>
          <p:cNvSpPr txBox="1"/>
          <p:nvPr/>
        </p:nvSpPr>
        <p:spPr>
          <a:xfrm>
            <a:off x="1029962" y="3924219"/>
            <a:ext cx="827624" cy="369332"/>
          </a:xfrm>
          <a:prstGeom prst="rect">
            <a:avLst/>
          </a:prstGeom>
          <a:noFill/>
        </p:spPr>
        <p:txBody>
          <a:bodyPr wrap="square" rtlCol="0">
            <a:spAutoFit/>
          </a:bodyPr>
          <a:lstStyle/>
          <a:p>
            <a:r>
              <a:rPr lang="zh-CN" altLang="en-US" dirty="0"/>
              <a:t>第</a:t>
            </a:r>
            <a:r>
              <a:rPr lang="en-US" altLang="zh-CN" dirty="0"/>
              <a:t>2</a:t>
            </a:r>
            <a:r>
              <a:rPr lang="zh-CN" altLang="en-US" dirty="0"/>
              <a:t>层</a:t>
            </a:r>
            <a:endParaRPr lang="zh-CN" altLang="en-US" dirty="0"/>
          </a:p>
        </p:txBody>
      </p:sp>
      <p:sp>
        <p:nvSpPr>
          <p:cNvPr id="47" name="文本框 46"/>
          <p:cNvSpPr txBox="1"/>
          <p:nvPr/>
        </p:nvSpPr>
        <p:spPr>
          <a:xfrm>
            <a:off x="1029962" y="4462374"/>
            <a:ext cx="827624" cy="369332"/>
          </a:xfrm>
          <a:prstGeom prst="rect">
            <a:avLst/>
          </a:prstGeom>
          <a:noFill/>
        </p:spPr>
        <p:txBody>
          <a:bodyPr wrap="square" rtlCol="0">
            <a:spAutoFit/>
          </a:bodyPr>
          <a:lstStyle/>
          <a:p>
            <a:r>
              <a:rPr lang="zh-CN" altLang="en-US" dirty="0"/>
              <a:t>第</a:t>
            </a:r>
            <a:r>
              <a:rPr lang="en-US" altLang="zh-CN" dirty="0"/>
              <a:t>3</a:t>
            </a:r>
            <a:r>
              <a:rPr lang="zh-CN" altLang="en-US" dirty="0"/>
              <a:t>层</a:t>
            </a:r>
            <a:endParaRPr lang="zh-CN" altLang="en-US" dirty="0"/>
          </a:p>
        </p:txBody>
      </p:sp>
      <p:sp>
        <p:nvSpPr>
          <p:cNvPr id="48" name="文本框 47"/>
          <p:cNvSpPr txBox="1"/>
          <p:nvPr/>
        </p:nvSpPr>
        <p:spPr>
          <a:xfrm>
            <a:off x="1029962" y="4998903"/>
            <a:ext cx="827624" cy="369332"/>
          </a:xfrm>
          <a:prstGeom prst="rect">
            <a:avLst/>
          </a:prstGeom>
          <a:noFill/>
        </p:spPr>
        <p:txBody>
          <a:bodyPr wrap="square" rtlCol="0">
            <a:spAutoFit/>
          </a:bodyPr>
          <a:lstStyle/>
          <a:p>
            <a:r>
              <a:rPr lang="zh-CN" altLang="en-US" dirty="0"/>
              <a:t>第</a:t>
            </a:r>
            <a:r>
              <a:rPr lang="en-US" altLang="zh-CN" dirty="0"/>
              <a:t>4</a:t>
            </a:r>
            <a:r>
              <a:rPr lang="zh-CN" altLang="en-US" dirty="0"/>
              <a:t>层</a:t>
            </a:r>
            <a:endParaRPr lang="zh-CN" altLang="en-US" dirty="0"/>
          </a:p>
        </p:txBody>
      </p:sp>
      <p:sp>
        <p:nvSpPr>
          <p:cNvPr id="57" name="文本框 56"/>
          <p:cNvSpPr txBox="1"/>
          <p:nvPr/>
        </p:nvSpPr>
        <p:spPr>
          <a:xfrm>
            <a:off x="2418573" y="5576595"/>
            <a:ext cx="8771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奇偶树</a:t>
            </a: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662353" y="4155438"/>
            <a:ext cx="6691447" cy="1846659"/>
          </a:xfrm>
          <a:prstGeom prst="rect">
            <a:avLst/>
          </a:prstGeom>
          <a:noFill/>
        </p:spPr>
        <p:txBody>
          <a:bodyPr wrap="none" rtlCol="0">
            <a:spAutoFit/>
          </a:bodyPr>
          <a:lstStyle/>
          <a:p>
            <a:r>
              <a:rPr kumimoji="1" lang="zh-CN" altLang="en-US" sz="2400" dirty="0">
                <a:latin typeface="微软雅黑" panose="020B0503020204020204" pitchFamily="34" charset="-122"/>
                <a:ea typeface="微软雅黑" panose="020B0503020204020204" pitchFamily="34" charset="-122"/>
              </a:rPr>
              <a:t>算法</a:t>
            </a:r>
            <a:r>
              <a:rPr kumimoji="1" lang="en-US" altLang="zh-CN" sz="2400" dirty="0">
                <a:latin typeface="微软雅黑" panose="020B0503020204020204" pitchFamily="34" charset="-122"/>
                <a:ea typeface="微软雅黑" panose="020B0503020204020204" pitchFamily="34" charset="-122"/>
              </a:rPr>
              <a:t>2</a:t>
            </a:r>
            <a:r>
              <a:rPr kumimoji="1" lang="zh-CN" altLang="en-US" sz="2400" dirty="0">
                <a:latin typeface="微软雅黑" panose="020B0503020204020204" pitchFamily="34" charset="-122"/>
                <a:ea typeface="微软雅黑" panose="020B0503020204020204" pitchFamily="34" charset="-122"/>
              </a:rPr>
              <a:t>：前序遍历</a:t>
            </a:r>
            <a:endParaRPr kumimoji="1" lang="en-US" altLang="zh-CN" sz="2400" dirty="0">
              <a:latin typeface="微软雅黑" panose="020B0503020204020204" pitchFamily="34" charset="-122"/>
              <a:ea typeface="微软雅黑" panose="020B0503020204020204" pitchFamily="34" charset="-122"/>
            </a:endParaRPr>
          </a:p>
          <a:p>
            <a:endParaRPr kumimoji="1"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rPr>
              <a:t>深度优先遍历二叉树，把结点所在</a:t>
            </a:r>
            <a:r>
              <a:rPr kumimoji="1" lang="zh-CN" altLang="en-US" dirty="0">
                <a:solidFill>
                  <a:srgbClr val="00B050"/>
                </a:solidFill>
                <a:latin typeface="微软雅黑" panose="020B0503020204020204" pitchFamily="34" charset="-122"/>
                <a:ea typeface="微软雅黑" panose="020B0503020204020204" pitchFamily="34" charset="-122"/>
              </a:rPr>
              <a:t>层数作为参数</a:t>
            </a:r>
            <a:r>
              <a:rPr kumimoji="1" lang="zh-CN" altLang="en-US" dirty="0">
                <a:latin typeface="微软雅黑" panose="020B0503020204020204" pitchFamily="34" charset="-122"/>
                <a:ea typeface="微软雅黑" panose="020B0503020204020204" pitchFamily="34" charset="-122"/>
              </a:rPr>
              <a:t>传递给子结点</a:t>
            </a:r>
            <a:endParaRPr kumimoji="1" lang="en-US" altLang="zh-CN" dirty="0">
              <a:latin typeface="微软雅黑" panose="020B0503020204020204" pitchFamily="34" charset="-122"/>
              <a:ea typeface="微软雅黑" panose="020B0503020204020204" pitchFamily="34" charset="-122"/>
            </a:endParaRPr>
          </a:p>
          <a:p>
            <a:endParaRPr kumimoji="1" lang="en-US" altLang="zh-CN" dirty="0">
              <a:latin typeface="微软雅黑" panose="020B0503020204020204" pitchFamily="34" charset="-122"/>
              <a:ea typeface="微软雅黑" panose="020B0503020204020204" pitchFamily="34" charset="-122"/>
            </a:endParaRPr>
          </a:p>
          <a:p>
            <a:endParaRPr kumimoji="1" lang="en-US" altLang="zh-CN" dirty="0"/>
          </a:p>
          <a:p>
            <a:pPr marL="285750" indent="-285750">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rPr>
              <a:t>判断当前结点的元素及层数的奇偶性是否一致</a:t>
            </a:r>
            <a:endParaRPr kumimoji="1" lang="zh-CN" altLang="en-US" dirty="0">
              <a:latin typeface="微软雅黑" panose="020B0503020204020204" pitchFamily="34" charset="-122"/>
              <a:ea typeface="微软雅黑" panose="020B0503020204020204" pitchFamily="34" charset="-122"/>
            </a:endParaRPr>
          </a:p>
        </p:txBody>
      </p:sp>
      <p:sp>
        <p:nvSpPr>
          <p:cNvPr id="7" name="任意多边形: 形状 13"/>
          <p:cNvSpPr/>
          <p:nvPr/>
        </p:nvSpPr>
        <p:spPr>
          <a:xfrm>
            <a:off x="4687188" y="2299837"/>
            <a:ext cx="6474849" cy="10474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indent="-342900" defTabSz="1155700">
              <a:spcBef>
                <a:spcPct val="0"/>
              </a:spcBef>
              <a:spcAft>
                <a:spcPct val="35000"/>
              </a:spcAft>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二叉树性质：根结点在第</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层，所有非根结点的层数是其父结点的层数加</a:t>
            </a:r>
            <a:r>
              <a:rPr lang="en-US" altLang="zh-CN" sz="2400" dirty="0">
                <a:latin typeface="微软雅黑" panose="020B0503020204020204" pitchFamily="34" charset="-122"/>
                <a:ea typeface="微软雅黑" panose="020B0503020204020204" pitchFamily="34" charset="-122"/>
              </a:rPr>
              <a:t>1</a:t>
            </a:r>
            <a:endParaRPr lang="en-US" altLang="zh-CN" sz="2400" dirty="0">
              <a:latin typeface="微软雅黑" panose="020B0503020204020204" pitchFamily="34" charset="-122"/>
              <a:ea typeface="微软雅黑" panose="020B0503020204020204" pitchFamily="34" charset="-122"/>
            </a:endParaRPr>
          </a:p>
        </p:txBody>
      </p:sp>
      <p:sp>
        <p:nvSpPr>
          <p:cNvPr id="9" name="下箭头 8"/>
          <p:cNvSpPr/>
          <p:nvPr/>
        </p:nvSpPr>
        <p:spPr>
          <a:xfrm>
            <a:off x="7543961" y="3482740"/>
            <a:ext cx="977900" cy="418337"/>
          </a:xfrm>
          <a:prstGeom prst="downArrow">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9"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二叉树遍历的应用：奇偶树</a:t>
            </a:r>
            <a:r>
              <a:rPr lang="en-US" altLang="zh-CN" sz="2800" dirty="0"/>
              <a:t>I</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1" name="内容占位符 4"/>
          <p:cNvSpPr txBox="1"/>
          <p:nvPr/>
        </p:nvSpPr>
        <p:spPr>
          <a:xfrm>
            <a:off x="403237" y="1177245"/>
            <a:ext cx="4308463" cy="18074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b="1" dirty="0"/>
              <a:t>问题描述：</a:t>
            </a:r>
            <a:r>
              <a:rPr lang="zh-CN" altLang="en-US" dirty="0"/>
              <a:t>设二叉树所有结点的元素都是正整数，如果在奇数层的结点元素都是奇数，而在偶数层的结点元素都是偶数，则该二叉树称作奇偶树。设计判断二叉树是否奇偶树的算法。</a:t>
            </a:r>
            <a:endParaRPr lang="zh-CN" altLang="zh-CN" dirty="0"/>
          </a:p>
        </p:txBody>
      </p:sp>
      <p:sp>
        <p:nvSpPr>
          <p:cNvPr id="6" name="椭圆 5"/>
          <p:cNvSpPr/>
          <p:nvPr/>
        </p:nvSpPr>
        <p:spPr>
          <a:xfrm>
            <a:off x="2715106" y="3347333"/>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0" name="椭圆 9"/>
          <p:cNvSpPr/>
          <p:nvPr/>
        </p:nvSpPr>
        <p:spPr>
          <a:xfrm>
            <a:off x="2276299" y="3857632"/>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2" name="椭圆 11"/>
          <p:cNvSpPr/>
          <p:nvPr/>
        </p:nvSpPr>
        <p:spPr>
          <a:xfrm>
            <a:off x="3077713" y="3857632"/>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p:cNvSpPr/>
          <p:nvPr/>
        </p:nvSpPr>
        <p:spPr>
          <a:xfrm>
            <a:off x="3377258" y="4446455"/>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16" name="椭圆 15"/>
          <p:cNvSpPr/>
          <p:nvPr/>
        </p:nvSpPr>
        <p:spPr>
          <a:xfrm>
            <a:off x="1913692" y="4446455"/>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7" name="椭圆 16"/>
          <p:cNvSpPr/>
          <p:nvPr/>
        </p:nvSpPr>
        <p:spPr>
          <a:xfrm>
            <a:off x="2573149" y="4446455"/>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8" name="椭圆 17"/>
          <p:cNvSpPr/>
          <p:nvPr/>
        </p:nvSpPr>
        <p:spPr>
          <a:xfrm>
            <a:off x="2276299" y="5013372"/>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cxnSp>
        <p:nvCxnSpPr>
          <p:cNvPr id="8" name="直接连接符 7"/>
          <p:cNvCxnSpPr>
            <a:stCxn id="6" idx="3"/>
            <a:endCxn id="10" idx="0"/>
          </p:cNvCxnSpPr>
          <p:nvPr/>
        </p:nvCxnSpPr>
        <p:spPr>
          <a:xfrm flipH="1">
            <a:off x="2457603" y="3656837"/>
            <a:ext cx="310606" cy="20079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 idx="5"/>
            <a:endCxn id="12" idx="0"/>
          </p:cNvCxnSpPr>
          <p:nvPr/>
        </p:nvCxnSpPr>
        <p:spPr>
          <a:xfrm>
            <a:off x="3024610" y="3656837"/>
            <a:ext cx="234407" cy="20079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2" idx="5"/>
            <a:endCxn id="15" idx="0"/>
          </p:cNvCxnSpPr>
          <p:nvPr/>
        </p:nvCxnSpPr>
        <p:spPr>
          <a:xfrm>
            <a:off x="3387217" y="4167136"/>
            <a:ext cx="171345" cy="2793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0" idx="3"/>
            <a:endCxn id="16" idx="0"/>
          </p:cNvCxnSpPr>
          <p:nvPr/>
        </p:nvCxnSpPr>
        <p:spPr>
          <a:xfrm flipH="1">
            <a:off x="2094996" y="4167136"/>
            <a:ext cx="234406" cy="2793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0" idx="5"/>
            <a:endCxn id="17" idx="0"/>
          </p:cNvCxnSpPr>
          <p:nvPr/>
        </p:nvCxnSpPr>
        <p:spPr>
          <a:xfrm>
            <a:off x="2585803" y="4167136"/>
            <a:ext cx="168650" cy="2793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7" idx="3"/>
            <a:endCxn id="18" idx="0"/>
          </p:cNvCxnSpPr>
          <p:nvPr/>
        </p:nvCxnSpPr>
        <p:spPr>
          <a:xfrm flipH="1">
            <a:off x="2457603" y="4755959"/>
            <a:ext cx="168649" cy="2574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187749" y="3766779"/>
            <a:ext cx="21770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1187749" y="4313578"/>
            <a:ext cx="2165065" cy="1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187749" y="4884665"/>
            <a:ext cx="2177099" cy="0"/>
          </a:xfrm>
          <a:prstGeom prst="line">
            <a:avLst/>
          </a:prstGeom>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1029962" y="3334383"/>
            <a:ext cx="930166" cy="369332"/>
          </a:xfrm>
          <a:prstGeom prst="rect">
            <a:avLst/>
          </a:prstGeom>
          <a:noFill/>
        </p:spPr>
        <p:txBody>
          <a:bodyPr wrap="square" rtlCol="0">
            <a:spAutoFit/>
          </a:bodyPr>
          <a:lstStyle/>
          <a:p>
            <a:r>
              <a:rPr lang="zh-CN" altLang="en-US" dirty="0"/>
              <a:t>第</a:t>
            </a:r>
            <a:r>
              <a:rPr lang="en-US" altLang="zh-CN" dirty="0"/>
              <a:t>1</a:t>
            </a:r>
            <a:r>
              <a:rPr lang="zh-CN" altLang="en-US" dirty="0"/>
              <a:t>层</a:t>
            </a:r>
            <a:endParaRPr lang="zh-CN" altLang="en-US" dirty="0"/>
          </a:p>
        </p:txBody>
      </p:sp>
      <p:sp>
        <p:nvSpPr>
          <p:cNvPr id="46" name="文本框 45"/>
          <p:cNvSpPr txBox="1"/>
          <p:nvPr/>
        </p:nvSpPr>
        <p:spPr>
          <a:xfrm>
            <a:off x="1029962" y="3924219"/>
            <a:ext cx="827624" cy="369332"/>
          </a:xfrm>
          <a:prstGeom prst="rect">
            <a:avLst/>
          </a:prstGeom>
          <a:noFill/>
        </p:spPr>
        <p:txBody>
          <a:bodyPr wrap="square" rtlCol="0">
            <a:spAutoFit/>
          </a:bodyPr>
          <a:lstStyle/>
          <a:p>
            <a:r>
              <a:rPr lang="zh-CN" altLang="en-US" dirty="0"/>
              <a:t>第</a:t>
            </a:r>
            <a:r>
              <a:rPr lang="en-US" altLang="zh-CN" dirty="0"/>
              <a:t>2</a:t>
            </a:r>
            <a:r>
              <a:rPr lang="zh-CN" altLang="en-US" dirty="0"/>
              <a:t>层</a:t>
            </a:r>
            <a:endParaRPr lang="zh-CN" altLang="en-US" dirty="0"/>
          </a:p>
        </p:txBody>
      </p:sp>
      <p:sp>
        <p:nvSpPr>
          <p:cNvPr id="47" name="文本框 46"/>
          <p:cNvSpPr txBox="1"/>
          <p:nvPr/>
        </p:nvSpPr>
        <p:spPr>
          <a:xfrm>
            <a:off x="1029962" y="4462374"/>
            <a:ext cx="827624" cy="369332"/>
          </a:xfrm>
          <a:prstGeom prst="rect">
            <a:avLst/>
          </a:prstGeom>
          <a:noFill/>
        </p:spPr>
        <p:txBody>
          <a:bodyPr wrap="square" rtlCol="0">
            <a:spAutoFit/>
          </a:bodyPr>
          <a:lstStyle/>
          <a:p>
            <a:r>
              <a:rPr lang="zh-CN" altLang="en-US" dirty="0"/>
              <a:t>第</a:t>
            </a:r>
            <a:r>
              <a:rPr lang="en-US" altLang="zh-CN" dirty="0"/>
              <a:t>3</a:t>
            </a:r>
            <a:r>
              <a:rPr lang="zh-CN" altLang="en-US" dirty="0"/>
              <a:t>层</a:t>
            </a:r>
            <a:endParaRPr lang="zh-CN" altLang="en-US" dirty="0"/>
          </a:p>
        </p:txBody>
      </p:sp>
      <p:sp>
        <p:nvSpPr>
          <p:cNvPr id="48" name="文本框 47"/>
          <p:cNvSpPr txBox="1"/>
          <p:nvPr/>
        </p:nvSpPr>
        <p:spPr>
          <a:xfrm>
            <a:off x="1029962" y="4998903"/>
            <a:ext cx="827624" cy="369332"/>
          </a:xfrm>
          <a:prstGeom prst="rect">
            <a:avLst/>
          </a:prstGeom>
          <a:noFill/>
        </p:spPr>
        <p:txBody>
          <a:bodyPr wrap="square" rtlCol="0">
            <a:spAutoFit/>
          </a:bodyPr>
          <a:lstStyle/>
          <a:p>
            <a:r>
              <a:rPr lang="zh-CN" altLang="en-US" dirty="0"/>
              <a:t>第</a:t>
            </a:r>
            <a:r>
              <a:rPr lang="en-US" altLang="zh-CN" dirty="0"/>
              <a:t>4</a:t>
            </a:r>
            <a:r>
              <a:rPr lang="zh-CN" altLang="en-US" dirty="0"/>
              <a:t>层</a:t>
            </a:r>
            <a:endParaRPr lang="zh-CN" altLang="en-US" dirty="0"/>
          </a:p>
        </p:txBody>
      </p:sp>
      <p:sp>
        <p:nvSpPr>
          <p:cNvPr id="57" name="文本框 56"/>
          <p:cNvSpPr txBox="1"/>
          <p:nvPr/>
        </p:nvSpPr>
        <p:spPr>
          <a:xfrm>
            <a:off x="2418573" y="5576595"/>
            <a:ext cx="8771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奇偶树</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9" name="任意多边形: 形状 6"/>
              <p:cNvSpPr/>
              <p:nvPr/>
            </p:nvSpPr>
            <p:spPr>
              <a:xfrm>
                <a:off x="4893003" y="1569469"/>
                <a:ext cx="6961516" cy="437552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en-US" dirty="0">
                    <a:latin typeface="微软雅黑" panose="020B0503020204020204" pitchFamily="34" charset="-122"/>
                    <a:ea typeface="微软雅黑" panose="020B0503020204020204" pitchFamily="34" charset="-122"/>
                  </a:rPr>
                  <a:t>算法：</a:t>
                </a:r>
                <a:r>
                  <a:rPr lang="en-US" altLang="zh-CN" dirty="0" err="1">
                    <a:latin typeface="微软雅黑" panose="020B0503020204020204" pitchFamily="34" charset="-122"/>
                    <a:ea typeface="微软雅黑" panose="020B0503020204020204" pitchFamily="34" charset="-122"/>
                  </a:rPr>
                  <a:t>IsParityTree</a:t>
                </a:r>
                <a:r>
                  <a:rPr lang="en-US" altLang="zh-CN" dirty="0">
                    <a:latin typeface="微软雅黑" panose="020B0503020204020204" pitchFamily="34" charset="-122"/>
                    <a:ea typeface="微软雅黑" panose="020B0503020204020204" pitchFamily="34" charset="-122"/>
                  </a:rPr>
                  <a:t>(tree,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level)</a:t>
                </a:r>
                <a:endParaRPr lang="en-US"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dirty="0">
                    <a:latin typeface="微软雅黑" panose="020B0503020204020204" pitchFamily="34" charset="-122"/>
                    <a:ea typeface="微软雅黑" panose="020B0503020204020204" pitchFamily="34" charset="-122"/>
                  </a:rPr>
                  <a:t>输入：二叉树</a:t>
                </a:r>
                <a:r>
                  <a:rPr lang="en-US" altLang="zh-CN" dirty="0">
                    <a:latin typeface="微软雅黑" panose="020B0503020204020204" pitchFamily="34" charset="-122"/>
                    <a:ea typeface="微软雅黑" panose="020B0503020204020204" pitchFamily="34" charset="-122"/>
                  </a:rPr>
                  <a:t>tree,</a:t>
                </a:r>
                <a:r>
                  <a:rPr lang="zh-CN" altLang="en-US" dirty="0">
                    <a:latin typeface="微软雅黑" panose="020B0503020204020204" pitchFamily="34" charset="-122"/>
                    <a:ea typeface="微软雅黑" panose="020B0503020204020204" pitchFamily="34" charset="-122"/>
                  </a:rPr>
                  <a:t> 树根结点所在层数</a:t>
                </a:r>
                <a:r>
                  <a:rPr lang="en-US" altLang="zh-CN" dirty="0">
                    <a:latin typeface="微软雅黑" panose="020B0503020204020204" pitchFamily="34" charset="-122"/>
                    <a:ea typeface="微软雅黑" panose="020B0503020204020204" pitchFamily="34" charset="-122"/>
                  </a:rPr>
                  <a:t>level</a:t>
                </a:r>
                <a:endParaRPr lang="en-US"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dirty="0">
                    <a:latin typeface="微软雅黑" panose="020B0503020204020204" pitchFamily="34" charset="-122"/>
                    <a:ea typeface="微软雅黑" panose="020B0503020204020204" pitchFamily="34" charset="-122"/>
                  </a:rPr>
                  <a:t>输出：是否奇偶树的判定结果</a:t>
                </a:r>
                <a:endParaRPr lang="en-US"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if</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tree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NIL</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then</a:t>
                </a: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空树树奇偶树</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return</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true</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if</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tree.data</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level</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then</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return</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false</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else</a:t>
                </a:r>
                <a:endParaRPr lang="en-US" altLang="zh-CN" b="1" dirty="0">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return</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IsParityTree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tree.left</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level+1</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and</a:t>
                </a:r>
                <a:r>
                  <a:rPr lang="zh-CN" altLang="en-US" b="1" dirty="0">
                    <a:latin typeface="微软雅黑" panose="020B0503020204020204" pitchFamily="34" charset="-122"/>
                    <a:ea typeface="微软雅黑" panose="020B0503020204020204" pitchFamily="34" charset="-122"/>
                  </a:rPr>
                  <a:t> </a:t>
                </a:r>
                <a:endParaRPr lang="en-US" altLang="zh-CN" b="1" dirty="0">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IsParityTree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tree.right</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level+1</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判断左右子树</a:t>
                </a:r>
                <a:endParaRPr lang="en-US" altLang="zh-CN" dirty="0">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71755"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mc:Choice>
        <mc:Fallback>
          <p:sp>
            <p:nvSpPr>
              <p:cNvPr id="9" name="任意多边形: 形状 6"/>
              <p:cNvSpPr>
                <a:spLocks noRot="1" noChangeAspect="1" noMove="1" noResize="1" noEditPoints="1" noAdjustHandles="1" noChangeArrowheads="1" noChangeShapeType="1" noTextEdit="1"/>
              </p:cNvSpPr>
              <p:nvPr/>
            </p:nvSpPr>
            <p:spPr>
              <a:xfrm>
                <a:off x="4893003" y="1569469"/>
                <a:ext cx="6961516" cy="437552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1"/>
                <a:stretch>
                  <a:fillRect l="-96" t="-154" r="-86" b="-142"/>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二叉树遍历的应用：奇偶树</a:t>
            </a:r>
            <a:r>
              <a:rPr lang="en-US" altLang="zh-CN" sz="2800" dirty="0"/>
              <a:t>II</a:t>
            </a:r>
            <a:r>
              <a:rPr lang="zh-CN" altLang="en-US" sz="2800" dirty="0"/>
              <a:t>（</a:t>
            </a:r>
            <a:r>
              <a:rPr lang="en-US" altLang="zh-CN" sz="2800" dirty="0"/>
              <a:t>LeetCode1609</a:t>
            </a:r>
            <a:r>
              <a:rPr lang="zh-CN" altLang="en-US" sz="2800" dirty="0"/>
              <a:t>）</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1" name="内容占位符 4"/>
          <p:cNvSpPr txBox="1"/>
          <p:nvPr/>
        </p:nvSpPr>
        <p:spPr>
          <a:xfrm>
            <a:off x="390537" y="1377649"/>
            <a:ext cx="11055325" cy="1247309"/>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问题描述：</a:t>
            </a:r>
            <a:r>
              <a:rPr lang="zh-CN" altLang="en-US" sz="2400" dirty="0"/>
              <a:t>设二叉树所有结点的元素都是正整数，如果在奇数层的结点元素都是奇数，在偶数层的结点元素都是偶数，并且</a:t>
            </a:r>
            <a:r>
              <a:rPr lang="zh-CN" altLang="en-US" sz="2400" dirty="0">
                <a:solidFill>
                  <a:srgbClr val="0070C0"/>
                </a:solidFill>
              </a:rPr>
              <a:t>各层结点从左向右按递增序排列</a:t>
            </a:r>
            <a:r>
              <a:rPr lang="zh-CN" altLang="en-US" sz="2400" dirty="0"/>
              <a:t>，则该二叉树称作奇偶树。设计判断二叉树是否奇偶树的算法。</a:t>
            </a:r>
            <a:endParaRPr lang="zh-CN" altLang="zh-CN" sz="2400" dirty="0"/>
          </a:p>
        </p:txBody>
      </p:sp>
      <p:sp>
        <p:nvSpPr>
          <p:cNvPr id="6" name="椭圆 5"/>
          <p:cNvSpPr/>
          <p:nvPr/>
        </p:nvSpPr>
        <p:spPr>
          <a:xfrm>
            <a:off x="4340706" y="3347333"/>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0" name="椭圆 9"/>
          <p:cNvSpPr/>
          <p:nvPr/>
        </p:nvSpPr>
        <p:spPr>
          <a:xfrm>
            <a:off x="3901899" y="3857632"/>
            <a:ext cx="362607" cy="362607"/>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2" name="椭圆 11"/>
          <p:cNvSpPr/>
          <p:nvPr/>
        </p:nvSpPr>
        <p:spPr>
          <a:xfrm>
            <a:off x="4703313" y="3857632"/>
            <a:ext cx="362607" cy="362607"/>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p:cNvSpPr/>
          <p:nvPr/>
        </p:nvSpPr>
        <p:spPr>
          <a:xfrm>
            <a:off x="5002858" y="4446455"/>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16" name="椭圆 15"/>
          <p:cNvSpPr/>
          <p:nvPr/>
        </p:nvSpPr>
        <p:spPr>
          <a:xfrm>
            <a:off x="3539292" y="4446455"/>
            <a:ext cx="362607" cy="362607"/>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7" name="椭圆 16"/>
          <p:cNvSpPr/>
          <p:nvPr/>
        </p:nvSpPr>
        <p:spPr>
          <a:xfrm>
            <a:off x="4198749" y="4446455"/>
            <a:ext cx="362607" cy="362607"/>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8" name="椭圆 17"/>
          <p:cNvSpPr/>
          <p:nvPr/>
        </p:nvSpPr>
        <p:spPr>
          <a:xfrm>
            <a:off x="3901899" y="5013372"/>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cxnSp>
        <p:nvCxnSpPr>
          <p:cNvPr id="8" name="直接连接符 7"/>
          <p:cNvCxnSpPr>
            <a:stCxn id="6" idx="3"/>
            <a:endCxn id="10" idx="0"/>
          </p:cNvCxnSpPr>
          <p:nvPr/>
        </p:nvCxnSpPr>
        <p:spPr>
          <a:xfrm flipH="1">
            <a:off x="4083203" y="3656837"/>
            <a:ext cx="310606" cy="20079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 idx="5"/>
            <a:endCxn id="12" idx="0"/>
          </p:cNvCxnSpPr>
          <p:nvPr/>
        </p:nvCxnSpPr>
        <p:spPr>
          <a:xfrm>
            <a:off x="4650210" y="3656837"/>
            <a:ext cx="234407" cy="20079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2" idx="5"/>
            <a:endCxn id="15" idx="0"/>
          </p:cNvCxnSpPr>
          <p:nvPr/>
        </p:nvCxnSpPr>
        <p:spPr>
          <a:xfrm>
            <a:off x="5012817" y="4167136"/>
            <a:ext cx="171345" cy="2793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0" idx="3"/>
            <a:endCxn id="16" idx="0"/>
          </p:cNvCxnSpPr>
          <p:nvPr/>
        </p:nvCxnSpPr>
        <p:spPr>
          <a:xfrm flipH="1">
            <a:off x="3720596" y="4167136"/>
            <a:ext cx="234406" cy="2793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0" idx="5"/>
            <a:endCxn id="17" idx="0"/>
          </p:cNvCxnSpPr>
          <p:nvPr/>
        </p:nvCxnSpPr>
        <p:spPr>
          <a:xfrm>
            <a:off x="4211403" y="4167136"/>
            <a:ext cx="168650" cy="2793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7" idx="3"/>
            <a:endCxn id="18" idx="0"/>
          </p:cNvCxnSpPr>
          <p:nvPr/>
        </p:nvCxnSpPr>
        <p:spPr>
          <a:xfrm flipH="1">
            <a:off x="4083203" y="4755959"/>
            <a:ext cx="168649" cy="2574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813349" y="3766779"/>
            <a:ext cx="21770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2813349" y="4313578"/>
            <a:ext cx="2165065" cy="1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2813349" y="4884665"/>
            <a:ext cx="2177099" cy="0"/>
          </a:xfrm>
          <a:prstGeom prst="line">
            <a:avLst/>
          </a:prstGeom>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2655562" y="3334383"/>
            <a:ext cx="930166" cy="369332"/>
          </a:xfrm>
          <a:prstGeom prst="rect">
            <a:avLst/>
          </a:prstGeom>
          <a:noFill/>
        </p:spPr>
        <p:txBody>
          <a:bodyPr wrap="square" rtlCol="0">
            <a:spAutoFit/>
          </a:bodyPr>
          <a:lstStyle/>
          <a:p>
            <a:r>
              <a:rPr lang="zh-CN" altLang="en-US" dirty="0"/>
              <a:t>第</a:t>
            </a:r>
            <a:r>
              <a:rPr lang="en-US" altLang="zh-CN" dirty="0"/>
              <a:t>1</a:t>
            </a:r>
            <a:r>
              <a:rPr lang="zh-CN" altLang="en-US" dirty="0"/>
              <a:t>层</a:t>
            </a:r>
            <a:endParaRPr lang="zh-CN" altLang="en-US" dirty="0"/>
          </a:p>
        </p:txBody>
      </p:sp>
      <p:sp>
        <p:nvSpPr>
          <p:cNvPr id="46" name="文本框 45"/>
          <p:cNvSpPr txBox="1"/>
          <p:nvPr/>
        </p:nvSpPr>
        <p:spPr>
          <a:xfrm>
            <a:off x="2655562" y="3924219"/>
            <a:ext cx="827624" cy="369332"/>
          </a:xfrm>
          <a:prstGeom prst="rect">
            <a:avLst/>
          </a:prstGeom>
          <a:noFill/>
        </p:spPr>
        <p:txBody>
          <a:bodyPr wrap="square" rtlCol="0">
            <a:spAutoFit/>
          </a:bodyPr>
          <a:lstStyle/>
          <a:p>
            <a:r>
              <a:rPr lang="zh-CN" altLang="en-US" dirty="0"/>
              <a:t>第</a:t>
            </a:r>
            <a:r>
              <a:rPr lang="en-US" altLang="zh-CN" dirty="0"/>
              <a:t>2</a:t>
            </a:r>
            <a:r>
              <a:rPr lang="zh-CN" altLang="en-US" dirty="0"/>
              <a:t>层</a:t>
            </a:r>
            <a:endParaRPr lang="zh-CN" altLang="en-US" dirty="0"/>
          </a:p>
        </p:txBody>
      </p:sp>
      <p:sp>
        <p:nvSpPr>
          <p:cNvPr id="47" name="文本框 46"/>
          <p:cNvSpPr txBox="1"/>
          <p:nvPr/>
        </p:nvSpPr>
        <p:spPr>
          <a:xfrm>
            <a:off x="2655562" y="4462374"/>
            <a:ext cx="827624" cy="369332"/>
          </a:xfrm>
          <a:prstGeom prst="rect">
            <a:avLst/>
          </a:prstGeom>
          <a:noFill/>
        </p:spPr>
        <p:txBody>
          <a:bodyPr wrap="square" rtlCol="0">
            <a:spAutoFit/>
          </a:bodyPr>
          <a:lstStyle/>
          <a:p>
            <a:r>
              <a:rPr lang="zh-CN" altLang="en-US" dirty="0"/>
              <a:t>第</a:t>
            </a:r>
            <a:r>
              <a:rPr lang="en-US" altLang="zh-CN" dirty="0"/>
              <a:t>3</a:t>
            </a:r>
            <a:r>
              <a:rPr lang="zh-CN" altLang="en-US" dirty="0"/>
              <a:t>层</a:t>
            </a:r>
            <a:endParaRPr lang="zh-CN" altLang="en-US" dirty="0"/>
          </a:p>
        </p:txBody>
      </p:sp>
      <p:sp>
        <p:nvSpPr>
          <p:cNvPr id="48" name="文本框 47"/>
          <p:cNvSpPr txBox="1"/>
          <p:nvPr/>
        </p:nvSpPr>
        <p:spPr>
          <a:xfrm>
            <a:off x="2655562" y="4998903"/>
            <a:ext cx="827624" cy="369332"/>
          </a:xfrm>
          <a:prstGeom prst="rect">
            <a:avLst/>
          </a:prstGeom>
          <a:noFill/>
        </p:spPr>
        <p:txBody>
          <a:bodyPr wrap="square" rtlCol="0">
            <a:spAutoFit/>
          </a:bodyPr>
          <a:lstStyle/>
          <a:p>
            <a:r>
              <a:rPr lang="zh-CN" altLang="en-US" dirty="0"/>
              <a:t>第</a:t>
            </a:r>
            <a:r>
              <a:rPr lang="en-US" altLang="zh-CN" dirty="0"/>
              <a:t>4</a:t>
            </a:r>
            <a:r>
              <a:rPr lang="zh-CN" altLang="en-US" dirty="0"/>
              <a:t>层</a:t>
            </a:r>
            <a:endParaRPr lang="zh-CN" altLang="en-US" dirty="0"/>
          </a:p>
        </p:txBody>
      </p:sp>
      <p:sp>
        <p:nvSpPr>
          <p:cNvPr id="57" name="文本框 56"/>
          <p:cNvSpPr txBox="1"/>
          <p:nvPr/>
        </p:nvSpPr>
        <p:spPr>
          <a:xfrm>
            <a:off x="3891773" y="5576595"/>
            <a:ext cx="1149674"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非奇偶树</a:t>
            </a:r>
            <a:endParaRPr lang="zh-CN" altLang="en-US" dirty="0">
              <a:latin typeface="微软雅黑" panose="020B0503020204020204" pitchFamily="34" charset="-122"/>
              <a:ea typeface="微软雅黑" panose="020B0503020204020204" pitchFamily="34" charset="-122"/>
            </a:endParaRPr>
          </a:p>
        </p:txBody>
      </p:sp>
      <p:sp>
        <p:nvSpPr>
          <p:cNvPr id="58" name="椭圆 57"/>
          <p:cNvSpPr/>
          <p:nvPr/>
        </p:nvSpPr>
        <p:spPr>
          <a:xfrm>
            <a:off x="8116631" y="3325689"/>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59" name="椭圆 58"/>
          <p:cNvSpPr/>
          <p:nvPr/>
        </p:nvSpPr>
        <p:spPr>
          <a:xfrm>
            <a:off x="7677824" y="3835988"/>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60" name="椭圆 59"/>
          <p:cNvSpPr/>
          <p:nvPr/>
        </p:nvSpPr>
        <p:spPr>
          <a:xfrm>
            <a:off x="8479238" y="3835988"/>
            <a:ext cx="362607" cy="362607"/>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61" name="椭圆 60"/>
          <p:cNvSpPr/>
          <p:nvPr/>
        </p:nvSpPr>
        <p:spPr>
          <a:xfrm>
            <a:off x="8778783" y="4424811"/>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62" name="椭圆 61"/>
          <p:cNvSpPr/>
          <p:nvPr/>
        </p:nvSpPr>
        <p:spPr>
          <a:xfrm>
            <a:off x="7315217" y="4424811"/>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3" name="椭圆 62"/>
          <p:cNvSpPr/>
          <p:nvPr/>
        </p:nvSpPr>
        <p:spPr>
          <a:xfrm>
            <a:off x="7974674" y="4424811"/>
            <a:ext cx="362607" cy="362607"/>
          </a:xfrm>
          <a:prstGeom prst="ellipse">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64" name="椭圆 63"/>
          <p:cNvSpPr/>
          <p:nvPr/>
        </p:nvSpPr>
        <p:spPr>
          <a:xfrm>
            <a:off x="7677824" y="4991728"/>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cxnSp>
        <p:nvCxnSpPr>
          <p:cNvPr id="65" name="直接连接符 64"/>
          <p:cNvCxnSpPr>
            <a:stCxn id="58" idx="3"/>
            <a:endCxn id="59" idx="0"/>
          </p:cNvCxnSpPr>
          <p:nvPr/>
        </p:nvCxnSpPr>
        <p:spPr>
          <a:xfrm flipH="1">
            <a:off x="7859128" y="3635193"/>
            <a:ext cx="310606" cy="20079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6" name="直接连接符 65"/>
          <p:cNvCxnSpPr>
            <a:stCxn id="58" idx="5"/>
            <a:endCxn id="60" idx="0"/>
          </p:cNvCxnSpPr>
          <p:nvPr/>
        </p:nvCxnSpPr>
        <p:spPr>
          <a:xfrm>
            <a:off x="8426135" y="3635193"/>
            <a:ext cx="234407" cy="20079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7" name="直接连接符 66"/>
          <p:cNvCxnSpPr>
            <a:stCxn id="60" idx="5"/>
            <a:endCxn id="61" idx="0"/>
          </p:cNvCxnSpPr>
          <p:nvPr/>
        </p:nvCxnSpPr>
        <p:spPr>
          <a:xfrm>
            <a:off x="8788742" y="4145492"/>
            <a:ext cx="171345" cy="2793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59" idx="3"/>
            <a:endCxn id="62" idx="0"/>
          </p:cNvCxnSpPr>
          <p:nvPr/>
        </p:nvCxnSpPr>
        <p:spPr>
          <a:xfrm flipH="1">
            <a:off x="7496521" y="4145492"/>
            <a:ext cx="234406" cy="2793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59" idx="5"/>
            <a:endCxn id="63" idx="0"/>
          </p:cNvCxnSpPr>
          <p:nvPr/>
        </p:nvCxnSpPr>
        <p:spPr>
          <a:xfrm>
            <a:off x="7987328" y="4145492"/>
            <a:ext cx="168650" cy="2793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63" idx="3"/>
            <a:endCxn id="64" idx="0"/>
          </p:cNvCxnSpPr>
          <p:nvPr/>
        </p:nvCxnSpPr>
        <p:spPr>
          <a:xfrm flipH="1">
            <a:off x="7859128" y="4734315"/>
            <a:ext cx="168649" cy="2574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589274" y="3745135"/>
            <a:ext cx="21770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V="1">
            <a:off x="6589274" y="4291934"/>
            <a:ext cx="2165065" cy="1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589274" y="4863021"/>
            <a:ext cx="2177099" cy="0"/>
          </a:xfrm>
          <a:prstGeom prst="line">
            <a:avLst/>
          </a:prstGeom>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6431487" y="3312739"/>
            <a:ext cx="930166" cy="369332"/>
          </a:xfrm>
          <a:prstGeom prst="rect">
            <a:avLst/>
          </a:prstGeom>
          <a:noFill/>
        </p:spPr>
        <p:txBody>
          <a:bodyPr wrap="square" rtlCol="0">
            <a:spAutoFit/>
          </a:bodyPr>
          <a:lstStyle/>
          <a:p>
            <a:r>
              <a:rPr lang="zh-CN" altLang="en-US" dirty="0"/>
              <a:t>第</a:t>
            </a:r>
            <a:r>
              <a:rPr lang="en-US" altLang="zh-CN" dirty="0"/>
              <a:t>1</a:t>
            </a:r>
            <a:r>
              <a:rPr lang="zh-CN" altLang="en-US" dirty="0"/>
              <a:t>层</a:t>
            </a:r>
            <a:endParaRPr lang="zh-CN" altLang="en-US" dirty="0"/>
          </a:p>
        </p:txBody>
      </p:sp>
      <p:sp>
        <p:nvSpPr>
          <p:cNvPr id="75" name="文本框 74"/>
          <p:cNvSpPr txBox="1"/>
          <p:nvPr/>
        </p:nvSpPr>
        <p:spPr>
          <a:xfrm>
            <a:off x="6431487" y="3902575"/>
            <a:ext cx="827624" cy="369332"/>
          </a:xfrm>
          <a:prstGeom prst="rect">
            <a:avLst/>
          </a:prstGeom>
          <a:noFill/>
        </p:spPr>
        <p:txBody>
          <a:bodyPr wrap="square" rtlCol="0">
            <a:spAutoFit/>
          </a:bodyPr>
          <a:lstStyle/>
          <a:p>
            <a:r>
              <a:rPr lang="zh-CN" altLang="en-US" dirty="0"/>
              <a:t>第</a:t>
            </a:r>
            <a:r>
              <a:rPr lang="en-US" altLang="zh-CN" dirty="0"/>
              <a:t>2</a:t>
            </a:r>
            <a:r>
              <a:rPr lang="zh-CN" altLang="en-US" dirty="0"/>
              <a:t>层</a:t>
            </a:r>
            <a:endParaRPr lang="zh-CN" altLang="en-US" dirty="0"/>
          </a:p>
        </p:txBody>
      </p:sp>
      <p:sp>
        <p:nvSpPr>
          <p:cNvPr id="76" name="文本框 75"/>
          <p:cNvSpPr txBox="1"/>
          <p:nvPr/>
        </p:nvSpPr>
        <p:spPr>
          <a:xfrm>
            <a:off x="6431487" y="4440730"/>
            <a:ext cx="827624" cy="369332"/>
          </a:xfrm>
          <a:prstGeom prst="rect">
            <a:avLst/>
          </a:prstGeom>
          <a:noFill/>
        </p:spPr>
        <p:txBody>
          <a:bodyPr wrap="square" rtlCol="0">
            <a:spAutoFit/>
          </a:bodyPr>
          <a:lstStyle/>
          <a:p>
            <a:r>
              <a:rPr lang="zh-CN" altLang="en-US" dirty="0"/>
              <a:t>第</a:t>
            </a:r>
            <a:r>
              <a:rPr lang="en-US" altLang="zh-CN" dirty="0"/>
              <a:t>3</a:t>
            </a:r>
            <a:r>
              <a:rPr lang="zh-CN" altLang="en-US" dirty="0"/>
              <a:t>层</a:t>
            </a:r>
            <a:endParaRPr lang="zh-CN" altLang="en-US" dirty="0"/>
          </a:p>
        </p:txBody>
      </p:sp>
      <p:sp>
        <p:nvSpPr>
          <p:cNvPr id="77" name="文本框 76"/>
          <p:cNvSpPr txBox="1"/>
          <p:nvPr/>
        </p:nvSpPr>
        <p:spPr>
          <a:xfrm>
            <a:off x="6431487" y="4977259"/>
            <a:ext cx="827624" cy="369332"/>
          </a:xfrm>
          <a:prstGeom prst="rect">
            <a:avLst/>
          </a:prstGeom>
          <a:noFill/>
        </p:spPr>
        <p:txBody>
          <a:bodyPr wrap="square" rtlCol="0">
            <a:spAutoFit/>
          </a:bodyPr>
          <a:lstStyle/>
          <a:p>
            <a:r>
              <a:rPr lang="zh-CN" altLang="en-US" dirty="0"/>
              <a:t>第</a:t>
            </a:r>
            <a:r>
              <a:rPr lang="en-US" altLang="zh-CN" dirty="0"/>
              <a:t>4</a:t>
            </a:r>
            <a:r>
              <a:rPr lang="zh-CN" altLang="en-US" dirty="0"/>
              <a:t>层</a:t>
            </a:r>
            <a:endParaRPr lang="zh-CN" altLang="en-US" dirty="0"/>
          </a:p>
        </p:txBody>
      </p:sp>
      <p:sp>
        <p:nvSpPr>
          <p:cNvPr id="78" name="文本框 77"/>
          <p:cNvSpPr txBox="1"/>
          <p:nvPr/>
        </p:nvSpPr>
        <p:spPr>
          <a:xfrm>
            <a:off x="7845498" y="5554951"/>
            <a:ext cx="8771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奇偶树</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树的基本术语</a:t>
            </a:r>
            <a:endParaRPr lang="zh-CN" altLang="en-US" dirty="0"/>
          </a:p>
        </p:txBody>
      </p:sp>
      <p:sp>
        <p:nvSpPr>
          <p:cNvPr id="3" name="副标题 2"/>
          <p:cNvSpPr>
            <a:spLocks noGrp="1"/>
          </p:cNvSpPr>
          <p:nvPr>
            <p:ph type="subTitle" idx="1"/>
          </p:nvPr>
        </p:nvSpPr>
        <p:spPr/>
        <p:txBody>
          <a:bodyPr/>
          <a:lstStyle/>
          <a:p>
            <a:r>
              <a:rPr lang="en-US" altLang="zh-CN" dirty="0"/>
              <a:t>5.2 </a:t>
            </a:r>
            <a:r>
              <a:rPr lang="zh-CN" altLang="en-US" dirty="0"/>
              <a:t>树的定义与结构</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20" name="内容占位符 4"/>
          <p:cNvSpPr txBox="1"/>
          <p:nvPr/>
        </p:nvSpPr>
        <p:spPr>
          <a:xfrm>
            <a:off x="914412" y="1181038"/>
            <a:ext cx="10032976" cy="536769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342900" indent="-342900" algn="just">
              <a:lnSpc>
                <a:spcPct val="110000"/>
              </a:lnSpc>
              <a:buFont typeface="Arial" panose="020B0604020202020204" pitchFamily="34" charset="0"/>
              <a:buChar char="•"/>
            </a:pPr>
            <a:r>
              <a:rPr lang="zh-CN" altLang="en-US" sz="2400" b="1" dirty="0"/>
              <a:t>祖先结点</a:t>
            </a:r>
            <a:r>
              <a:rPr lang="zh-CN" altLang="en-US" sz="2400" dirty="0"/>
              <a:t>：根没有祖先；父结点以及父结点的祖先都是结点的祖先结点</a:t>
            </a:r>
            <a:endParaRPr lang="en-US" altLang="zh-CN" sz="2400" dirty="0"/>
          </a:p>
          <a:p>
            <a:pPr marL="342900" indent="-342900" algn="just">
              <a:lnSpc>
                <a:spcPct val="110000"/>
              </a:lnSpc>
              <a:buFont typeface="Arial" panose="020B0604020202020204" pitchFamily="34" charset="0"/>
              <a:buChar char="•"/>
            </a:pPr>
            <a:r>
              <a:rPr lang="zh-CN" altLang="en-US" sz="2400" b="1" dirty="0"/>
              <a:t>子孙结点</a:t>
            </a:r>
            <a:r>
              <a:rPr lang="zh-CN" altLang="zh-CN" sz="2400" dirty="0"/>
              <a:t>：</a:t>
            </a:r>
            <a:r>
              <a:rPr lang="zh-CN" altLang="en-US" sz="2400" dirty="0"/>
              <a:t>叶结点没有子孙；中间结点的各子结点以及子结点的子孙都是它的子孙结点</a:t>
            </a:r>
            <a:endParaRPr lang="zh-CN" altLang="zh-CN" sz="2400" dirty="0"/>
          </a:p>
          <a:p>
            <a:pPr algn="just">
              <a:lnSpc>
                <a:spcPct val="110000"/>
              </a:lnSpc>
            </a:pPr>
            <a:endParaRPr lang="en-US" altLang="zh-CN" sz="2400" b="1" dirty="0"/>
          </a:p>
        </p:txBody>
      </p:sp>
      <p:pic>
        <p:nvPicPr>
          <p:cNvPr id="6" name="图片 5"/>
          <p:cNvPicPr>
            <a:picLocks noChangeAspect="1"/>
          </p:cNvPicPr>
          <p:nvPr/>
        </p:nvPicPr>
        <p:blipFill>
          <a:blip r:embed="rId1"/>
          <a:stretch>
            <a:fillRect/>
          </a:stretch>
        </p:blipFill>
        <p:spPr>
          <a:xfrm>
            <a:off x="7002817" y="3807735"/>
            <a:ext cx="3301078" cy="2120900"/>
          </a:xfrm>
          <a:prstGeom prst="rect">
            <a:avLst/>
          </a:prstGeom>
        </p:spPr>
      </p:pic>
      <p:sp>
        <p:nvSpPr>
          <p:cNvPr id="7" name="圆角矩形 6"/>
          <p:cNvSpPr/>
          <p:nvPr/>
        </p:nvSpPr>
        <p:spPr>
          <a:xfrm>
            <a:off x="7002817" y="4351926"/>
            <a:ext cx="1323297" cy="149031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51" name="任意多边形: 形状 28"/>
          <p:cNvSpPr/>
          <p:nvPr/>
        </p:nvSpPr>
        <p:spPr>
          <a:xfrm>
            <a:off x="6316097" y="2736825"/>
            <a:ext cx="4339203" cy="100954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indent="-342900" algn="ctr">
              <a:lnSpc>
                <a:spcPct val="11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以任一结点为根的子树中包含所有且仅有该结点的子孙</a:t>
            </a:r>
            <a:endParaRPr lang="zh-CN" altLang="zh-CN" sz="2400" dirty="0">
              <a:latin typeface="微软雅黑" panose="020B0503020204020204" pitchFamily="34" charset="-122"/>
              <a:ea typeface="微软雅黑" panose="020B0503020204020204" pitchFamily="34" charset="-122"/>
            </a:endParaRPr>
          </a:p>
        </p:txBody>
      </p:sp>
      <p:sp>
        <p:nvSpPr>
          <p:cNvPr id="5" name="任意多边形: 形状 28"/>
          <p:cNvSpPr/>
          <p:nvPr/>
        </p:nvSpPr>
        <p:spPr>
          <a:xfrm>
            <a:off x="1079095" y="2743200"/>
            <a:ext cx="4851805" cy="354985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spcBef>
                <a:spcPts val="600"/>
              </a:spcBef>
              <a:spcAft>
                <a:spcPts val="60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 根结点是其它所有结点的祖先</a:t>
            </a:r>
            <a:endParaRPr lang="zh-CN" altLang="zh-CN" sz="2400" dirty="0">
              <a:latin typeface="微软雅黑" panose="020B0503020204020204" pitchFamily="34" charset="-122"/>
              <a:ea typeface="微软雅黑" panose="020B0503020204020204" pitchFamily="34" charset="-122"/>
            </a:endParaRPr>
          </a:p>
          <a:p>
            <a:pPr defTabSz="1155700">
              <a:spcBef>
                <a:spcPts val="600"/>
              </a:spcBef>
              <a:spcAft>
                <a:spcPts val="600"/>
              </a:spcAft>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 如果结点</a:t>
            </a:r>
            <a:r>
              <a:rPr lang="en-US" altLang="zh-CN" sz="2400" dirty="0">
                <a:latin typeface="微软雅黑" panose="020B0503020204020204" pitchFamily="34" charset="-122"/>
                <a:ea typeface="微软雅黑" panose="020B0503020204020204" pitchFamily="34" charset="-122"/>
              </a:rPr>
              <a:t>u</a:t>
            </a:r>
            <a:r>
              <a:rPr lang="zh-CN" altLang="en-US" sz="2400" dirty="0">
                <a:latin typeface="微软雅黑" panose="020B0503020204020204" pitchFamily="34" charset="-122"/>
                <a:ea typeface="微软雅黑" panose="020B0503020204020204" pitchFamily="34" charset="-122"/>
              </a:rPr>
              <a:t>是结点</a:t>
            </a:r>
            <a:r>
              <a:rPr lang="en-US" altLang="zh-CN" sz="2400" dirty="0">
                <a:latin typeface="微软雅黑" panose="020B0503020204020204" pitchFamily="34" charset="-122"/>
                <a:ea typeface="微软雅黑" panose="020B0503020204020204" pitchFamily="34" charset="-122"/>
              </a:rPr>
              <a:t>v</a:t>
            </a:r>
            <a:r>
              <a:rPr lang="zh-CN" altLang="en-US" sz="2400" dirty="0">
                <a:latin typeface="微软雅黑" panose="020B0503020204020204" pitchFamily="34" charset="-122"/>
                <a:ea typeface="微软雅黑" panose="020B0503020204020204" pitchFamily="34" charset="-122"/>
              </a:rPr>
              <a:t>的祖先，则存在路径</a:t>
            </a:r>
            <a:r>
              <a:rPr lang="en-US" altLang="zh-CN" sz="2400" dirty="0">
                <a:solidFill>
                  <a:srgbClr val="FFFF00"/>
                </a:solidFill>
                <a:latin typeface="微软雅黑" panose="020B0503020204020204" pitchFamily="34" charset="-122"/>
                <a:ea typeface="微软雅黑" panose="020B0503020204020204" pitchFamily="34" charset="-122"/>
              </a:rPr>
              <a:t>&lt;r</a:t>
            </a:r>
            <a:r>
              <a:rPr lang="en-US" altLang="zh-CN" sz="2400" baseline="-25000" dirty="0">
                <a:solidFill>
                  <a:srgbClr val="FFFF00"/>
                </a:solidFill>
                <a:latin typeface="微软雅黑" panose="020B0503020204020204" pitchFamily="34" charset="-122"/>
                <a:ea typeface="微软雅黑" panose="020B0503020204020204" pitchFamily="34" charset="-122"/>
              </a:rPr>
              <a:t>1</a:t>
            </a:r>
            <a:r>
              <a:rPr lang="en-US" altLang="zh-CN" sz="2400" dirty="0">
                <a:solidFill>
                  <a:srgbClr val="FFFF00"/>
                </a:solidFill>
                <a:latin typeface="微软雅黑" panose="020B0503020204020204" pitchFamily="34" charset="-122"/>
                <a:ea typeface="微软雅黑" panose="020B0503020204020204" pitchFamily="34" charset="-122"/>
              </a:rPr>
              <a:t>,</a:t>
            </a:r>
            <a:r>
              <a:rPr lang="zh-CN" altLang="en-US" sz="2400" dirty="0">
                <a:solidFill>
                  <a:srgbClr val="FFFF00"/>
                </a:solidFill>
                <a:latin typeface="微软雅黑" panose="020B0503020204020204" pitchFamily="34" charset="-122"/>
                <a:ea typeface="微软雅黑" panose="020B0503020204020204" pitchFamily="34" charset="-122"/>
              </a:rPr>
              <a:t> </a:t>
            </a:r>
            <a:r>
              <a:rPr lang="en-US" altLang="zh-CN" sz="2400" dirty="0">
                <a:solidFill>
                  <a:srgbClr val="FFFF00"/>
                </a:solidFill>
                <a:latin typeface="微软雅黑" panose="020B0503020204020204" pitchFamily="34" charset="-122"/>
                <a:ea typeface="微软雅黑" panose="020B0503020204020204" pitchFamily="34" charset="-122"/>
              </a:rPr>
              <a:t>r</a:t>
            </a:r>
            <a:r>
              <a:rPr lang="en-US" altLang="zh-CN" sz="2400" baseline="-25000" dirty="0">
                <a:solidFill>
                  <a:srgbClr val="FFFF00"/>
                </a:solidFill>
                <a:latin typeface="微软雅黑" panose="020B0503020204020204" pitchFamily="34" charset="-122"/>
                <a:ea typeface="微软雅黑" panose="020B0503020204020204" pitchFamily="34" charset="-122"/>
              </a:rPr>
              <a:t>2</a:t>
            </a:r>
            <a:r>
              <a:rPr lang="en-US" altLang="zh-CN" sz="2400" dirty="0">
                <a:solidFill>
                  <a:srgbClr val="FFFF00"/>
                </a:solidFill>
                <a:latin typeface="微软雅黑" panose="020B0503020204020204" pitchFamily="34" charset="-122"/>
                <a:ea typeface="微软雅黑" panose="020B0503020204020204" pitchFamily="34" charset="-122"/>
              </a:rPr>
              <a:t>,</a:t>
            </a:r>
            <a:r>
              <a:rPr lang="zh-CN" altLang="en-US" sz="2400" dirty="0">
                <a:solidFill>
                  <a:srgbClr val="FFFF00"/>
                </a:solidFill>
                <a:latin typeface="微软雅黑" panose="020B0503020204020204" pitchFamily="34" charset="-122"/>
                <a:ea typeface="微软雅黑" panose="020B0503020204020204" pitchFamily="34" charset="-122"/>
              </a:rPr>
              <a:t> </a:t>
            </a:r>
            <a:r>
              <a:rPr lang="en-US" altLang="zh-CN" sz="2400" dirty="0">
                <a:solidFill>
                  <a:srgbClr val="FFFF00"/>
                </a:solidFill>
                <a:latin typeface="微软雅黑" panose="020B0503020204020204" pitchFamily="34" charset="-122"/>
                <a:ea typeface="微软雅黑" panose="020B0503020204020204" pitchFamily="34" charset="-122"/>
              </a:rPr>
              <a:t>…</a:t>
            </a:r>
            <a:r>
              <a:rPr lang="zh-CN" altLang="en-US" sz="2400" dirty="0">
                <a:solidFill>
                  <a:srgbClr val="FFFF00"/>
                </a:solidFill>
                <a:latin typeface="微软雅黑" panose="020B0503020204020204" pitchFamily="34" charset="-122"/>
                <a:ea typeface="微软雅黑" panose="020B0503020204020204" pitchFamily="34" charset="-122"/>
              </a:rPr>
              <a:t> </a:t>
            </a:r>
            <a:r>
              <a:rPr lang="en-US" altLang="zh-CN" sz="2400" dirty="0">
                <a:solidFill>
                  <a:srgbClr val="FFFF00"/>
                </a:solidFill>
                <a:latin typeface="微软雅黑" panose="020B0503020204020204" pitchFamily="34" charset="-122"/>
                <a:ea typeface="微软雅黑" panose="020B0503020204020204" pitchFamily="34" charset="-122"/>
              </a:rPr>
              <a:t>,</a:t>
            </a:r>
            <a:r>
              <a:rPr lang="zh-CN" altLang="en-US" sz="2400" dirty="0">
                <a:solidFill>
                  <a:srgbClr val="FFFF00"/>
                </a:solidFill>
                <a:latin typeface="微软雅黑" panose="020B0503020204020204" pitchFamily="34" charset="-122"/>
                <a:ea typeface="微软雅黑" panose="020B0503020204020204" pitchFamily="34" charset="-122"/>
              </a:rPr>
              <a:t> </a:t>
            </a:r>
            <a:r>
              <a:rPr lang="en-US" altLang="zh-CN" sz="2400" dirty="0" err="1">
                <a:solidFill>
                  <a:srgbClr val="FFFF00"/>
                </a:solidFill>
                <a:latin typeface="微软雅黑" panose="020B0503020204020204" pitchFamily="34" charset="-122"/>
                <a:ea typeface="微软雅黑" panose="020B0503020204020204" pitchFamily="34" charset="-122"/>
              </a:rPr>
              <a:t>r</a:t>
            </a:r>
            <a:r>
              <a:rPr lang="en-US" altLang="zh-CN" sz="2400" baseline="-25000" dirty="0" err="1">
                <a:solidFill>
                  <a:srgbClr val="FFFF00"/>
                </a:solidFill>
                <a:latin typeface="微软雅黑" panose="020B0503020204020204" pitchFamily="34" charset="-122"/>
                <a:ea typeface="微软雅黑" panose="020B0503020204020204" pitchFamily="34" charset="-122"/>
              </a:rPr>
              <a:t>n</a:t>
            </a:r>
            <a:r>
              <a:rPr lang="en-US" altLang="zh-CN" sz="2400" dirty="0">
                <a:solidFill>
                  <a:srgbClr val="FFFF00"/>
                </a:solidFill>
                <a:latin typeface="微软雅黑" panose="020B0503020204020204" pitchFamily="34" charset="-122"/>
                <a:ea typeface="微软雅黑" panose="020B0503020204020204" pitchFamily="34" charset="-122"/>
              </a:rPr>
              <a:t>&gt;</a:t>
            </a:r>
            <a:r>
              <a:rPr lang="zh-CN" altLang="en-US" sz="2400" dirty="0">
                <a:latin typeface="微软雅黑" panose="020B0503020204020204" pitchFamily="34" charset="-122"/>
                <a:ea typeface="微软雅黑" panose="020B0503020204020204" pitchFamily="34" charset="-122"/>
              </a:rPr>
              <a:t>，满足</a:t>
            </a:r>
            <a:r>
              <a:rPr lang="en-US" altLang="zh-CN" sz="2400" dirty="0">
                <a:solidFill>
                  <a:schemeClr val="bg1"/>
                </a:solidFill>
                <a:latin typeface="微软雅黑" panose="020B0503020204020204" pitchFamily="34" charset="-122"/>
                <a:ea typeface="微软雅黑" panose="020B0503020204020204" pitchFamily="34" charset="-122"/>
              </a:rPr>
              <a:t>r</a:t>
            </a:r>
            <a:r>
              <a:rPr lang="en-US" altLang="zh-CN" sz="2400" baseline="-25000" dirty="0">
                <a:solidFill>
                  <a:schemeClr val="bg1"/>
                </a:solidFill>
                <a:latin typeface="微软雅黑" panose="020B0503020204020204" pitchFamily="34" charset="-122"/>
                <a:ea typeface="微软雅黑" panose="020B0503020204020204" pitchFamily="34" charset="-122"/>
              </a:rPr>
              <a:t>1</a:t>
            </a:r>
            <a:r>
              <a:rPr lang="en-US" altLang="zh-CN" sz="2400" dirty="0">
                <a:solidFill>
                  <a:schemeClr val="bg1"/>
                </a:solidFill>
                <a:latin typeface="微软雅黑" panose="020B0503020204020204" pitchFamily="34" charset="-122"/>
                <a:ea typeface="微软雅黑" panose="020B0503020204020204" pitchFamily="34" charset="-122"/>
              </a:rPr>
              <a:t>=u,</a:t>
            </a:r>
            <a:r>
              <a:rPr lang="zh-CN" altLang="en-US" sz="2400" dirty="0">
                <a:solidFill>
                  <a:schemeClr val="bg1"/>
                </a:solidFill>
                <a:latin typeface="微软雅黑" panose="020B0503020204020204" pitchFamily="34" charset="-122"/>
                <a:ea typeface="微软雅黑" panose="020B0503020204020204" pitchFamily="34" charset="-122"/>
              </a:rPr>
              <a:t> </a:t>
            </a:r>
            <a:r>
              <a:rPr lang="en-US" altLang="zh-CN" sz="2400" dirty="0" err="1">
                <a:solidFill>
                  <a:schemeClr val="bg1"/>
                </a:solidFill>
                <a:latin typeface="微软雅黑" panose="020B0503020204020204" pitchFamily="34" charset="-122"/>
                <a:ea typeface="微软雅黑" panose="020B0503020204020204" pitchFamily="34" charset="-122"/>
              </a:rPr>
              <a:t>r</a:t>
            </a:r>
            <a:r>
              <a:rPr lang="en-US" altLang="zh-CN" sz="2400" baseline="-25000" dirty="0" err="1">
                <a:solidFill>
                  <a:schemeClr val="bg1"/>
                </a:solidFill>
                <a:latin typeface="微软雅黑" panose="020B0503020204020204" pitchFamily="34" charset="-122"/>
                <a:ea typeface="微软雅黑" panose="020B0503020204020204" pitchFamily="34" charset="-122"/>
              </a:rPr>
              <a:t>n</a:t>
            </a:r>
            <a:r>
              <a:rPr lang="en-US" altLang="zh-CN" sz="2400" dirty="0">
                <a:solidFill>
                  <a:schemeClr val="bg1"/>
                </a:solidFill>
                <a:latin typeface="微软雅黑" panose="020B0503020204020204" pitchFamily="34" charset="-122"/>
                <a:ea typeface="微软雅黑" panose="020B0503020204020204" pitchFamily="34" charset="-122"/>
              </a:rPr>
              <a:t>=v</a:t>
            </a:r>
            <a:r>
              <a:rPr lang="zh-CN" altLang="en-US" sz="2400" dirty="0">
                <a:solidFill>
                  <a:schemeClr val="bg1"/>
                </a:solidFill>
                <a:latin typeface="微软雅黑" panose="020B0503020204020204" pitchFamily="34" charset="-122"/>
                <a:ea typeface="微软雅黑" panose="020B0503020204020204" pitchFamily="34" charset="-122"/>
              </a:rPr>
              <a:t> 且 </a:t>
            </a:r>
            <a:r>
              <a:rPr lang="en-US" altLang="zh-CN" sz="2400" dirty="0" err="1">
                <a:solidFill>
                  <a:schemeClr val="bg1"/>
                </a:solidFill>
                <a:latin typeface="微软雅黑" panose="020B0503020204020204" pitchFamily="34" charset="-122"/>
                <a:ea typeface="微软雅黑" panose="020B0503020204020204" pitchFamily="34" charset="-122"/>
              </a:rPr>
              <a:t>r</a:t>
            </a:r>
            <a:r>
              <a:rPr lang="en-US" altLang="zh-CN" sz="2400" baseline="-25000" dirty="0" err="1">
                <a:solidFill>
                  <a:schemeClr val="bg1"/>
                </a:solidFill>
                <a:latin typeface="微软雅黑" panose="020B0503020204020204" pitchFamily="34" charset="-122"/>
                <a:ea typeface="微软雅黑" panose="020B0503020204020204" pitchFamily="34" charset="-122"/>
              </a:rPr>
              <a:t>i</a:t>
            </a:r>
            <a:r>
              <a:rPr lang="zh-CN" altLang="en-US" sz="2400" baseline="-250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是 </a:t>
            </a:r>
            <a:r>
              <a:rPr lang="en-US" altLang="zh-CN" sz="2400" dirty="0">
                <a:solidFill>
                  <a:schemeClr val="bg1"/>
                </a:solidFill>
                <a:latin typeface="微软雅黑" panose="020B0503020204020204" pitchFamily="34" charset="-122"/>
                <a:ea typeface="微软雅黑" panose="020B0503020204020204" pitchFamily="34" charset="-122"/>
              </a:rPr>
              <a:t>r</a:t>
            </a:r>
            <a:r>
              <a:rPr lang="en-US" altLang="zh-CN" sz="2400" baseline="-25000" dirty="0">
                <a:solidFill>
                  <a:schemeClr val="bg1"/>
                </a:solidFill>
                <a:latin typeface="微软雅黑" panose="020B0503020204020204" pitchFamily="34" charset="-122"/>
                <a:ea typeface="微软雅黑" panose="020B0503020204020204" pitchFamily="34" charset="-122"/>
              </a:rPr>
              <a:t>i+1</a:t>
            </a:r>
            <a:r>
              <a:rPr lang="zh-CN" altLang="en-US" sz="2400" baseline="-250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的父结点 </a:t>
            </a:r>
            <a:r>
              <a:rPr lang="en-US" altLang="zh-CN" sz="2400" dirty="0">
                <a:latin typeface="微软雅黑" panose="020B0503020204020204" pitchFamily="34" charset="-122"/>
                <a:ea typeface="微软雅黑" panose="020B0503020204020204" pitchFamily="34" charset="-122"/>
              </a:rPr>
              <a:t>(0&lt;</a:t>
            </a:r>
            <a:r>
              <a:rPr lang="en-US" altLang="zh-CN" sz="2400"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&lt;n)</a:t>
            </a:r>
            <a:endParaRPr lang="en-US" altLang="zh-CN" sz="2400" dirty="0">
              <a:latin typeface="微软雅黑" panose="020B0503020204020204" pitchFamily="34" charset="-122"/>
              <a:ea typeface="微软雅黑" panose="020B0503020204020204" pitchFamily="34" charset="-122"/>
            </a:endParaRPr>
          </a:p>
          <a:p>
            <a:pPr defTabSz="1155700">
              <a:spcBef>
                <a:spcPts val="600"/>
              </a:spcBef>
              <a:spcAft>
                <a:spcPts val="600"/>
              </a:spcAft>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 由于任何非根结点有且仅有一个父结点，从祖先结点</a:t>
            </a:r>
            <a:r>
              <a:rPr lang="en-US" altLang="zh-CN" sz="2400" dirty="0">
                <a:latin typeface="微软雅黑" panose="020B0503020204020204" pitchFamily="34" charset="-122"/>
                <a:ea typeface="微软雅黑" panose="020B0503020204020204" pitchFamily="34" charset="-122"/>
              </a:rPr>
              <a:t>u</a:t>
            </a:r>
            <a:r>
              <a:rPr lang="zh-CN" altLang="en-US" sz="2400" dirty="0">
                <a:latin typeface="微软雅黑" panose="020B0503020204020204" pitchFamily="34" charset="-122"/>
                <a:ea typeface="微软雅黑" panose="020B0503020204020204" pitchFamily="34" charset="-122"/>
              </a:rPr>
              <a:t>到子孙结点</a:t>
            </a:r>
            <a:r>
              <a:rPr lang="en-US" altLang="zh-CN" sz="2400" dirty="0">
                <a:latin typeface="微软雅黑" panose="020B0503020204020204" pitchFamily="34" charset="-122"/>
                <a:ea typeface="微软雅黑" panose="020B0503020204020204" pitchFamily="34" charset="-122"/>
              </a:rPr>
              <a:t>v</a:t>
            </a:r>
            <a:r>
              <a:rPr lang="zh-CN" altLang="en-US" sz="2400" dirty="0">
                <a:latin typeface="微软雅黑" panose="020B0503020204020204" pitchFamily="34" charset="-122"/>
                <a:ea typeface="微软雅黑" panose="020B0503020204020204" pitchFamily="34" charset="-122"/>
              </a:rPr>
              <a:t>的</a:t>
            </a:r>
            <a:r>
              <a:rPr lang="zh-CN" altLang="en-US" sz="2400" dirty="0">
                <a:solidFill>
                  <a:srgbClr val="FFFF00"/>
                </a:solidFill>
                <a:latin typeface="微软雅黑" panose="020B0503020204020204" pitchFamily="34" charset="-122"/>
                <a:ea typeface="微软雅黑" panose="020B0503020204020204" pitchFamily="34" charset="-122"/>
              </a:rPr>
              <a:t>路径是唯一的</a:t>
            </a:r>
            <a:endParaRPr lang="zh-CN" altLang="zh-CN" sz="2400" dirty="0">
              <a:solidFill>
                <a:srgbClr val="FFFF00"/>
              </a:solidFill>
              <a:latin typeface="微软雅黑" panose="020B0503020204020204" pitchFamily="34" charset="-122"/>
              <a:ea typeface="微软雅黑" panose="020B0503020204020204" pitchFamily="34" charset="-122"/>
            </a:endParaRPr>
          </a:p>
        </p:txBody>
      </p:sp>
      <p:sp>
        <p:nvSpPr>
          <p:cNvPr id="8" name="任意多边形: 形状 28"/>
          <p:cNvSpPr/>
          <p:nvPr/>
        </p:nvSpPr>
        <p:spPr>
          <a:xfrm>
            <a:off x="7014253" y="5903605"/>
            <a:ext cx="3530598" cy="645127"/>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nSpc>
                <a:spcPct val="110000"/>
              </a:lnSpc>
            </a:pPr>
            <a:r>
              <a:rPr lang="zh-CN" altLang="en-US" sz="2000" dirty="0">
                <a:latin typeface="微软雅黑" panose="020B0503020204020204" pitchFamily="34" charset="-122"/>
                <a:ea typeface="微软雅黑" panose="020B0503020204020204" pitchFamily="34" charset="-122"/>
              </a:rPr>
              <a:t>结点</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的子孙：</a:t>
            </a:r>
            <a:r>
              <a:rPr lang="en-US" altLang="zh-CN" sz="2000" dirty="0">
                <a:latin typeface="微软雅黑" panose="020B0503020204020204" pitchFamily="34" charset="-122"/>
                <a:ea typeface="微软雅黑" panose="020B0503020204020204" pitchFamily="34" charset="-122"/>
              </a:rPr>
              <a:t>{E,</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F,</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G,</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L}</a:t>
            </a:r>
            <a:endParaRPr lang="zh-CN" altLang="zh-CN"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9203"/>
            <a:ext cx="10515600" cy="518958"/>
          </a:xfrm>
        </p:spPr>
        <p:txBody>
          <a:bodyPr/>
          <a:lstStyle/>
          <a:p>
            <a:r>
              <a:rPr lang="zh-CN" altLang="en-US" sz="2800" dirty="0"/>
              <a:t>二叉树遍历的应用：奇偶树</a:t>
            </a:r>
            <a:r>
              <a:rPr lang="en-US" altLang="zh-CN" sz="2800" dirty="0"/>
              <a:t>II</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1" name="内容占位符 4"/>
          <p:cNvSpPr txBox="1"/>
          <p:nvPr/>
        </p:nvSpPr>
        <p:spPr>
          <a:xfrm>
            <a:off x="418871" y="1126892"/>
            <a:ext cx="3546463" cy="1807481"/>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b="1" dirty="0"/>
              <a:t>问题描述：</a:t>
            </a:r>
            <a:r>
              <a:rPr lang="zh-CN" altLang="en-US" dirty="0"/>
              <a:t>设二叉树所有结点的元素都是正整数，如果在奇数层的结点元素都是奇数，并且各层结点从左向右按递增序排列在偶数层的结点元素都是偶数，则该二叉树称作奇偶树。设计判断二叉树是否奇偶树的算法。</a:t>
            </a:r>
            <a:endParaRPr lang="zh-CN" altLang="zh-CN" dirty="0"/>
          </a:p>
        </p:txBody>
      </p:sp>
      <p:sp>
        <p:nvSpPr>
          <p:cNvPr id="6" name="椭圆 5"/>
          <p:cNvSpPr/>
          <p:nvPr/>
        </p:nvSpPr>
        <p:spPr>
          <a:xfrm>
            <a:off x="2555206" y="3659033"/>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0" name="椭圆 9"/>
          <p:cNvSpPr/>
          <p:nvPr/>
        </p:nvSpPr>
        <p:spPr>
          <a:xfrm>
            <a:off x="2116399" y="4169332"/>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2" name="椭圆 11"/>
          <p:cNvSpPr/>
          <p:nvPr/>
        </p:nvSpPr>
        <p:spPr>
          <a:xfrm>
            <a:off x="2917813" y="4169332"/>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5" name="椭圆 14"/>
          <p:cNvSpPr/>
          <p:nvPr/>
        </p:nvSpPr>
        <p:spPr>
          <a:xfrm>
            <a:off x="3217358" y="4758155"/>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16" name="椭圆 15"/>
          <p:cNvSpPr/>
          <p:nvPr/>
        </p:nvSpPr>
        <p:spPr>
          <a:xfrm>
            <a:off x="1753792" y="4758155"/>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7" name="椭圆 16"/>
          <p:cNvSpPr/>
          <p:nvPr/>
        </p:nvSpPr>
        <p:spPr>
          <a:xfrm>
            <a:off x="2413249" y="4758155"/>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8" name="椭圆 17"/>
          <p:cNvSpPr/>
          <p:nvPr/>
        </p:nvSpPr>
        <p:spPr>
          <a:xfrm>
            <a:off x="2116399" y="5325072"/>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cxnSp>
        <p:nvCxnSpPr>
          <p:cNvPr id="8" name="直接连接符 7"/>
          <p:cNvCxnSpPr>
            <a:stCxn id="6" idx="3"/>
            <a:endCxn id="10" idx="0"/>
          </p:cNvCxnSpPr>
          <p:nvPr/>
        </p:nvCxnSpPr>
        <p:spPr>
          <a:xfrm flipH="1">
            <a:off x="2297703" y="3968537"/>
            <a:ext cx="310606" cy="20079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 idx="5"/>
            <a:endCxn id="12" idx="0"/>
          </p:cNvCxnSpPr>
          <p:nvPr/>
        </p:nvCxnSpPr>
        <p:spPr>
          <a:xfrm>
            <a:off x="2864710" y="3968537"/>
            <a:ext cx="234407" cy="20079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2" idx="5"/>
            <a:endCxn id="15" idx="0"/>
          </p:cNvCxnSpPr>
          <p:nvPr/>
        </p:nvCxnSpPr>
        <p:spPr>
          <a:xfrm>
            <a:off x="3227317" y="4478836"/>
            <a:ext cx="171345" cy="2793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0" idx="3"/>
            <a:endCxn id="16" idx="0"/>
          </p:cNvCxnSpPr>
          <p:nvPr/>
        </p:nvCxnSpPr>
        <p:spPr>
          <a:xfrm flipH="1">
            <a:off x="1935096" y="4478836"/>
            <a:ext cx="234406" cy="2793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0" idx="5"/>
            <a:endCxn id="17" idx="0"/>
          </p:cNvCxnSpPr>
          <p:nvPr/>
        </p:nvCxnSpPr>
        <p:spPr>
          <a:xfrm>
            <a:off x="2425903" y="4478836"/>
            <a:ext cx="168650" cy="2793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7" idx="3"/>
            <a:endCxn id="18" idx="0"/>
          </p:cNvCxnSpPr>
          <p:nvPr/>
        </p:nvCxnSpPr>
        <p:spPr>
          <a:xfrm flipH="1">
            <a:off x="2297703" y="5067659"/>
            <a:ext cx="168649" cy="2574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027849" y="4078479"/>
            <a:ext cx="21770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1027849" y="4625278"/>
            <a:ext cx="2165065" cy="1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027849" y="5196365"/>
            <a:ext cx="2177099" cy="0"/>
          </a:xfrm>
          <a:prstGeom prst="line">
            <a:avLst/>
          </a:prstGeom>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870062" y="3646083"/>
            <a:ext cx="930166" cy="369332"/>
          </a:xfrm>
          <a:prstGeom prst="rect">
            <a:avLst/>
          </a:prstGeom>
          <a:noFill/>
        </p:spPr>
        <p:txBody>
          <a:bodyPr wrap="square" rtlCol="0">
            <a:spAutoFit/>
          </a:bodyPr>
          <a:lstStyle/>
          <a:p>
            <a:r>
              <a:rPr lang="zh-CN" altLang="en-US" dirty="0"/>
              <a:t>第</a:t>
            </a:r>
            <a:r>
              <a:rPr lang="en-US" altLang="zh-CN" dirty="0"/>
              <a:t>1</a:t>
            </a:r>
            <a:r>
              <a:rPr lang="zh-CN" altLang="en-US" dirty="0"/>
              <a:t>层</a:t>
            </a:r>
            <a:endParaRPr lang="zh-CN" altLang="en-US" dirty="0"/>
          </a:p>
        </p:txBody>
      </p:sp>
      <p:sp>
        <p:nvSpPr>
          <p:cNvPr id="46" name="文本框 45"/>
          <p:cNvSpPr txBox="1"/>
          <p:nvPr/>
        </p:nvSpPr>
        <p:spPr>
          <a:xfrm>
            <a:off x="870062" y="4235919"/>
            <a:ext cx="827624" cy="369332"/>
          </a:xfrm>
          <a:prstGeom prst="rect">
            <a:avLst/>
          </a:prstGeom>
          <a:noFill/>
        </p:spPr>
        <p:txBody>
          <a:bodyPr wrap="square" rtlCol="0">
            <a:spAutoFit/>
          </a:bodyPr>
          <a:lstStyle/>
          <a:p>
            <a:r>
              <a:rPr lang="zh-CN" altLang="en-US" dirty="0"/>
              <a:t>第</a:t>
            </a:r>
            <a:r>
              <a:rPr lang="en-US" altLang="zh-CN" dirty="0"/>
              <a:t>2</a:t>
            </a:r>
            <a:r>
              <a:rPr lang="zh-CN" altLang="en-US" dirty="0"/>
              <a:t>层</a:t>
            </a:r>
            <a:endParaRPr lang="zh-CN" altLang="en-US" dirty="0"/>
          </a:p>
        </p:txBody>
      </p:sp>
      <p:sp>
        <p:nvSpPr>
          <p:cNvPr id="47" name="文本框 46"/>
          <p:cNvSpPr txBox="1"/>
          <p:nvPr/>
        </p:nvSpPr>
        <p:spPr>
          <a:xfrm>
            <a:off x="870062" y="4774074"/>
            <a:ext cx="827624" cy="369332"/>
          </a:xfrm>
          <a:prstGeom prst="rect">
            <a:avLst/>
          </a:prstGeom>
          <a:noFill/>
        </p:spPr>
        <p:txBody>
          <a:bodyPr wrap="square" rtlCol="0">
            <a:spAutoFit/>
          </a:bodyPr>
          <a:lstStyle/>
          <a:p>
            <a:r>
              <a:rPr lang="zh-CN" altLang="en-US" dirty="0"/>
              <a:t>第</a:t>
            </a:r>
            <a:r>
              <a:rPr lang="en-US" altLang="zh-CN" dirty="0"/>
              <a:t>3</a:t>
            </a:r>
            <a:r>
              <a:rPr lang="zh-CN" altLang="en-US" dirty="0"/>
              <a:t>层</a:t>
            </a:r>
            <a:endParaRPr lang="zh-CN" altLang="en-US" dirty="0"/>
          </a:p>
        </p:txBody>
      </p:sp>
      <p:sp>
        <p:nvSpPr>
          <p:cNvPr id="48" name="文本框 47"/>
          <p:cNvSpPr txBox="1"/>
          <p:nvPr/>
        </p:nvSpPr>
        <p:spPr>
          <a:xfrm>
            <a:off x="870062" y="5310603"/>
            <a:ext cx="827624" cy="369332"/>
          </a:xfrm>
          <a:prstGeom prst="rect">
            <a:avLst/>
          </a:prstGeom>
          <a:noFill/>
        </p:spPr>
        <p:txBody>
          <a:bodyPr wrap="square" rtlCol="0">
            <a:spAutoFit/>
          </a:bodyPr>
          <a:lstStyle/>
          <a:p>
            <a:r>
              <a:rPr lang="zh-CN" altLang="en-US" dirty="0"/>
              <a:t>第</a:t>
            </a:r>
            <a:r>
              <a:rPr lang="en-US" altLang="zh-CN" dirty="0"/>
              <a:t>4</a:t>
            </a:r>
            <a:r>
              <a:rPr lang="zh-CN" altLang="en-US" dirty="0"/>
              <a:t>层</a:t>
            </a:r>
            <a:endParaRPr lang="zh-CN" altLang="en-US" dirty="0"/>
          </a:p>
        </p:txBody>
      </p:sp>
      <mc:AlternateContent xmlns:mc="http://schemas.openxmlformats.org/markup-compatibility/2006">
        <mc:Choice xmlns:a14="http://schemas.microsoft.com/office/drawing/2010/main" Requires="a14">
          <p:sp>
            <p:nvSpPr>
              <p:cNvPr id="9" name="任意多边形: 形状 6"/>
              <p:cNvSpPr/>
              <p:nvPr/>
            </p:nvSpPr>
            <p:spPr>
              <a:xfrm>
                <a:off x="4598098" y="902627"/>
                <a:ext cx="7419297" cy="587542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60045" lvl="0" indent="-28829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EnQueue</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node_queue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tree)</a:t>
                </a:r>
                <a:endParaRPr lang="en-US" altLang="zh-CN" sz="1600"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EnQueue</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level_queue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a:t>
                </a:r>
                <a:endParaRPr lang="en-US" altLang="zh-CN" sz="1600"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err="1">
                    <a:solidFill>
                      <a:srgbClr val="FFFF00"/>
                    </a:solidFill>
                    <a:latin typeface="微软雅黑" panose="020B0503020204020204" pitchFamily="34" charset="-122"/>
                    <a:ea typeface="微软雅黑" panose="020B0503020204020204" pitchFamily="34" charset="-122"/>
                  </a:rPr>
                  <a:t>pre_node</a:t>
                </a:r>
                <a:r>
                  <a:rPr lang="zh-CN" altLang="en-US" sz="1600" dirty="0">
                    <a:solidFill>
                      <a:srgbClr val="FFFF00"/>
                    </a:solidFill>
                    <a:latin typeface="微软雅黑" panose="020B0503020204020204" pitchFamily="34" charset="-122"/>
                    <a:ea typeface="微软雅黑" panose="020B0503020204020204" pitchFamily="34" charset="-122"/>
                  </a:rPr>
                  <a:t> </a:t>
                </a:r>
                <a:r>
                  <a:rPr lang="zh-CN" altLang="zh-CN" sz="1600" dirty="0">
                    <a:solidFill>
                      <a:srgbClr val="FFFF00"/>
                    </a:solidFill>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 </a:t>
                </a:r>
                <a:r>
                  <a:rPr lang="en-US" altLang="zh-CN" sz="1600" dirty="0">
                    <a:solidFill>
                      <a:srgbClr val="FFFF00"/>
                    </a:solidFill>
                    <a:latin typeface="微软雅黑" panose="020B0503020204020204" pitchFamily="34" charset="-122"/>
                    <a:ea typeface="微软雅黑" panose="020B0503020204020204" pitchFamily="34" charset="-122"/>
                  </a:rPr>
                  <a:t>NIL</a:t>
                </a:r>
                <a:r>
                  <a:rPr lang="zh-CN" altLang="en-US" sz="1600" dirty="0">
                    <a:solidFill>
                      <a:srgbClr val="FFFF00"/>
                    </a:solidFill>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记录前一个出队的非空结点</a:t>
                </a:r>
                <a:endParaRPr lang="en-US" altLang="zh-CN" sz="1600"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err="1">
                    <a:solidFill>
                      <a:srgbClr val="FFFF00"/>
                    </a:solidFill>
                    <a:latin typeface="微软雅黑" panose="020B0503020204020204" pitchFamily="34" charset="-122"/>
                    <a:ea typeface="微软雅黑" panose="020B0503020204020204" pitchFamily="34" charset="-122"/>
                  </a:rPr>
                  <a:t>pre_level</a:t>
                </a:r>
                <a:r>
                  <a:rPr lang="zh-CN" altLang="en-US" sz="1600" dirty="0">
                    <a:solidFill>
                      <a:srgbClr val="FFFF00"/>
                    </a:solidFill>
                    <a:latin typeface="微软雅黑" panose="020B0503020204020204" pitchFamily="34" charset="-122"/>
                    <a:ea typeface="微软雅黑" panose="020B0503020204020204" pitchFamily="34" charset="-122"/>
                  </a:rPr>
                  <a:t> </a:t>
                </a:r>
                <a:r>
                  <a:rPr lang="zh-CN" altLang="zh-CN" sz="1600" dirty="0">
                    <a:solidFill>
                      <a:srgbClr val="FFFF00"/>
                    </a:solidFill>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 </a:t>
                </a:r>
                <a:r>
                  <a:rPr lang="en-US" altLang="zh-CN" sz="1600" dirty="0">
                    <a:solidFill>
                      <a:srgbClr val="FFFF00"/>
                    </a:solidFill>
                    <a:latin typeface="微软雅黑" panose="020B0503020204020204" pitchFamily="34" charset="-122"/>
                    <a:ea typeface="微软雅黑" panose="020B0503020204020204" pitchFamily="34" charset="-122"/>
                  </a:rPr>
                  <a:t>0</a:t>
                </a:r>
                <a:r>
                  <a:rPr lang="zh-CN" altLang="en-US" sz="1600" dirty="0">
                    <a:solidFill>
                      <a:srgbClr val="FFFF00"/>
                    </a:solidFill>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记录前一个出队的非空结点层数，初始值</a:t>
                </a:r>
                <a:r>
                  <a:rPr lang="en-US" altLang="zh-CN" sz="1600" dirty="0">
                    <a:solidFill>
                      <a:srgbClr val="FFFF00"/>
                    </a:solidFill>
                    <a:latin typeface="微软雅黑" panose="020B0503020204020204" pitchFamily="34" charset="-122"/>
                    <a:ea typeface="微软雅黑" panose="020B0503020204020204" pitchFamily="34" charset="-122"/>
                  </a:rPr>
                  <a:t>0</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is_parity_tree</a:t>
                </a:r>
                <a:r>
                  <a:rPr lang="zh-CN" altLang="en-US"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true</a:t>
                </a:r>
                <a:r>
                  <a:rPr lang="zh-CN" altLang="en-US" sz="1600" b="1"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判定结果的初始值</a:t>
                </a:r>
                <a:endParaRPr lang="zh-CN" altLang="zh-CN" sz="1600"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while</a:t>
                </a:r>
                <a:r>
                  <a:rPr lang="zh-CN" altLang="en-US"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is_parity_tree</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true</a:t>
                </a:r>
                <a:r>
                  <a:rPr lang="zh-CN" altLang="en-US" sz="1600" dirty="0">
                    <a:latin typeface="微软雅黑" panose="020B0503020204020204" pitchFamily="34" charset="-122"/>
                    <a:ea typeface="微软雅黑" panose="020B0503020204020204" pitchFamily="34" charset="-122"/>
                  </a:rPr>
                  <a:t> 且  </a:t>
                </a:r>
                <a:r>
                  <a:rPr lang="en-US" altLang="zh-CN" sz="1600" dirty="0" err="1">
                    <a:latin typeface="微软雅黑" panose="020B0503020204020204" pitchFamily="34" charset="-122"/>
                    <a:ea typeface="微软雅黑" panose="020B0503020204020204" pitchFamily="34" charset="-122"/>
                  </a:rPr>
                  <a:t>IsEmpty</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node_queue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false</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endParaRPr lang="en-US" altLang="zh-CN" sz="1600"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node_ptr</a:t>
                </a:r>
                <a:r>
                  <a:rPr lang="zh-CN" altLang="en-US"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DeQueue</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node_queue</a:t>
                </a: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level</a:t>
                </a:r>
                <a:r>
                  <a:rPr lang="zh-CN" altLang="en-US"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DeQueue</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level_queue</a:t>
                </a: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if</a:t>
                </a:r>
                <a:r>
                  <a:rPr lang="zh-CN" altLang="en-US"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node_ptr</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NIL</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then</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非空结点</a:t>
                </a:r>
                <a:endParaRPr lang="en-US" altLang="zh-CN" sz="1600" dirty="0">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if</a:t>
                </a:r>
                <a:r>
                  <a:rPr lang="zh-CN" altLang="en-US" sz="1600" dirty="0">
                    <a:latin typeface="微软雅黑" panose="020B0503020204020204" pitchFamily="34" charset="-122"/>
                    <a:ea typeface="微软雅黑" panose="020B0503020204020204" pitchFamily="34" charset="-122"/>
                  </a:rPr>
                  <a:t> </a:t>
                </a:r>
                <a:r>
                  <a:rPr lang="en-US" altLang="zh-CN" sz="1600" dirty="0">
                    <a:solidFill>
                      <a:schemeClr val="bg1"/>
                    </a:solidFill>
                    <a:latin typeface="微软雅黑" panose="020B0503020204020204" pitchFamily="34" charset="-122"/>
                    <a:ea typeface="微软雅黑" panose="020B0503020204020204" pitchFamily="34" charset="-122"/>
                  </a:rPr>
                  <a:t>node_ptr.data</a:t>
                </a:r>
                <a:r>
                  <a:rPr lang="zh-CN" altLang="en-US" sz="1600" dirty="0">
                    <a:solidFill>
                      <a:schemeClr val="bg1"/>
                    </a:solidFill>
                    <a:latin typeface="微软雅黑" panose="020B0503020204020204" pitchFamily="34" charset="-122"/>
                    <a:ea typeface="微软雅黑" panose="020B0503020204020204" pitchFamily="34" charset="-122"/>
                  </a:rPr>
                  <a:t> </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 </a:t>
                </a:r>
                <a:r>
                  <a:rPr lang="en-US" altLang="zh-CN" sz="1600" dirty="0">
                    <a:solidFill>
                      <a:schemeClr val="bg1"/>
                    </a:solidFill>
                    <a:latin typeface="微软雅黑" panose="020B0503020204020204" pitchFamily="34" charset="-122"/>
                    <a:ea typeface="微软雅黑" panose="020B0503020204020204" pitchFamily="34" charset="-122"/>
                  </a:rPr>
                  <a:t>2</a:t>
                </a:r>
                <a:r>
                  <a:rPr lang="zh-CN" altLang="en-US" sz="1600" dirty="0">
                    <a:solidFill>
                      <a:schemeClr val="bg1"/>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solidFill>
                          <a:schemeClr val="bg1"/>
                        </a:solidFill>
                        <a:latin typeface="Cambria Math" panose="02040503050406030204" pitchFamily="18" charset="0"/>
                        <a:ea typeface="微软雅黑" panose="020B0503020204020204" pitchFamily="34" charset="-122"/>
                      </a:rPr>
                      <m:t>≠</m:t>
                    </m:r>
                  </m:oMath>
                </a14:m>
                <a:r>
                  <a:rPr lang="zh-CN" altLang="en-US" sz="1600" dirty="0">
                    <a:solidFill>
                      <a:schemeClr val="bg1"/>
                    </a:solidFill>
                    <a:latin typeface="微软雅黑" panose="020B0503020204020204" pitchFamily="34" charset="-122"/>
                    <a:ea typeface="微软雅黑" panose="020B0503020204020204" pitchFamily="34" charset="-122"/>
                  </a:rPr>
                  <a:t> </a:t>
                </a:r>
                <a:r>
                  <a:rPr lang="en-US" altLang="zh-CN" sz="1600" dirty="0">
                    <a:solidFill>
                      <a:schemeClr val="bg1"/>
                    </a:solidFill>
                    <a:latin typeface="微软雅黑" panose="020B0503020204020204" pitchFamily="34" charset="-122"/>
                    <a:ea typeface="微软雅黑" panose="020B0503020204020204" pitchFamily="34" charset="-122"/>
                  </a:rPr>
                  <a:t>level</a:t>
                </a:r>
                <a:r>
                  <a:rPr lang="zh-CN" altLang="en-US" sz="1600" dirty="0">
                    <a:solidFill>
                      <a:schemeClr val="bg1"/>
                    </a:solidFill>
                    <a:latin typeface="微软雅黑" panose="020B0503020204020204" pitchFamily="34" charset="-122"/>
                    <a:ea typeface="微软雅黑" panose="020B0503020204020204" pitchFamily="34" charset="-122"/>
                  </a:rPr>
                  <a:t> </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 </a:t>
                </a:r>
                <a:r>
                  <a:rPr lang="en-US" altLang="zh-CN" sz="1600" dirty="0">
                    <a:solidFill>
                      <a:schemeClr val="bg1"/>
                    </a:solidFill>
                    <a:latin typeface="微软雅黑" panose="020B0503020204020204" pitchFamily="34" charset="-122"/>
                    <a:ea typeface="微软雅黑" panose="020B0503020204020204" pitchFamily="34" charset="-122"/>
                  </a:rPr>
                  <a:t>2</a:t>
                </a:r>
                <a:r>
                  <a:rPr lang="zh-CN" altLang="en-US" sz="1600" dirty="0">
                    <a:solidFill>
                      <a:schemeClr val="bg1"/>
                    </a:solidFill>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then</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奇偶性不一致</a:t>
                </a:r>
                <a:endParaRPr lang="en-US" altLang="zh-CN" sz="1600" dirty="0">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is_parity_tree</a:t>
                </a:r>
                <a:r>
                  <a:rPr lang="zh-CN" altLang="en-US"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false</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结点与层数奇偶性不一致，非奇偶树</a:t>
                </a:r>
                <a:endParaRPr lang="en-US" altLang="zh-CN" sz="1600" dirty="0">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  </a:t>
                </a:r>
                <a:r>
                  <a:rPr lang="en-US" altLang="zh-CN" sz="1600" b="1" dirty="0">
                    <a:latin typeface="微软雅黑" panose="020B0503020204020204" pitchFamily="34" charset="-122"/>
                    <a:ea typeface="微软雅黑" panose="020B0503020204020204" pitchFamily="34" charset="-122"/>
                  </a:rPr>
                  <a:t>end</a:t>
                </a:r>
                <a:r>
                  <a:rPr lang="zh-CN" altLang="en-US" sz="1600" b="1" dirty="0">
                    <a:latin typeface="微软雅黑" panose="020B0503020204020204" pitchFamily="34" charset="-122"/>
                    <a:ea typeface="微软雅黑" panose="020B0503020204020204" pitchFamily="34" charset="-122"/>
                  </a:rPr>
                  <a:t>            </a:t>
                </a:r>
                <a:r>
                  <a:rPr lang="en-US" altLang="zh-CN" sz="1600" dirty="0">
                    <a:solidFill>
                      <a:srgbClr val="FFFF00"/>
                    </a:solidFill>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如果前个结点与当前结点同层，比较数据</a:t>
                </a:r>
                <a:endParaRPr lang="en-US" altLang="zh-CN" sz="1600" b="1" dirty="0">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if</a:t>
                </a:r>
                <a:r>
                  <a:rPr lang="zh-CN" altLang="en-US" sz="1600" dirty="0">
                    <a:latin typeface="微软雅黑" panose="020B0503020204020204" pitchFamily="34" charset="-122"/>
                    <a:ea typeface="微软雅黑" panose="020B0503020204020204" pitchFamily="34" charset="-122"/>
                  </a:rPr>
                  <a:t> </a:t>
                </a:r>
                <a:r>
                  <a:rPr lang="en-US" altLang="zh-CN" sz="1600" dirty="0">
                    <a:solidFill>
                      <a:srgbClr val="FFFF00"/>
                    </a:solidFill>
                    <a:latin typeface="微软雅黑" panose="020B0503020204020204" pitchFamily="34" charset="-122"/>
                    <a:ea typeface="微软雅黑" panose="020B0503020204020204" pitchFamily="34" charset="-122"/>
                  </a:rPr>
                  <a:t>pre_level</a:t>
                </a:r>
                <a:r>
                  <a:rPr lang="zh-CN" altLang="en-US" sz="1600" dirty="0">
                    <a:solidFill>
                      <a:srgbClr val="FFFF00"/>
                    </a:solidFill>
                    <a:latin typeface="微软雅黑" panose="020B0503020204020204" pitchFamily="34" charset="-122"/>
                    <a:ea typeface="微软雅黑" panose="020B0503020204020204" pitchFamily="34" charset="-122"/>
                  </a:rPr>
                  <a:t> </a:t>
                </a:r>
                <a:r>
                  <a:rPr lang="en-US" altLang="zh-CN" sz="1600" dirty="0">
                    <a:solidFill>
                      <a:srgbClr val="FFFF00"/>
                    </a:solidFill>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 </a:t>
                </a:r>
                <a:r>
                  <a:rPr lang="en-US" altLang="zh-CN" sz="1600" dirty="0">
                    <a:solidFill>
                      <a:srgbClr val="FFFF00"/>
                    </a:solidFill>
                    <a:latin typeface="微软雅黑" panose="020B0503020204020204" pitchFamily="34" charset="-122"/>
                    <a:ea typeface="微软雅黑" panose="020B0503020204020204" pitchFamily="34" charset="-122"/>
                  </a:rPr>
                  <a:t>level</a:t>
                </a:r>
                <a:r>
                  <a:rPr lang="zh-CN" altLang="en-US" sz="1600" dirty="0">
                    <a:solidFill>
                      <a:srgbClr val="FFFF00"/>
                    </a:solidFill>
                    <a:latin typeface="微软雅黑" panose="020B0503020204020204" pitchFamily="34" charset="-122"/>
                    <a:ea typeface="微软雅黑" panose="020B0503020204020204" pitchFamily="34" charset="-122"/>
                  </a:rPr>
                  <a:t> 且 </a:t>
                </a:r>
                <a:r>
                  <a:rPr lang="en-US" altLang="zh-CN" sz="1600" dirty="0" err="1">
                    <a:solidFill>
                      <a:srgbClr val="FFFF00"/>
                    </a:solidFill>
                    <a:latin typeface="微软雅黑" panose="020B0503020204020204" pitchFamily="34" charset="-122"/>
                    <a:ea typeface="微软雅黑" panose="020B0503020204020204" pitchFamily="34" charset="-122"/>
                  </a:rPr>
                  <a:t>pre_node.data</a:t>
                </a:r>
                <a:r>
                  <a:rPr lang="zh-CN" altLang="en-US" sz="1600" dirty="0">
                    <a:solidFill>
                      <a:srgbClr val="FFFF0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solidFill>
                          <a:srgbClr val="FFFF00"/>
                        </a:solidFill>
                        <a:latin typeface="Cambria Math" panose="02040503050406030204" pitchFamily="18" charset="0"/>
                        <a:ea typeface="微软雅黑" panose="020B0503020204020204" pitchFamily="34" charset="-122"/>
                      </a:rPr>
                      <m:t>≥</m:t>
                    </m:r>
                  </m:oMath>
                </a14:m>
                <a:r>
                  <a:rPr lang="zh-CN" altLang="en-US" sz="1600" dirty="0">
                    <a:solidFill>
                      <a:srgbClr val="FFFF00"/>
                    </a:solidFill>
                    <a:latin typeface="微软雅黑" panose="020B0503020204020204" pitchFamily="34" charset="-122"/>
                    <a:ea typeface="微软雅黑" panose="020B0503020204020204" pitchFamily="34" charset="-122"/>
                  </a:rPr>
                  <a:t> </a:t>
                </a:r>
                <a:r>
                  <a:rPr lang="en-US" altLang="zh-CN" sz="1600" dirty="0" err="1">
                    <a:solidFill>
                      <a:srgbClr val="FFFF00"/>
                    </a:solidFill>
                    <a:latin typeface="微软雅黑" panose="020B0503020204020204" pitchFamily="34" charset="-122"/>
                    <a:ea typeface="微软雅黑" panose="020B0503020204020204" pitchFamily="34" charset="-122"/>
                  </a:rPr>
                  <a:t>node_ptr.data</a:t>
                </a:r>
                <a:r>
                  <a:rPr lang="zh-CN" altLang="en-US" sz="1600" dirty="0">
                    <a:solidFill>
                      <a:srgbClr val="FFFF00"/>
                    </a:solidFill>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then</a:t>
                </a:r>
                <a:endParaRPr lang="en-US" altLang="zh-CN" sz="1600" b="1" dirty="0">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is_parity_tree</a:t>
                </a:r>
                <a:r>
                  <a:rPr lang="zh-CN" altLang="en-US"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false</a:t>
                </a:r>
                <a:r>
                  <a:rPr lang="zh-CN" altLang="en-US" sz="1600" b="1" dirty="0">
                    <a:latin typeface="微软雅黑" panose="020B0503020204020204" pitchFamily="34" charset="-122"/>
                    <a:ea typeface="微软雅黑" panose="020B0503020204020204" pitchFamily="34" charset="-122"/>
                  </a:rPr>
                  <a:t>           </a:t>
                </a:r>
                <a:r>
                  <a:rPr lang="en-US" altLang="zh-CN" sz="1600" dirty="0">
                    <a:solidFill>
                      <a:srgbClr val="FFFF00"/>
                    </a:solidFill>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不满足递增条件，非奇偶树 </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endParaRPr lang="en-US" altLang="zh-CN" sz="1600" b="1" dirty="0">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err="1">
                    <a:solidFill>
                      <a:srgbClr val="FFFF00"/>
                    </a:solidFill>
                    <a:latin typeface="微软雅黑" panose="020B0503020204020204" pitchFamily="34" charset="-122"/>
                    <a:ea typeface="微软雅黑" panose="020B0503020204020204" pitchFamily="34" charset="-122"/>
                  </a:rPr>
                  <a:t>pre_node</a:t>
                </a:r>
                <a:r>
                  <a:rPr lang="zh-CN" altLang="en-US" sz="1600" dirty="0">
                    <a:solidFill>
                      <a:srgbClr val="FFFF00"/>
                    </a:solidFill>
                    <a:latin typeface="微软雅黑" panose="020B0503020204020204" pitchFamily="34" charset="-122"/>
                    <a:ea typeface="微软雅黑" panose="020B0503020204020204" pitchFamily="34" charset="-122"/>
                  </a:rPr>
                  <a:t> </a:t>
                </a:r>
                <a:r>
                  <a:rPr lang="zh-CN" altLang="zh-CN" sz="1600" dirty="0">
                    <a:solidFill>
                      <a:srgbClr val="FFFF00"/>
                    </a:solidFill>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 </a:t>
                </a:r>
                <a:r>
                  <a:rPr lang="en-US" altLang="zh-CN" sz="1600" dirty="0">
                    <a:solidFill>
                      <a:srgbClr val="FFFF00"/>
                    </a:solidFill>
                    <a:latin typeface="微软雅黑" panose="020B0503020204020204" pitchFamily="34" charset="-122"/>
                    <a:ea typeface="微软雅黑" panose="020B0503020204020204" pitchFamily="34" charset="-122"/>
                  </a:rPr>
                  <a:t>node</a:t>
                </a:r>
                <a:r>
                  <a:rPr lang="zh-CN" altLang="en-US" sz="1600" dirty="0">
                    <a:solidFill>
                      <a:srgbClr val="FFFF00"/>
                    </a:solidFill>
                    <a:latin typeface="微软雅黑" panose="020B0503020204020204" pitchFamily="34" charset="-122"/>
                    <a:ea typeface="微软雅黑" panose="020B0503020204020204" pitchFamily="34" charset="-122"/>
                  </a:rPr>
                  <a:t>  </a:t>
                </a:r>
                <a:r>
                  <a:rPr lang="en-US" altLang="zh-CN" sz="1600" dirty="0">
                    <a:solidFill>
                      <a:srgbClr val="FFFF00"/>
                    </a:solidFill>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记录当前结点</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err="1">
                    <a:solidFill>
                      <a:srgbClr val="FFFF00"/>
                    </a:solidFill>
                    <a:latin typeface="微软雅黑" panose="020B0503020204020204" pitchFamily="34" charset="-122"/>
                    <a:ea typeface="微软雅黑" panose="020B0503020204020204" pitchFamily="34" charset="-122"/>
                  </a:rPr>
                  <a:t>pre_level</a:t>
                </a:r>
                <a:r>
                  <a:rPr lang="zh-CN" altLang="en-US" sz="1600" dirty="0">
                    <a:solidFill>
                      <a:srgbClr val="FFFF00"/>
                    </a:solidFill>
                    <a:latin typeface="微软雅黑" panose="020B0503020204020204" pitchFamily="34" charset="-122"/>
                    <a:ea typeface="微软雅黑" panose="020B0503020204020204" pitchFamily="34" charset="-122"/>
                  </a:rPr>
                  <a:t> </a:t>
                </a:r>
                <a:r>
                  <a:rPr lang="zh-CN" altLang="zh-CN" sz="1600" dirty="0">
                    <a:solidFill>
                      <a:srgbClr val="FFFF00"/>
                    </a:solidFill>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 </a:t>
                </a:r>
                <a:r>
                  <a:rPr lang="en-US" altLang="zh-CN" sz="1600" dirty="0">
                    <a:solidFill>
                      <a:srgbClr val="FFFF00"/>
                    </a:solidFill>
                    <a:latin typeface="微软雅黑" panose="020B0503020204020204" pitchFamily="34" charset="-122"/>
                    <a:ea typeface="微软雅黑" panose="020B0503020204020204" pitchFamily="34" charset="-122"/>
                  </a:rPr>
                  <a:t>level</a:t>
                </a:r>
                <a:r>
                  <a:rPr lang="zh-CN" altLang="en-US" sz="1600" dirty="0">
                    <a:solidFill>
                      <a:srgbClr val="FFFF00"/>
                    </a:solidFill>
                    <a:latin typeface="微软雅黑" panose="020B0503020204020204" pitchFamily="34" charset="-122"/>
                    <a:ea typeface="微软雅黑" panose="020B0503020204020204" pitchFamily="34" charset="-122"/>
                  </a:rPr>
                  <a:t>   </a:t>
                </a:r>
                <a:r>
                  <a:rPr lang="en-US" altLang="zh-CN" sz="1600" dirty="0">
                    <a:solidFill>
                      <a:srgbClr val="FFFF00"/>
                    </a:solidFill>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记录当前结点层数</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EnQueue</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node_queue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node_ptr.left</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左子结点及层数入队</a:t>
                </a:r>
                <a:endParaRPr lang="en-US" altLang="zh-CN" sz="1600" dirty="0">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EnQueue</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level_queue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solidFill>
                      <a:schemeClr val="bg1"/>
                    </a:solidFill>
                    <a:latin typeface="微软雅黑" panose="020B0503020204020204" pitchFamily="34" charset="-122"/>
                    <a:ea typeface="微软雅黑" panose="020B0503020204020204" pitchFamily="34" charset="-122"/>
                  </a:rPr>
                  <a:t>level+1</a:t>
                </a: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EnQueue</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node_queue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node_ptr.right</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右子结点及层数入队</a:t>
                </a:r>
                <a:endParaRPr lang="en-US" altLang="zh-CN" sz="1600" dirty="0">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EnQueue</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level_queue</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solidFill>
                      <a:schemeClr val="bg1"/>
                    </a:solidFill>
                    <a:latin typeface="微软雅黑" panose="020B0503020204020204" pitchFamily="34" charset="-122"/>
                    <a:ea typeface="微软雅黑" panose="020B0503020204020204" pitchFamily="34" charset="-122"/>
                  </a:rPr>
                  <a:t>level+1</a:t>
                </a:r>
                <a:r>
                  <a:rPr lang="en-US" altLang="zh-CN" sz="1600" dirty="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endParaRPr lang="en-US" altLang="zh-CN" sz="1600" b="1" dirty="0">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endParaRPr lang="en-US" altLang="zh-CN" sz="1600" b="1" dirty="0">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return</a:t>
                </a:r>
                <a:r>
                  <a:rPr lang="zh-CN" altLang="en-US"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is_parity_tree</a:t>
                </a:r>
                <a:endParaRPr lang="zh-CN" altLang="zh-CN" sz="1600" dirty="0">
                  <a:latin typeface="微软雅黑" panose="020B0503020204020204" pitchFamily="34" charset="-122"/>
                  <a:ea typeface="微软雅黑" panose="020B0503020204020204" pitchFamily="34" charset="-122"/>
                </a:endParaRPr>
              </a:p>
            </p:txBody>
          </p:sp>
        </mc:Choice>
        <mc:Fallback>
          <p:sp>
            <p:nvSpPr>
              <p:cNvPr id="9" name="任意多边形: 形状 6"/>
              <p:cNvSpPr>
                <a:spLocks noRot="1" noChangeAspect="1" noMove="1" noResize="1" noEditPoints="1" noAdjustHandles="1" noChangeArrowheads="1" noChangeShapeType="1" noTextEdit="1"/>
              </p:cNvSpPr>
              <p:nvPr/>
            </p:nvSpPr>
            <p:spPr>
              <a:xfrm>
                <a:off x="4598098" y="902627"/>
                <a:ext cx="7419297" cy="587542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1"/>
                <a:stretch>
                  <a:fillRect l="-86" t="-243" r="-85" b="-107"/>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
        <p:nvSpPr>
          <p:cNvPr id="5" name="文本框 4"/>
          <p:cNvSpPr txBox="1"/>
          <p:nvPr/>
        </p:nvSpPr>
        <p:spPr>
          <a:xfrm>
            <a:off x="3981136" y="2660240"/>
            <a:ext cx="475005" cy="1815882"/>
          </a:xfrm>
          <a:prstGeom prst="rect">
            <a:avLst/>
          </a:prstGeom>
          <a:noFill/>
        </p:spPr>
        <p:txBody>
          <a:bodyPr wrap="square" rtlCol="0">
            <a:spAutoFit/>
          </a:bodyPr>
          <a:lstStyle/>
          <a:p>
            <a:r>
              <a:rPr kumimoji="1" lang="zh-CN" altLang="en-US" sz="2800" dirty="0">
                <a:solidFill>
                  <a:schemeClr val="accent3">
                    <a:lumMod val="75000"/>
                  </a:schemeClr>
                </a:solidFill>
                <a:latin typeface="微软雅黑" panose="020B0503020204020204" pitchFamily="34" charset="-122"/>
                <a:ea typeface="微软雅黑" panose="020B0503020204020204" pitchFamily="34" charset="-122"/>
              </a:rPr>
              <a:t>层序遍历</a:t>
            </a:r>
            <a:endParaRPr kumimoji="1" lang="zh-CN" altLang="en-US" sz="2800"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custDataLst>
              <p:tags r:id="rId1"/>
            </p:custDataLst>
          </p:nvPr>
        </p:nvSpPr>
        <p:spPr>
          <a:xfrm>
            <a:off x="1219200" y="635000"/>
            <a:ext cx="10400714" cy="2143125"/>
          </a:xfrm>
          <a:prstGeom prst="rect">
            <a:avLst/>
          </a:prstGeom>
          <a:noFill/>
        </p:spPr>
        <p:txBody>
          <a:bodyPr vert="horz" wrap="square"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层序遍历是按层</a:t>
            </a:r>
            <a:r>
              <a:rPr kumimoji="1" lang="zh-CN" altLang="en-US" sz="2600"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rPr>
              <a:t>从上至下</a:t>
            </a:r>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，然后在同一层</a:t>
            </a:r>
            <a:r>
              <a:rPr kumimoji="1" lang="zh-CN" altLang="en-US" sz="2600"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rPr>
              <a:t>从左向右连续</a:t>
            </a:r>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访问结点。那么</a:t>
            </a:r>
            <a:r>
              <a:rPr kumimoji="1" lang="zh-CN" altLang="en-US" sz="26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前序遍历</a:t>
            </a:r>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对同一层结点是按什么顺序进行访问？</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与层序遍历一样，从左向右连续访问</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框 14"/>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一定从左向右访问，但不一定连续</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框 15"/>
          <p:cNvSpPr txBox="1"/>
          <p:nvPr>
            <p:custDataLst>
              <p:tags r:id="rId4"/>
            </p:custDataLst>
          </p:nvPr>
        </p:nvSpPr>
        <p:spPr>
          <a:xfrm>
            <a:off x="2438400" y="4493419"/>
            <a:ext cx="9042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一定从左向右访问，且一定不连续（设有多个结点）</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custDataLst>
              <p:tags r:id="rId5"/>
            </p:custDataLst>
          </p:nvPr>
        </p:nvSpPr>
        <p:spPr>
          <a:xfrm>
            <a:off x="2438400" y="535781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遍历方案不同，顺序可以从左向右，也可以从右向左</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椭圆 17"/>
          <p:cNvSpPr>
            <a:spLocks noChangeAspect="1"/>
          </p:cNvSpPr>
          <p:nvPr>
            <p:custDataLst>
              <p:tags r:id="rId6"/>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椭圆 18"/>
          <p:cNvSpPr>
            <a:spLocks noChangeAspect="1"/>
          </p:cNvSpPr>
          <p:nvPr>
            <p:custDataLst>
              <p:tags r:id="rId7"/>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椭圆 19"/>
          <p:cNvSpPr>
            <a:spLocks noChangeAspect="1"/>
          </p:cNvSpPr>
          <p:nvPr>
            <p:custDataLst>
              <p:tags r:id="rId8"/>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椭圆 20"/>
          <p:cNvSpPr>
            <a:spLocks noChangeAspect="1"/>
          </p:cNvSpPr>
          <p:nvPr>
            <p:custDataLst>
              <p:tags r:id="rId9"/>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圆角矩形 21"/>
          <p:cNvSpPr/>
          <p:nvPr>
            <p:custDataLst>
              <p:tags r:id="rId10"/>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2" name="组合 11"/>
          <p:cNvGrpSpPr/>
          <p:nvPr>
            <p:custDataLst>
              <p:tags r:id="rId11"/>
            </p:custDataLst>
          </p:nvPr>
        </p:nvGrpSpPr>
        <p:grpSpPr>
          <a:xfrm>
            <a:off x="0" y="0"/>
            <a:ext cx="12192000" cy="635000"/>
            <a:chOff x="0" y="0"/>
            <a:chExt cx="12192000" cy="635000"/>
          </a:xfrm>
        </p:grpSpPr>
        <p:sp>
          <p:nvSpPr>
            <p:cNvPr id="8" name="TitleBackground"/>
            <p:cNvSpPr/>
            <p:nvPr>
              <p:custDataLst>
                <p:tags r:id="rId1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15000"/>
                    </a:schemeClr>
                  </a:solidFill>
                  <a:prstDash val="solid"/>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15000"/>
                    </a:schemeClr>
                  </a:solidFill>
                  <a:prstDash val="solid"/>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图片 6"/>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8"/>
    </p:custData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二叉树遍历的应用：奇偶树</a:t>
            </a:r>
            <a:r>
              <a:rPr lang="en-US" altLang="zh-CN" sz="2800" dirty="0"/>
              <a:t>II</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1" name="内容占位符 4"/>
          <p:cNvSpPr txBox="1"/>
          <p:nvPr/>
        </p:nvSpPr>
        <p:spPr>
          <a:xfrm>
            <a:off x="403237" y="1177245"/>
            <a:ext cx="3546463" cy="1807481"/>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b="1" dirty="0"/>
              <a:t>问题描述：</a:t>
            </a:r>
            <a:r>
              <a:rPr lang="zh-CN" altLang="en-US" dirty="0"/>
              <a:t>设二叉树所有结点的元素都是正整数，如果在奇数层的结点元素都是奇数，并且各层结点从左向右按递增序排列在偶数层的结点元素都是偶数，则该二叉树称作奇偶树。设计判断二叉树是否奇偶树的算法。</a:t>
            </a:r>
            <a:endParaRPr lang="zh-CN" altLang="zh-CN" dirty="0"/>
          </a:p>
        </p:txBody>
      </p:sp>
      <p:sp>
        <p:nvSpPr>
          <p:cNvPr id="6" name="椭圆 5"/>
          <p:cNvSpPr/>
          <p:nvPr/>
        </p:nvSpPr>
        <p:spPr>
          <a:xfrm>
            <a:off x="2321406" y="3550533"/>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0" name="椭圆 9"/>
          <p:cNvSpPr/>
          <p:nvPr/>
        </p:nvSpPr>
        <p:spPr>
          <a:xfrm>
            <a:off x="1882599" y="4060832"/>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2" name="椭圆 11"/>
          <p:cNvSpPr/>
          <p:nvPr/>
        </p:nvSpPr>
        <p:spPr>
          <a:xfrm>
            <a:off x="2684013" y="4060832"/>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5" name="椭圆 14"/>
          <p:cNvSpPr/>
          <p:nvPr/>
        </p:nvSpPr>
        <p:spPr>
          <a:xfrm>
            <a:off x="2983558" y="4649655"/>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16" name="椭圆 15"/>
          <p:cNvSpPr/>
          <p:nvPr/>
        </p:nvSpPr>
        <p:spPr>
          <a:xfrm>
            <a:off x="1519992" y="4649655"/>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7" name="椭圆 16"/>
          <p:cNvSpPr/>
          <p:nvPr/>
        </p:nvSpPr>
        <p:spPr>
          <a:xfrm>
            <a:off x="2179449" y="4649655"/>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8" name="椭圆 17"/>
          <p:cNvSpPr/>
          <p:nvPr/>
        </p:nvSpPr>
        <p:spPr>
          <a:xfrm>
            <a:off x="1882599" y="5216572"/>
            <a:ext cx="362607" cy="362607"/>
          </a:xfrm>
          <a:prstGeom prst="ellipse">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cxnSp>
        <p:nvCxnSpPr>
          <p:cNvPr id="8" name="直接连接符 7"/>
          <p:cNvCxnSpPr>
            <a:stCxn id="6" idx="3"/>
            <a:endCxn id="10" idx="0"/>
          </p:cNvCxnSpPr>
          <p:nvPr/>
        </p:nvCxnSpPr>
        <p:spPr>
          <a:xfrm flipH="1">
            <a:off x="2063903" y="3860037"/>
            <a:ext cx="310606" cy="20079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 idx="5"/>
            <a:endCxn id="12" idx="0"/>
          </p:cNvCxnSpPr>
          <p:nvPr/>
        </p:nvCxnSpPr>
        <p:spPr>
          <a:xfrm>
            <a:off x="2630910" y="3860037"/>
            <a:ext cx="234407" cy="20079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2" idx="5"/>
            <a:endCxn id="15" idx="0"/>
          </p:cNvCxnSpPr>
          <p:nvPr/>
        </p:nvCxnSpPr>
        <p:spPr>
          <a:xfrm>
            <a:off x="2993517" y="4370336"/>
            <a:ext cx="171345" cy="2793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0" idx="3"/>
            <a:endCxn id="16" idx="0"/>
          </p:cNvCxnSpPr>
          <p:nvPr/>
        </p:nvCxnSpPr>
        <p:spPr>
          <a:xfrm flipH="1">
            <a:off x="1701296" y="4370336"/>
            <a:ext cx="234406" cy="2793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0" idx="5"/>
            <a:endCxn id="17" idx="0"/>
          </p:cNvCxnSpPr>
          <p:nvPr/>
        </p:nvCxnSpPr>
        <p:spPr>
          <a:xfrm>
            <a:off x="2192103" y="4370336"/>
            <a:ext cx="168650" cy="2793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7" idx="3"/>
            <a:endCxn id="18" idx="0"/>
          </p:cNvCxnSpPr>
          <p:nvPr/>
        </p:nvCxnSpPr>
        <p:spPr>
          <a:xfrm flipH="1">
            <a:off x="2063903" y="4959159"/>
            <a:ext cx="168649" cy="2574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794049" y="3969979"/>
            <a:ext cx="21770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794049" y="4516778"/>
            <a:ext cx="2165065" cy="1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794049" y="5087865"/>
            <a:ext cx="2177099" cy="0"/>
          </a:xfrm>
          <a:prstGeom prst="line">
            <a:avLst/>
          </a:prstGeom>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636262" y="3537583"/>
            <a:ext cx="930166" cy="369332"/>
          </a:xfrm>
          <a:prstGeom prst="rect">
            <a:avLst/>
          </a:prstGeom>
          <a:noFill/>
        </p:spPr>
        <p:txBody>
          <a:bodyPr wrap="square" rtlCol="0">
            <a:spAutoFit/>
          </a:bodyPr>
          <a:lstStyle/>
          <a:p>
            <a:r>
              <a:rPr lang="zh-CN" altLang="en-US" dirty="0"/>
              <a:t>第</a:t>
            </a:r>
            <a:r>
              <a:rPr lang="en-US" altLang="zh-CN" dirty="0"/>
              <a:t>1</a:t>
            </a:r>
            <a:r>
              <a:rPr lang="zh-CN" altLang="en-US" dirty="0"/>
              <a:t>层</a:t>
            </a:r>
            <a:endParaRPr lang="zh-CN" altLang="en-US" dirty="0"/>
          </a:p>
        </p:txBody>
      </p:sp>
      <p:sp>
        <p:nvSpPr>
          <p:cNvPr id="46" name="文本框 45"/>
          <p:cNvSpPr txBox="1"/>
          <p:nvPr/>
        </p:nvSpPr>
        <p:spPr>
          <a:xfrm>
            <a:off x="636262" y="4127419"/>
            <a:ext cx="827624" cy="369332"/>
          </a:xfrm>
          <a:prstGeom prst="rect">
            <a:avLst/>
          </a:prstGeom>
          <a:noFill/>
        </p:spPr>
        <p:txBody>
          <a:bodyPr wrap="square" rtlCol="0">
            <a:spAutoFit/>
          </a:bodyPr>
          <a:lstStyle/>
          <a:p>
            <a:r>
              <a:rPr lang="zh-CN" altLang="en-US" dirty="0"/>
              <a:t>第</a:t>
            </a:r>
            <a:r>
              <a:rPr lang="en-US" altLang="zh-CN" dirty="0"/>
              <a:t>2</a:t>
            </a:r>
            <a:r>
              <a:rPr lang="zh-CN" altLang="en-US" dirty="0"/>
              <a:t>层</a:t>
            </a:r>
            <a:endParaRPr lang="zh-CN" altLang="en-US" dirty="0"/>
          </a:p>
        </p:txBody>
      </p:sp>
      <p:sp>
        <p:nvSpPr>
          <p:cNvPr id="47" name="文本框 46"/>
          <p:cNvSpPr txBox="1"/>
          <p:nvPr/>
        </p:nvSpPr>
        <p:spPr>
          <a:xfrm>
            <a:off x="636262" y="4665574"/>
            <a:ext cx="827624" cy="369332"/>
          </a:xfrm>
          <a:prstGeom prst="rect">
            <a:avLst/>
          </a:prstGeom>
          <a:noFill/>
        </p:spPr>
        <p:txBody>
          <a:bodyPr wrap="square" rtlCol="0">
            <a:spAutoFit/>
          </a:bodyPr>
          <a:lstStyle/>
          <a:p>
            <a:r>
              <a:rPr lang="zh-CN" altLang="en-US" dirty="0"/>
              <a:t>第</a:t>
            </a:r>
            <a:r>
              <a:rPr lang="en-US" altLang="zh-CN" dirty="0"/>
              <a:t>3</a:t>
            </a:r>
            <a:r>
              <a:rPr lang="zh-CN" altLang="en-US" dirty="0"/>
              <a:t>层</a:t>
            </a:r>
            <a:endParaRPr lang="zh-CN" altLang="en-US" dirty="0"/>
          </a:p>
        </p:txBody>
      </p:sp>
      <p:sp>
        <p:nvSpPr>
          <p:cNvPr id="48" name="文本框 47"/>
          <p:cNvSpPr txBox="1"/>
          <p:nvPr/>
        </p:nvSpPr>
        <p:spPr>
          <a:xfrm>
            <a:off x="636262" y="5202103"/>
            <a:ext cx="827624" cy="369332"/>
          </a:xfrm>
          <a:prstGeom prst="rect">
            <a:avLst/>
          </a:prstGeom>
          <a:noFill/>
        </p:spPr>
        <p:txBody>
          <a:bodyPr wrap="square" rtlCol="0">
            <a:spAutoFit/>
          </a:bodyPr>
          <a:lstStyle/>
          <a:p>
            <a:r>
              <a:rPr lang="zh-CN" altLang="en-US" dirty="0"/>
              <a:t>第</a:t>
            </a:r>
            <a:r>
              <a:rPr lang="en-US" altLang="zh-CN" dirty="0"/>
              <a:t>4</a:t>
            </a:r>
            <a:r>
              <a:rPr lang="zh-CN" altLang="en-US" dirty="0"/>
              <a:t>层</a:t>
            </a:r>
            <a:endParaRPr lang="zh-CN" altLang="en-US" dirty="0"/>
          </a:p>
        </p:txBody>
      </p:sp>
      <p:sp>
        <p:nvSpPr>
          <p:cNvPr id="57" name="文本框 56"/>
          <p:cNvSpPr txBox="1"/>
          <p:nvPr/>
        </p:nvSpPr>
        <p:spPr>
          <a:xfrm>
            <a:off x="1783573" y="5779795"/>
            <a:ext cx="8771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奇偶树</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 name="任意多边形: 形状 6"/>
              <p:cNvSpPr/>
              <p:nvPr/>
            </p:nvSpPr>
            <p:spPr>
              <a:xfrm>
                <a:off x="4002803" y="1249139"/>
                <a:ext cx="8065700" cy="501952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en-US" dirty="0">
                    <a:latin typeface="微软雅黑" panose="020B0503020204020204" pitchFamily="34" charset="-122"/>
                    <a:ea typeface="微软雅黑" panose="020B0503020204020204" pitchFamily="34" charset="-122"/>
                  </a:rPr>
                  <a:t>算法：</a:t>
                </a:r>
                <a:r>
                  <a:rPr lang="en-US" altLang="zh-CN" dirty="0" err="1">
                    <a:latin typeface="微软雅黑" panose="020B0503020204020204" pitchFamily="34" charset="-122"/>
                    <a:ea typeface="微软雅黑" panose="020B0503020204020204" pitchFamily="34" charset="-122"/>
                  </a:rPr>
                  <a:t>IsParityTree</a:t>
                </a:r>
                <a:r>
                  <a:rPr lang="en-US" altLang="zh-CN" dirty="0">
                    <a:latin typeface="微软雅黑" panose="020B0503020204020204" pitchFamily="34" charset="-122"/>
                    <a:ea typeface="微软雅黑" panose="020B0503020204020204" pitchFamily="34" charset="-122"/>
                  </a:rPr>
                  <a:t>(tree,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level)</a:t>
                </a:r>
                <a:endParaRPr lang="en-US"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dirty="0">
                    <a:latin typeface="微软雅黑" panose="020B0503020204020204" pitchFamily="34" charset="-122"/>
                    <a:ea typeface="微软雅黑" panose="020B0503020204020204" pitchFamily="34" charset="-122"/>
                  </a:rPr>
                  <a:t>输入：二叉树</a:t>
                </a:r>
                <a:r>
                  <a:rPr lang="en-US" altLang="zh-CN" dirty="0">
                    <a:latin typeface="微软雅黑" panose="020B0503020204020204" pitchFamily="34" charset="-122"/>
                    <a:ea typeface="微软雅黑" panose="020B0503020204020204" pitchFamily="34" charset="-122"/>
                  </a:rPr>
                  <a:t>tree,</a:t>
                </a:r>
                <a:r>
                  <a:rPr lang="zh-CN" altLang="en-US" dirty="0">
                    <a:latin typeface="微软雅黑" panose="020B0503020204020204" pitchFamily="34" charset="-122"/>
                    <a:ea typeface="微软雅黑" panose="020B0503020204020204" pitchFamily="34" charset="-122"/>
                  </a:rPr>
                  <a:t> 树根结点所在层数</a:t>
                </a:r>
                <a:r>
                  <a:rPr lang="en-US" altLang="zh-CN" dirty="0">
                    <a:latin typeface="微软雅黑" panose="020B0503020204020204" pitchFamily="34" charset="-122"/>
                    <a:ea typeface="微软雅黑" panose="020B0503020204020204" pitchFamily="34" charset="-122"/>
                  </a:rPr>
                  <a:t>level</a:t>
                </a:r>
                <a:endParaRPr lang="en-US"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dirty="0">
                    <a:latin typeface="微软雅黑" panose="020B0503020204020204" pitchFamily="34" charset="-122"/>
                    <a:ea typeface="微软雅黑" panose="020B0503020204020204" pitchFamily="34" charset="-122"/>
                  </a:rPr>
                  <a:t>输出：是否奇偶树的判定结果</a:t>
                </a:r>
                <a:endParaRPr lang="en-US"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dirty="0">
                    <a:latin typeface="微软雅黑" panose="020B0503020204020204" pitchFamily="34" charset="-122"/>
                    <a:ea typeface="微软雅黑" panose="020B0503020204020204" pitchFamily="34" charset="-122"/>
                  </a:rPr>
                  <a:t>辅助空间：</a:t>
                </a:r>
                <a:r>
                  <a:rPr lang="zh-CN" altLang="en-US" dirty="0">
                    <a:solidFill>
                      <a:srgbClr val="FFFF00"/>
                    </a:solidFill>
                    <a:latin typeface="微软雅黑" panose="020B0503020204020204" pitchFamily="34" charset="-122"/>
                    <a:ea typeface="微软雅黑" panose="020B0503020204020204" pitchFamily="34" charset="-122"/>
                  </a:rPr>
                  <a:t>顺序表</a:t>
                </a:r>
                <a:r>
                  <a:rPr lang="en-US" altLang="zh-CN" dirty="0" err="1">
                    <a:solidFill>
                      <a:srgbClr val="FFFF00"/>
                    </a:solidFill>
                    <a:latin typeface="微软雅黑" panose="020B0503020204020204" pitchFamily="34" charset="-122"/>
                    <a:ea typeface="微软雅黑" panose="020B0503020204020204" pitchFamily="34" charset="-122"/>
                  </a:rPr>
                  <a:t>pre_nodes</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记录各层前一个访问结点，初始值为</a:t>
                </a:r>
                <a:r>
                  <a:rPr lang="en-US" altLang="zh-CN" dirty="0">
                    <a:latin typeface="微软雅黑" panose="020B0503020204020204" pitchFamily="34" charset="-122"/>
                    <a:ea typeface="微软雅黑" panose="020B0503020204020204" pitchFamily="34" charset="-122"/>
                  </a:rPr>
                  <a:t>NIL</a:t>
                </a:r>
                <a:endParaRPr lang="en-US"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if</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tree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NIL</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then</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return</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true</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if</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tree.data</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level</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then</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return</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false</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if</a:t>
                </a:r>
                <a:r>
                  <a:rPr lang="zh-CN" altLang="en-US" dirty="0">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pre_nodes[level]</a:t>
                </a:r>
                <a:r>
                  <a:rPr lang="zh-CN" altLang="en-US" dirty="0">
                    <a:solidFill>
                      <a:srgbClr val="FFFF0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solidFill>
                          <a:srgbClr val="FFFF00"/>
                        </a:solidFill>
                        <a:latin typeface="Cambria Math" panose="02040503050406030204" pitchFamily="18" charset="0"/>
                        <a:ea typeface="微软雅黑" panose="020B0503020204020204" pitchFamily="34" charset="-122"/>
                      </a:rPr>
                      <m:t>≠</m:t>
                    </m:r>
                  </m:oMath>
                </a14:m>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NIL</a:t>
                </a:r>
                <a:r>
                  <a:rPr lang="zh-CN" altLang="en-US" dirty="0">
                    <a:solidFill>
                      <a:srgbClr val="FFFF00"/>
                    </a:solidFill>
                    <a:latin typeface="微软雅黑" panose="020B0503020204020204" pitchFamily="34" charset="-122"/>
                    <a:ea typeface="微软雅黑" panose="020B0503020204020204" pitchFamily="34" charset="-122"/>
                  </a:rPr>
                  <a:t> 且 </a:t>
                </a:r>
                <a:r>
                  <a:rPr lang="en-US" altLang="zh-CN" dirty="0" err="1">
                    <a:solidFill>
                      <a:srgbClr val="FFFF00"/>
                    </a:solidFill>
                    <a:latin typeface="微软雅黑" panose="020B0503020204020204" pitchFamily="34" charset="-122"/>
                    <a:ea typeface="微软雅黑" panose="020B0503020204020204" pitchFamily="34" charset="-122"/>
                  </a:rPr>
                  <a:t>pre_nodes</a:t>
                </a:r>
                <a:r>
                  <a:rPr lang="en-US" altLang="zh-CN" dirty="0">
                    <a:solidFill>
                      <a:srgbClr val="FFFF00"/>
                    </a:solidFill>
                    <a:latin typeface="微软雅黑" panose="020B0503020204020204" pitchFamily="34" charset="-122"/>
                    <a:ea typeface="微软雅黑" panose="020B0503020204020204" pitchFamily="34" charset="-122"/>
                  </a:rPr>
                  <a:t>[level].data</a:t>
                </a:r>
                <a:r>
                  <a:rPr lang="zh-CN" altLang="en-US" dirty="0">
                    <a:solidFill>
                      <a:srgbClr val="FFFF0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i="1">
                        <a:solidFill>
                          <a:srgbClr val="FFFF00"/>
                        </a:solidFill>
                        <a:latin typeface="Cambria Math" panose="02040503050406030204" pitchFamily="18" charset="0"/>
                        <a:ea typeface="微软雅黑" panose="020B0503020204020204" pitchFamily="34" charset="-122"/>
                      </a:rPr>
                      <m:t>≥</m:t>
                    </m:r>
                  </m:oMath>
                </a14:m>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err="1">
                    <a:solidFill>
                      <a:srgbClr val="FFFF00"/>
                    </a:solidFill>
                    <a:latin typeface="微软雅黑" panose="020B0503020204020204" pitchFamily="34" charset="-122"/>
                    <a:ea typeface="微软雅黑" panose="020B0503020204020204" pitchFamily="34" charset="-122"/>
                  </a:rPr>
                  <a:t>tree.data</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then</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return</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false</a:t>
                </a:r>
                <a:r>
                  <a:rPr lang="zh-CN" altLang="en-US" b="1" dirty="0">
                    <a:latin typeface="微软雅黑" panose="020B0503020204020204" pitchFamily="34" charset="-122"/>
                    <a:ea typeface="微软雅黑" panose="020B0503020204020204" pitchFamily="34" charset="-122"/>
                  </a:rPr>
                  <a:t>   </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err="1">
                    <a:solidFill>
                      <a:srgbClr val="FFFF00"/>
                    </a:solidFill>
                    <a:latin typeface="微软雅黑" panose="020B0503020204020204" pitchFamily="34" charset="-122"/>
                    <a:ea typeface="微软雅黑" panose="020B0503020204020204" pitchFamily="34" charset="-122"/>
                  </a:rPr>
                  <a:t>pre_nodes</a:t>
                </a:r>
                <a:r>
                  <a:rPr lang="en-US" altLang="zh-CN" dirty="0">
                    <a:solidFill>
                      <a:srgbClr val="FFFF00"/>
                    </a:solidFill>
                    <a:latin typeface="微软雅黑" panose="020B0503020204020204" pitchFamily="34" charset="-122"/>
                    <a:ea typeface="微软雅黑" panose="020B0503020204020204" pitchFamily="34" charset="-122"/>
                  </a:rPr>
                  <a:t>[level]</a:t>
                </a:r>
                <a:r>
                  <a:rPr lang="zh-CN" altLang="en-US" dirty="0">
                    <a:solidFill>
                      <a:srgbClr val="FFFF00"/>
                    </a:solidFill>
                    <a:latin typeface="微软雅黑" panose="020B0503020204020204" pitchFamily="34" charset="-122"/>
                    <a:ea typeface="微软雅黑" panose="020B0503020204020204" pitchFamily="34" charset="-122"/>
                  </a:rPr>
                  <a:t> </a:t>
                </a:r>
                <a:r>
                  <a:rPr lang="zh-CN"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tree</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记录当前结点</a:t>
                </a:r>
                <a:endParaRPr lang="en-US" altLang="zh-CN" dirty="0">
                  <a:solidFill>
                    <a:srgbClr val="FFFF00"/>
                  </a:solidFill>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return</a:t>
                </a:r>
                <a:r>
                  <a:rPr lang="zh-CN" altLang="en-US"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IsParityTree</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tree.left</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level+1)</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and</a:t>
                </a:r>
                <a:r>
                  <a:rPr lang="zh-CN" altLang="en-US" b="1" dirty="0">
                    <a:solidFill>
                      <a:schemeClr val="bg1"/>
                    </a:solidFill>
                    <a:latin typeface="微软雅黑" panose="020B0503020204020204" pitchFamily="34" charset="-122"/>
                    <a:ea typeface="微软雅黑" panose="020B0503020204020204" pitchFamily="34" charset="-122"/>
                  </a:rPr>
                  <a:t>  </a:t>
                </a:r>
                <a:endParaRPr lang="en-US" altLang="zh-CN" b="1" dirty="0">
                  <a:solidFill>
                    <a:schemeClr val="bg1"/>
                  </a:solidFill>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IsParityTree</a:t>
                </a:r>
                <a:r>
                  <a:rPr lang="en-US" altLang="zh-CN" dirty="0">
                    <a:solidFill>
                      <a:schemeClr val="bg1"/>
                    </a:solidFill>
                    <a:latin typeface="微软雅黑" panose="020B0503020204020204" pitchFamily="34" charset="-122"/>
                    <a:ea typeface="微软雅黑" panose="020B0503020204020204" pitchFamily="34" charset="-122"/>
                  </a:rPr>
                  <a:t>(</a:t>
                </a:r>
                <a:r>
                  <a:rPr lang="en-US" altLang="zh-CN" dirty="0" err="1">
                    <a:solidFill>
                      <a:schemeClr val="bg1"/>
                    </a:solidFill>
                    <a:latin typeface="微软雅黑" panose="020B0503020204020204" pitchFamily="34" charset="-122"/>
                    <a:ea typeface="微软雅黑" panose="020B0503020204020204" pitchFamily="34" charset="-122"/>
                  </a:rPr>
                  <a:t>tree.right</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level+1)</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判断左右子树</a:t>
                </a:r>
                <a:endParaRPr lang="en-US" altLang="zh-CN" b="1" dirty="0">
                  <a:latin typeface="微软雅黑" panose="020B0503020204020204" pitchFamily="34" charset="-122"/>
                  <a:ea typeface="微软雅黑" panose="020B0503020204020204" pitchFamily="34" charset="-122"/>
                </a:endParaRPr>
              </a:p>
              <a:p>
                <a:pPr marL="71755"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mc:Choice>
        <mc:Fallback>
          <p:sp>
            <p:nvSpPr>
              <p:cNvPr id="7" name="任意多边形: 形状 6"/>
              <p:cNvSpPr>
                <a:spLocks noRot="1" noChangeAspect="1" noMove="1" noResize="1" noEditPoints="1" noAdjustHandles="1" noChangeArrowheads="1" noChangeShapeType="1" noTextEdit="1"/>
              </p:cNvSpPr>
              <p:nvPr/>
            </p:nvSpPr>
            <p:spPr>
              <a:xfrm>
                <a:off x="4002803" y="1249139"/>
                <a:ext cx="8065700" cy="501952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1"/>
                <a:stretch>
                  <a:fillRect l="-84" t="-128" r="-75" b="-115"/>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
        <p:nvSpPr>
          <p:cNvPr id="5" name="文本框 4"/>
          <p:cNvSpPr txBox="1"/>
          <p:nvPr/>
        </p:nvSpPr>
        <p:spPr>
          <a:xfrm>
            <a:off x="3509701" y="3050954"/>
            <a:ext cx="505756" cy="1569660"/>
          </a:xfrm>
          <a:prstGeom prst="rect">
            <a:avLst/>
          </a:prstGeom>
          <a:noFill/>
        </p:spPr>
        <p:txBody>
          <a:bodyPr wrap="square" rtlCol="0">
            <a:spAutoFit/>
          </a:bodyPr>
          <a:lstStyle/>
          <a:p>
            <a:r>
              <a:rPr kumimoji="1" lang="zh-CN" altLang="en-US" sz="2400" dirty="0">
                <a:solidFill>
                  <a:srgbClr val="C00000"/>
                </a:solidFill>
                <a:latin typeface="微软雅黑" panose="020B0503020204020204" pitchFamily="34" charset="-122"/>
                <a:ea typeface="微软雅黑" panose="020B0503020204020204" pitchFamily="34" charset="-122"/>
              </a:rPr>
              <a:t>前序遍历</a:t>
            </a:r>
            <a:endParaRPr kumimoji="1" lang="zh-CN" altLang="en-US" sz="24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5.4.4</a:t>
            </a:r>
            <a:r>
              <a:rPr lang="zh-CN" altLang="en-US" sz="2800" dirty="0"/>
              <a:t> 二叉树的序列化与反序列化</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6" name="内容占位符 4"/>
          <p:cNvSpPr txBox="1"/>
          <p:nvPr/>
        </p:nvSpPr>
        <p:spPr>
          <a:xfrm>
            <a:off x="390537" y="1377650"/>
            <a:ext cx="11055325" cy="49154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二叉树的序列化：</a:t>
            </a:r>
            <a:r>
              <a:rPr lang="zh-CN" altLang="en-US" sz="2400" dirty="0"/>
              <a:t>按某种遍历方案访问所有结点并依次输出结点数据，由此形成结点的线性序列</a:t>
            </a:r>
            <a:endParaRPr lang="en-US" altLang="zh-CN" sz="2400" dirty="0"/>
          </a:p>
          <a:p>
            <a:pPr>
              <a:lnSpc>
                <a:spcPct val="110000"/>
              </a:lnSpc>
            </a:pPr>
            <a:r>
              <a:rPr lang="zh-CN" altLang="en-US" sz="2400" dirty="0"/>
              <a:t> </a:t>
            </a:r>
            <a:endParaRPr lang="en-US" altLang="zh-CN" sz="2400" dirty="0"/>
          </a:p>
          <a:p>
            <a:pPr>
              <a:lnSpc>
                <a:spcPct val="110000"/>
              </a:lnSpc>
            </a:pPr>
            <a:endParaRPr lang="en-US" altLang="zh-CN" sz="2400" dirty="0"/>
          </a:p>
          <a:p>
            <a:pPr>
              <a:lnSpc>
                <a:spcPct val="100000"/>
              </a:lnSpc>
            </a:pPr>
            <a:r>
              <a:rPr lang="zh-CN" altLang="en-US" sz="2400" b="1" dirty="0"/>
              <a:t>二叉树的反序列化：</a:t>
            </a:r>
            <a:r>
              <a:rPr lang="zh-CN" altLang="en-US" sz="2400" dirty="0"/>
              <a:t>根据线性序列重构原始的二叉树</a:t>
            </a:r>
            <a:endParaRPr lang="en-US" altLang="zh-CN" sz="2400" dirty="0"/>
          </a:p>
          <a:p>
            <a:pPr>
              <a:lnSpc>
                <a:spcPct val="100000"/>
              </a:lnSpc>
            </a:pPr>
            <a:endParaRPr lang="en-US" altLang="zh-CN" sz="2400" dirty="0"/>
          </a:p>
          <a:p>
            <a:pPr>
              <a:lnSpc>
                <a:spcPct val="100000"/>
              </a:lnSpc>
            </a:pPr>
            <a:endParaRPr lang="en-US" altLang="zh-CN" sz="2400" b="1" dirty="0"/>
          </a:p>
          <a:p>
            <a:pPr>
              <a:lnSpc>
                <a:spcPct val="100000"/>
              </a:lnSpc>
            </a:pPr>
            <a:r>
              <a:rPr lang="zh-CN" altLang="en-US" sz="2400" b="1" dirty="0"/>
              <a:t>问题：</a:t>
            </a:r>
            <a:endParaRPr lang="en-US" altLang="zh-CN" sz="2400" b="1"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zh-CN" altLang="zh-CN" sz="2400" dirty="0"/>
          </a:p>
        </p:txBody>
      </p:sp>
      <p:sp>
        <p:nvSpPr>
          <p:cNvPr id="5" name="任意多边形: 形状 13"/>
          <p:cNvSpPr/>
          <p:nvPr/>
        </p:nvSpPr>
        <p:spPr>
          <a:xfrm>
            <a:off x="1432172" y="2294332"/>
            <a:ext cx="9921627" cy="727967"/>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spcBef>
                <a:spcPct val="0"/>
              </a:spcBef>
              <a:spcAft>
                <a:spcPct val="35000"/>
              </a:spcAft>
            </a:pPr>
            <a:r>
              <a:rPr lang="zh-CN" altLang="en-US" sz="2000" b="1" dirty="0">
                <a:latin typeface="微软雅黑" panose="020B0503020204020204" pitchFamily="34" charset="-122"/>
                <a:ea typeface="微软雅黑" panose="020B0503020204020204" pitchFamily="34" charset="-122"/>
              </a:rPr>
              <a:t>序列化的作用</a:t>
            </a:r>
            <a:r>
              <a:rPr lang="zh-CN" altLang="en-US" sz="2000" dirty="0">
                <a:latin typeface="微软雅黑" panose="020B0503020204020204" pitchFamily="34" charset="-122"/>
                <a:ea typeface="微软雅黑" panose="020B0503020204020204" pitchFamily="34" charset="-122"/>
              </a:rPr>
              <a:t>：将树的非线性结构转换成线性结构，便于使用线性表或字符串等存储 </a:t>
            </a:r>
            <a:endParaRPr lang="en-US" altLang="zh-CN" sz="2000" dirty="0">
              <a:latin typeface="微软雅黑" panose="020B0503020204020204" pitchFamily="34" charset="-122"/>
              <a:ea typeface="微软雅黑" panose="020B0503020204020204" pitchFamily="34" charset="-122"/>
            </a:endParaRPr>
          </a:p>
        </p:txBody>
      </p:sp>
      <p:sp>
        <p:nvSpPr>
          <p:cNvPr id="7" name="任意多边形: 形状 13"/>
          <p:cNvSpPr/>
          <p:nvPr/>
        </p:nvSpPr>
        <p:spPr>
          <a:xfrm>
            <a:off x="1736973" y="3920675"/>
            <a:ext cx="4016411" cy="255655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indent="-342900" defTabSz="1155700">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完全二叉树的顺序存储是一种序列化方案，并且可以根据结点间的相对位置确定它们之间的逻辑关系，重构出二叉树</a:t>
            </a:r>
            <a:endParaRPr lang="en-US" altLang="zh-CN" sz="2000" dirty="0">
              <a:latin typeface="微软雅黑" panose="020B0503020204020204" pitchFamily="34" charset="-122"/>
              <a:ea typeface="微软雅黑" panose="020B0503020204020204" pitchFamily="34" charset="-122"/>
            </a:endParaRPr>
          </a:p>
          <a:p>
            <a:pPr marL="342900" indent="-342900" defTabSz="1155700">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但该方法对于一般的二叉树可能造成空间浪费，在最坏情况下，空间复杂度达到</a:t>
            </a:r>
            <a:r>
              <a:rPr lang="en-US" altLang="zh-CN" sz="2000" dirty="0">
                <a:latin typeface="微软雅黑" panose="020B0503020204020204" pitchFamily="34" charset="-122"/>
                <a:ea typeface="微软雅黑" panose="020B0503020204020204" pitchFamily="34" charset="-122"/>
              </a:rPr>
              <a:t>O(2</a:t>
            </a:r>
            <a:r>
              <a:rPr lang="en-US" altLang="zh-CN" sz="2000" baseline="30000" dirty="0">
                <a:latin typeface="微软雅黑" panose="020B0503020204020204" pitchFamily="34" charset="-122"/>
                <a:ea typeface="微软雅黑" panose="020B0503020204020204" pitchFamily="34" charset="-122"/>
              </a:rPr>
              <a:t>n</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
        <p:nvSpPr>
          <p:cNvPr id="8" name="任意多边形: 形状 13"/>
          <p:cNvSpPr/>
          <p:nvPr/>
        </p:nvSpPr>
        <p:spPr>
          <a:xfrm>
            <a:off x="6276727" y="3920675"/>
            <a:ext cx="4178300" cy="152026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indent="-342900" defTabSz="1155700">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常用的前序遍历或层序遍历算法，产生的结点序列只包含了树结构的部分信息，通常无法重构二叉树</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5.4.4</a:t>
            </a:r>
            <a:r>
              <a:rPr lang="zh-CN" altLang="en-US" sz="2800" dirty="0"/>
              <a:t> 二叉树的序列化与反序列化</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6" name="内容占位符 4"/>
          <p:cNvSpPr txBox="1"/>
          <p:nvPr/>
        </p:nvSpPr>
        <p:spPr>
          <a:xfrm>
            <a:off x="390537" y="1377650"/>
            <a:ext cx="11055325" cy="49154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二叉树的序列化：</a:t>
            </a:r>
            <a:r>
              <a:rPr lang="zh-CN" altLang="en-US" sz="2400" dirty="0"/>
              <a:t>按某种遍历方案访问所有结点并依次输出结点数据，由此形成结点的线性序列</a:t>
            </a:r>
            <a:endParaRPr lang="en-US" altLang="zh-CN" sz="2400" dirty="0"/>
          </a:p>
          <a:p>
            <a:pPr>
              <a:lnSpc>
                <a:spcPct val="110000"/>
              </a:lnSpc>
            </a:pPr>
            <a:r>
              <a:rPr lang="zh-CN" altLang="en-US" sz="2400" b="1" dirty="0"/>
              <a:t>二叉树的反序列化：</a:t>
            </a:r>
            <a:r>
              <a:rPr lang="zh-CN" altLang="en-US" sz="2400" dirty="0"/>
              <a:t>根据线性序列重构原始的二叉树</a:t>
            </a: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zh-CN" altLang="zh-CN" sz="2400" dirty="0"/>
          </a:p>
        </p:txBody>
      </p:sp>
      <p:pic>
        <p:nvPicPr>
          <p:cNvPr id="9" name="图片 8"/>
          <p:cNvPicPr>
            <a:picLocks noChangeAspect="1"/>
          </p:cNvPicPr>
          <p:nvPr/>
        </p:nvPicPr>
        <p:blipFill>
          <a:blip r:embed="rId1"/>
          <a:stretch>
            <a:fillRect/>
          </a:stretch>
        </p:blipFill>
        <p:spPr>
          <a:xfrm>
            <a:off x="1545559" y="2816381"/>
            <a:ext cx="3903025" cy="2663969"/>
          </a:xfrm>
          <a:prstGeom prst="rect">
            <a:avLst/>
          </a:prstGeom>
        </p:spPr>
      </p:pic>
      <p:sp>
        <p:nvSpPr>
          <p:cNvPr id="10" name="文本框 9"/>
          <p:cNvSpPr txBox="1"/>
          <p:nvPr/>
        </p:nvSpPr>
        <p:spPr>
          <a:xfrm>
            <a:off x="5860140" y="3467051"/>
            <a:ext cx="6096000" cy="283732"/>
          </a:xfrm>
          <a:prstGeom prst="rect">
            <a:avLst/>
          </a:prstGeom>
          <a:noFill/>
        </p:spPr>
        <p:txBody>
          <a:bodyPr wrap="square">
            <a:spAutoFit/>
          </a:bodyPr>
          <a:lstStyle/>
          <a:p>
            <a:pPr lvl="0">
              <a:lnSpc>
                <a:spcPts val="1200"/>
              </a:lnSpc>
            </a:pPr>
            <a:r>
              <a:rPr lang="zh-CN" altLang="zh-CN" sz="2400" kern="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前序遍历：</a:t>
            </a:r>
            <a:r>
              <a:rPr lang="en-US" altLang="zh-CN" sz="2400"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&lt;A, B, D, H, I, E, J, C, F, K&gt;</a:t>
            </a:r>
            <a:endParaRPr lang="zh-CN" altLang="zh-CN" sz="2400"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
        <p:nvSpPr>
          <p:cNvPr id="14" name="对话气泡: 圆角矩形 15"/>
          <p:cNvSpPr/>
          <p:nvPr/>
        </p:nvSpPr>
        <p:spPr>
          <a:xfrm>
            <a:off x="6603606" y="4026785"/>
            <a:ext cx="4153071" cy="1143062"/>
          </a:xfrm>
          <a:prstGeom prst="wedgeRoundRectCallout">
            <a:avLst>
              <a:gd name="adj1" fmla="val -20744"/>
              <a:gd name="adj2" fmla="val -67733"/>
              <a:gd name="adj3" fmla="val 16667"/>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155700">
              <a:spcBef>
                <a:spcPct val="0"/>
              </a:spcBef>
              <a:spcAft>
                <a:spcPct val="35000"/>
              </a:spcAft>
            </a:pPr>
            <a:r>
              <a:rPr lang="zh-CN" altLang="en-US" sz="2000" dirty="0">
                <a:latin typeface="微软雅黑" panose="020B0503020204020204" pitchFamily="34" charset="-122"/>
                <a:ea typeface="微软雅黑" panose="020B0503020204020204" pitchFamily="34" charset="-122"/>
              </a:rPr>
              <a:t>从序列中，最多只能确定</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是根结点，其它信息，如左子树包含哪些结点等无法确定</a:t>
            </a:r>
            <a:endParaRPr lang="en-US" altLang="zh-CN" sz="2000" dirty="0">
              <a:latin typeface="微软雅黑" panose="020B0503020204020204" pitchFamily="34" charset="-122"/>
              <a:ea typeface="微软雅黑" panose="020B0503020204020204" pitchFamily="34" charset="-122"/>
            </a:endParaRPr>
          </a:p>
        </p:txBody>
      </p:sp>
      <p:sp>
        <p:nvSpPr>
          <p:cNvPr id="17" name="任意多边形: 形状 13"/>
          <p:cNvSpPr/>
          <p:nvPr/>
        </p:nvSpPr>
        <p:spPr>
          <a:xfrm>
            <a:off x="6705094" y="5543513"/>
            <a:ext cx="4026294" cy="88754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spcBef>
                <a:spcPct val="0"/>
              </a:spcBef>
              <a:spcAft>
                <a:spcPct val="35000"/>
              </a:spcAft>
            </a:pPr>
            <a:r>
              <a:rPr lang="zh-CN" altLang="en-US" sz="2000" b="1" dirty="0">
                <a:latin typeface="微软雅黑" panose="020B0503020204020204" pitchFamily="34" charset="-122"/>
                <a:ea typeface="微软雅黑" panose="020B0503020204020204" pitchFamily="34" charset="-122"/>
              </a:rPr>
              <a:t>问题</a:t>
            </a:r>
            <a:r>
              <a:rPr lang="zh-CN" altLang="en-US" sz="2000" dirty="0">
                <a:latin typeface="微软雅黑" panose="020B0503020204020204" pitchFamily="34" charset="-122"/>
                <a:ea typeface="微软雅黑" panose="020B0503020204020204" pitchFamily="34" charset="-122"/>
              </a:rPr>
              <a:t>：如何使前序遍历的结果能够重构二叉树？</a:t>
            </a:r>
            <a:endParaRPr lang="en-US" altLang="zh-CN" sz="2000" dirty="0">
              <a:latin typeface="微软雅黑" panose="020B0503020204020204" pitchFamily="34" charset="-122"/>
              <a:ea typeface="微软雅黑" panose="020B0503020204020204" pitchFamily="34" charset="-122"/>
            </a:endParaRPr>
          </a:p>
        </p:txBody>
      </p:sp>
      <p:sp>
        <p:nvSpPr>
          <p:cNvPr id="18" name="下箭头 17"/>
          <p:cNvSpPr/>
          <p:nvPr/>
        </p:nvSpPr>
        <p:spPr>
          <a:xfrm>
            <a:off x="8534400" y="5245100"/>
            <a:ext cx="412441" cy="209850"/>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5.4.4</a:t>
            </a:r>
            <a:r>
              <a:rPr lang="zh-CN" altLang="en-US" sz="2800" dirty="0"/>
              <a:t> 二叉树的序列化与反序列化</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6" name="内容占位符 4"/>
          <p:cNvSpPr txBox="1"/>
          <p:nvPr/>
        </p:nvSpPr>
        <p:spPr>
          <a:xfrm>
            <a:off x="390537" y="1377650"/>
            <a:ext cx="11055325" cy="49154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二叉树的序列化：</a:t>
            </a:r>
            <a:r>
              <a:rPr lang="zh-CN" altLang="en-US" sz="2400" dirty="0"/>
              <a:t>按某种遍历方案访问所有结点并依次输出结点数据，由此形成结点的线性序列</a:t>
            </a:r>
            <a:endParaRPr lang="en-US" altLang="zh-CN" sz="2400" dirty="0"/>
          </a:p>
          <a:p>
            <a:pPr>
              <a:lnSpc>
                <a:spcPct val="110000"/>
              </a:lnSpc>
            </a:pPr>
            <a:r>
              <a:rPr lang="zh-CN" altLang="en-US" sz="2400" b="1" dirty="0"/>
              <a:t>二叉树的反序列化：</a:t>
            </a:r>
            <a:r>
              <a:rPr lang="zh-CN" altLang="en-US" sz="2400" dirty="0"/>
              <a:t>根据线性序列重构原始的二叉树</a:t>
            </a: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zh-CN" altLang="zh-CN" sz="2400" dirty="0"/>
          </a:p>
        </p:txBody>
      </p:sp>
      <p:sp>
        <p:nvSpPr>
          <p:cNvPr id="5" name="任意多边形: 形状 8"/>
          <p:cNvSpPr/>
          <p:nvPr/>
        </p:nvSpPr>
        <p:spPr>
          <a:xfrm>
            <a:off x="3016404" y="3429000"/>
            <a:ext cx="5708496" cy="245110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ts val="3000"/>
              </a:lnSpc>
              <a:spcBef>
                <a:spcPct val="0"/>
              </a:spcBef>
              <a:spcAft>
                <a:spcPct val="35000"/>
              </a:spcAft>
              <a:buNone/>
            </a:pPr>
            <a:r>
              <a:rPr lang="zh-CN" altLang="en-US" sz="2400" b="1" dirty="0">
                <a:latin typeface="微软雅黑" panose="020B0503020204020204" pitchFamily="34" charset="-122"/>
                <a:ea typeface="微软雅黑" panose="020B0503020204020204" pitchFamily="34" charset="-122"/>
              </a:rPr>
              <a:t>常用的序列化方法</a:t>
            </a:r>
            <a:endParaRPr lang="en-US" altLang="zh-CN" sz="2400" b="1" dirty="0">
              <a:latin typeface="微软雅黑" panose="020B0503020204020204" pitchFamily="34" charset="-122"/>
              <a:ea typeface="微软雅黑" panose="020B0503020204020204" pitchFamily="34" charset="-122"/>
            </a:endParaRPr>
          </a:p>
          <a:p>
            <a:pPr marL="342900" indent="-342900" defTabSz="1155700">
              <a:lnSpc>
                <a:spcPts val="3000"/>
              </a:lnSpc>
              <a:spcBef>
                <a:spcPct val="0"/>
              </a:spcBef>
              <a:spcAft>
                <a:spcPct val="35000"/>
              </a:spcAft>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用特殊符号</a:t>
            </a:r>
            <a:r>
              <a:rPr lang="en-US" altLang="zh-CN" sz="2400" dirty="0">
                <a:solidFill>
                  <a:schemeClr val="accent4">
                    <a:lumMod val="40000"/>
                    <a:lumOff val="60000"/>
                  </a:schemeClr>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表示空结点</a:t>
            </a:r>
            <a:endParaRPr lang="en-US" altLang="zh-CN" sz="2400" dirty="0">
              <a:latin typeface="微软雅黑" panose="020B0503020204020204" pitchFamily="34" charset="-122"/>
              <a:ea typeface="微软雅黑" panose="020B0503020204020204" pitchFamily="34" charset="-122"/>
            </a:endParaRPr>
          </a:p>
          <a:p>
            <a:pPr marL="342900" indent="-342900" defTabSz="1155700">
              <a:lnSpc>
                <a:spcPts val="3000"/>
              </a:lnSpc>
              <a:spcBef>
                <a:spcPct val="0"/>
              </a:spcBef>
              <a:spcAft>
                <a:spcPct val="35000"/>
              </a:spcAft>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当在前序遍历过程中遇到空结点或空子树时，不是直接返回，而是输出符号</a:t>
            </a:r>
            <a:r>
              <a:rPr lang="en-US" altLang="zh-CN" sz="2400" dirty="0">
                <a:solidFill>
                  <a:schemeClr val="accent4">
                    <a:lumMod val="40000"/>
                    <a:lumOff val="60000"/>
                  </a:schemeClr>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，从而将</a:t>
            </a:r>
            <a:r>
              <a:rPr lang="zh-CN" altLang="en-US" sz="2400" dirty="0">
                <a:solidFill>
                  <a:srgbClr val="FFFF00"/>
                </a:solidFill>
                <a:latin typeface="微软雅黑" panose="020B0503020204020204" pitchFamily="34" charset="-122"/>
                <a:ea typeface="微软雅黑" panose="020B0503020204020204" pitchFamily="34" charset="-122"/>
              </a:rPr>
              <a:t>空结点也标记在序列中</a:t>
            </a:r>
            <a:endParaRPr lang="en-US" altLang="zh-CN" sz="2400" dirty="0">
              <a:solidFill>
                <a:srgbClr val="FFFF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前序序列</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1" name="内容占位符 4"/>
          <p:cNvSpPr txBox="1"/>
          <p:nvPr/>
        </p:nvSpPr>
        <p:spPr>
          <a:xfrm>
            <a:off x="390537" y="1377650"/>
            <a:ext cx="11055325" cy="106075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二叉树前序序列化：</a:t>
            </a:r>
            <a:r>
              <a:rPr lang="zh-CN" altLang="en-US" sz="2400" dirty="0"/>
              <a:t>前序遍历二叉树，如果结点非空，输出结点数据，否则输出</a:t>
            </a:r>
            <a:r>
              <a:rPr lang="en-US" altLang="zh-CN" sz="2400" dirty="0"/>
              <a:t>#</a:t>
            </a:r>
            <a:endParaRPr lang="en-US" altLang="zh-CN" sz="2400" dirty="0"/>
          </a:p>
          <a:p>
            <a:pPr>
              <a:lnSpc>
                <a:spcPct val="110000"/>
              </a:lnSpc>
            </a:pPr>
            <a:endParaRPr lang="en-US" altLang="zh-CN" sz="2400" dirty="0"/>
          </a:p>
          <a:p>
            <a:pPr>
              <a:lnSpc>
                <a:spcPct val="100000"/>
              </a:lnSpc>
            </a:pPr>
            <a:endParaRPr lang="zh-CN" altLang="zh-CN" sz="2400" dirty="0"/>
          </a:p>
        </p:txBody>
      </p:sp>
      <p:pic>
        <p:nvPicPr>
          <p:cNvPr id="13" name="图片 12"/>
          <p:cNvPicPr>
            <a:picLocks noChangeAspect="1"/>
          </p:cNvPicPr>
          <p:nvPr/>
        </p:nvPicPr>
        <p:blipFill>
          <a:blip r:embed="rId1"/>
          <a:stretch>
            <a:fillRect/>
          </a:stretch>
        </p:blipFill>
        <p:spPr>
          <a:xfrm>
            <a:off x="2425713" y="1848161"/>
            <a:ext cx="4372640" cy="2984500"/>
          </a:xfrm>
          <a:prstGeom prst="rect">
            <a:avLst/>
          </a:prstGeom>
        </p:spPr>
      </p:pic>
      <p:sp>
        <p:nvSpPr>
          <p:cNvPr id="6" name="文本框 5"/>
          <p:cNvSpPr txBox="1"/>
          <p:nvPr/>
        </p:nvSpPr>
        <p:spPr>
          <a:xfrm>
            <a:off x="1336654" y="5535684"/>
            <a:ext cx="7160358" cy="830997"/>
          </a:xfrm>
          <a:prstGeom prst="rect">
            <a:avLst/>
          </a:prstGeom>
          <a:noFill/>
        </p:spPr>
        <p:txBody>
          <a:bodyPr wrap="none" rtlCol="0">
            <a:spAutoFit/>
          </a:bodyPr>
          <a:lstStyle/>
          <a:p>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&lt;A, B, D, H, #, #, I, #, #, E, #, J, #, #, C, F, #, K, #, #, #&gt;</a:t>
            </a:r>
            <a:endParaRPr lang="zh-CN" altLang="zh-CN" sz="24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sz="2400" dirty="0"/>
          </a:p>
        </p:txBody>
      </p:sp>
      <p:sp>
        <p:nvSpPr>
          <p:cNvPr id="7" name="任意多边形: 形状 8"/>
          <p:cNvSpPr/>
          <p:nvPr/>
        </p:nvSpPr>
        <p:spPr>
          <a:xfrm>
            <a:off x="2833137" y="6078694"/>
            <a:ext cx="1867796" cy="75032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前序序列</a:t>
            </a:r>
            <a:endParaRPr lang="zh-CN" altLang="en-US" sz="2400" kern="1200" dirty="0">
              <a:latin typeface="微软雅黑" panose="020B0503020204020204" pitchFamily="34" charset="-122"/>
              <a:ea typeface="微软雅黑" panose="020B0503020204020204" pitchFamily="34" charset="-122"/>
            </a:endParaRPr>
          </a:p>
        </p:txBody>
      </p:sp>
      <p:sp>
        <p:nvSpPr>
          <p:cNvPr id="8" name="下箭头 7"/>
          <p:cNvSpPr/>
          <p:nvPr/>
        </p:nvSpPr>
        <p:spPr>
          <a:xfrm>
            <a:off x="4459633" y="4832661"/>
            <a:ext cx="660400" cy="543010"/>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5398324" y="4923688"/>
            <a:ext cx="5955476" cy="369332"/>
          </a:xfrm>
          <a:prstGeom prst="rect">
            <a:avLst/>
          </a:prstGeom>
          <a:noFill/>
        </p:spPr>
        <p:txBody>
          <a:bodyPr wrap="none" rtlCol="0">
            <a:spAutoFit/>
          </a:bodyPr>
          <a:lstStyle/>
          <a:p>
            <a:r>
              <a:rPr kumimoji="1" lang="zh-CN" altLang="en-US" dirty="0">
                <a:solidFill>
                  <a:srgbClr val="C00000"/>
                </a:solidFill>
                <a:latin typeface="微软雅黑" panose="020B0503020204020204" pitchFamily="34" charset="-122"/>
                <a:ea typeface="微软雅黑" panose="020B0503020204020204" pitchFamily="34" charset="-122"/>
              </a:rPr>
              <a:t>通过在结点序列中插入空记号，记录二叉树的非线性结构</a:t>
            </a:r>
            <a:endParaRPr kumimoji="1" lang="zh-CN" altLang="en-US"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zh-CN" altLang="en-US" dirty="0"/>
              <a:t>算法</a:t>
            </a:r>
            <a:r>
              <a:rPr lang="en-US" altLang="zh-CN" dirty="0"/>
              <a:t>5-11</a:t>
            </a:r>
            <a:r>
              <a:rPr lang="zh-CN" altLang="en-US" dirty="0"/>
              <a:t>：二叉树前序序列化 </a:t>
            </a:r>
            <a:r>
              <a:rPr lang="en-US" altLang="zh-CN" dirty="0" err="1"/>
              <a:t>PreOrderSerialize</a:t>
            </a:r>
            <a:r>
              <a:rPr lang="en-US" altLang="zh-CN" dirty="0"/>
              <a:t>(</a:t>
            </a:r>
            <a:r>
              <a:rPr lang="en-US" altLang="zh-CN" i="1" dirty="0"/>
              <a:t>tree</a:t>
            </a:r>
            <a:r>
              <a:rPr lang="zh-CN" altLang="en-US" i="1" dirty="0"/>
              <a:t> </a:t>
            </a:r>
            <a:r>
              <a:rPr lang="en-US" altLang="zh-CN" dirty="0"/>
              <a:t>)</a:t>
            </a:r>
            <a:endParaRPr lang="zh-CN" altLang="en-US" dirty="0"/>
          </a:p>
        </p:txBody>
      </p:sp>
      <p:sp>
        <p:nvSpPr>
          <p:cNvPr id="14" name="副标题 13"/>
          <p:cNvSpPr>
            <a:spLocks noGrp="1"/>
          </p:cNvSpPr>
          <p:nvPr>
            <p:ph type="subTitle" idx="1"/>
          </p:nvPr>
        </p:nvSpPr>
        <p:spPr/>
        <p:txBody>
          <a:bodyPr/>
          <a:lstStyle/>
          <a:p>
            <a:r>
              <a:rPr lang="en-US" altLang="zh-CN" dirty="0"/>
              <a:t>5-4</a:t>
            </a:r>
            <a:r>
              <a:rPr lang="zh-CN" altLang="en-US" dirty="0"/>
              <a:t> 二叉树的遍历</a:t>
            </a:r>
            <a:endParaRPr lang="zh-CN" altLang="en-US" dirty="0"/>
          </a:p>
        </p:txBody>
      </p:sp>
      <p:sp>
        <p:nvSpPr>
          <p:cNvPr id="15" name="文本占位符 14"/>
          <p:cNvSpPr>
            <a:spLocks noGrp="1"/>
          </p:cNvSpPr>
          <p:nvPr>
            <p:ph type="body" idx="10"/>
          </p:nvPr>
        </p:nvSpPr>
        <p:spPr/>
        <p:txBody>
          <a:bodyPr/>
          <a:lstStyle/>
          <a:p>
            <a:endParaRPr lang="zh-CN" altLang="en-US" dirty="0"/>
          </a:p>
        </p:txBody>
      </p:sp>
      <p:sp>
        <p:nvSpPr>
          <p:cNvPr id="10" name="文本框 9"/>
          <p:cNvSpPr txBox="1"/>
          <p:nvPr/>
        </p:nvSpPr>
        <p:spPr>
          <a:xfrm>
            <a:off x="2540000" y="1477723"/>
            <a:ext cx="7696200" cy="4183196"/>
          </a:xfrm>
          <a:prstGeom prst="rect">
            <a:avLst/>
          </a:prstGeom>
          <a:noFill/>
          <a:ln>
            <a:solidFill>
              <a:schemeClr val="accent2">
                <a:lumMod val="40000"/>
                <a:lumOff val="60000"/>
              </a:schemeClr>
            </a:solidFill>
          </a:ln>
        </p:spPr>
        <p:txBody>
          <a:bodyPr wrap="square">
            <a:spAutoFit/>
          </a:bodyPr>
          <a:lstStyle/>
          <a:p>
            <a:pPr>
              <a:spcBef>
                <a:spcPts val="100"/>
              </a:spcBef>
              <a:spcAft>
                <a:spcPts val="100"/>
              </a:spcAft>
            </a:pPr>
            <a:r>
              <a:rPr lang="zh-CN" altLang="en-US" sz="2400" b="1" dirty="0">
                <a:solidFill>
                  <a:schemeClr val="bg1"/>
                </a:solidFill>
                <a:latin typeface="Times New Roman" panose="02020603050405020304" pitchFamily="18" charset="0"/>
                <a:cs typeface="Times New Roman" panose="02020603050405020304" pitchFamily="18" charset="0"/>
              </a:rPr>
              <a:t>输入</a:t>
            </a:r>
            <a:r>
              <a:rPr lang="zh-CN" altLang="en-US" sz="2400" dirty="0">
                <a:solidFill>
                  <a:schemeClr val="bg1"/>
                </a:solidFill>
                <a:latin typeface="Times New Roman" panose="02020603050405020304" pitchFamily="18" charset="0"/>
                <a:cs typeface="Times New Roman" panose="02020603050405020304" pitchFamily="18" charset="0"/>
              </a:rPr>
              <a:t>：二叉树</a:t>
            </a:r>
            <a:r>
              <a:rPr lang="en-GB" altLang="zh-CN" sz="2400" i="1" dirty="0">
                <a:solidFill>
                  <a:schemeClr val="bg1"/>
                </a:solidFill>
                <a:latin typeface="Times New Roman" panose="02020603050405020304" pitchFamily="18" charset="0"/>
                <a:cs typeface="Times New Roman" panose="02020603050405020304" pitchFamily="18" charset="0"/>
              </a:rPr>
              <a:t>tree</a:t>
            </a:r>
            <a:endParaRPr lang="en-GB" altLang="zh-CN" sz="2400" i="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200"/>
              </a:spcAft>
            </a:pPr>
            <a:r>
              <a:rPr lang="zh-CN" altLang="en-US" sz="2400" b="1" dirty="0">
                <a:solidFill>
                  <a:schemeClr val="bg1"/>
                </a:solidFill>
                <a:latin typeface="Times New Roman" panose="02020603050405020304" pitchFamily="18" charset="0"/>
                <a:cs typeface="Times New Roman" panose="02020603050405020304" pitchFamily="18" charset="0"/>
              </a:rPr>
              <a:t>输出</a:t>
            </a:r>
            <a:r>
              <a:rPr lang="zh-CN" altLang="en-US" sz="2400" dirty="0">
                <a:solidFill>
                  <a:schemeClr val="bg1"/>
                </a:solidFill>
                <a:latin typeface="Times New Roman" panose="02020603050405020304" pitchFamily="18" charset="0"/>
                <a:cs typeface="Times New Roman" panose="02020603050405020304" pitchFamily="18" charset="0"/>
              </a:rPr>
              <a:t>：二叉树的</a:t>
            </a:r>
            <a:r>
              <a:rPr lang="zh-CN" altLang="en-US" sz="24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前序序列</a:t>
            </a:r>
            <a:r>
              <a:rPr lang="zh-CN" altLang="zh-CN" sz="2800" dirty="0">
                <a:solidFill>
                  <a:schemeClr val="bg1"/>
                </a:solidFill>
                <a:effectLst/>
              </a:rPr>
              <a:t> </a:t>
            </a:r>
            <a:endParaRPr lang="en-GB" altLang="zh-CN" sz="24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400" b="1" dirty="0">
                <a:solidFill>
                  <a:schemeClr val="bg1"/>
                </a:solidFill>
                <a:latin typeface="Times New Roman" panose="02020603050405020304" pitchFamily="18" charset="0"/>
                <a:cs typeface="Times New Roman" panose="02020603050405020304" pitchFamily="18" charset="0"/>
              </a:rPr>
              <a:t>if</a:t>
            </a:r>
            <a:r>
              <a:rPr lang="en-GB" altLang="zh-CN" sz="2400" dirty="0">
                <a:solidFill>
                  <a:schemeClr val="bg1"/>
                </a:solidFill>
                <a:latin typeface="Times New Roman" panose="02020603050405020304" pitchFamily="18" charset="0"/>
                <a:cs typeface="Times New Roman" panose="02020603050405020304" pitchFamily="18" charset="0"/>
              </a:rPr>
              <a:t> </a:t>
            </a:r>
            <a:r>
              <a:rPr lang="en-US" altLang="zh-CN" sz="2400" i="1" dirty="0">
                <a:solidFill>
                  <a:schemeClr val="bg1"/>
                </a:solidFill>
                <a:latin typeface="Times New Roman" panose="02020603050405020304" pitchFamily="18" charset="0"/>
                <a:cs typeface="Times New Roman" panose="02020603050405020304" pitchFamily="18" charset="0"/>
              </a:rPr>
              <a:t>tree</a:t>
            </a:r>
            <a:r>
              <a:rPr lang="zh-CN" altLang="en-US" sz="2400" dirty="0">
                <a:solidFill>
                  <a:schemeClr val="bg1"/>
                </a:solidFill>
                <a:latin typeface="Times New Roman" panose="02020603050405020304" pitchFamily="18" charset="0"/>
                <a:cs typeface="Times New Roman" panose="02020603050405020304" pitchFamily="18" charset="0"/>
              </a:rPr>
              <a:t> </a:t>
            </a:r>
            <a:r>
              <a:rPr lang="en-GB" altLang="zh-CN" sz="2400" dirty="0">
                <a:solidFill>
                  <a:schemeClr val="bg1"/>
                </a:solidFill>
                <a:latin typeface="Times New Roman" panose="02020603050405020304" pitchFamily="18" charset="0"/>
                <a:cs typeface="Times New Roman" panose="02020603050405020304" pitchFamily="18" charset="0"/>
              </a:rPr>
              <a:t>=</a:t>
            </a:r>
            <a:r>
              <a:rPr lang="zh-CN" altLang="en-US" sz="2400" dirty="0">
                <a:solidFill>
                  <a:schemeClr val="bg1"/>
                </a:solidFill>
                <a:latin typeface="Times New Roman" panose="02020603050405020304" pitchFamily="18" charset="0"/>
                <a:cs typeface="Times New Roman" panose="02020603050405020304" pitchFamily="18" charset="0"/>
              </a:rPr>
              <a:t> </a:t>
            </a:r>
            <a:r>
              <a:rPr lang="en-GB" altLang="zh-CN" sz="2400" dirty="0">
                <a:solidFill>
                  <a:schemeClr val="bg1"/>
                </a:solidFill>
                <a:latin typeface="Times New Roman" panose="02020603050405020304" pitchFamily="18" charset="0"/>
                <a:cs typeface="Times New Roman" panose="02020603050405020304" pitchFamily="18" charset="0"/>
              </a:rPr>
              <a:t>NIL </a:t>
            </a:r>
            <a:r>
              <a:rPr lang="en-GB" altLang="zh-CN" sz="2400" b="1" dirty="0">
                <a:solidFill>
                  <a:schemeClr val="bg1"/>
                </a:solidFill>
                <a:latin typeface="Times New Roman" panose="02020603050405020304" pitchFamily="18" charset="0"/>
                <a:cs typeface="Times New Roman" panose="02020603050405020304" pitchFamily="18" charset="0"/>
              </a:rPr>
              <a:t>then</a:t>
            </a:r>
            <a:r>
              <a:rPr lang="en-GB" altLang="zh-CN" sz="2400" dirty="0">
                <a:solidFill>
                  <a:schemeClr val="bg1"/>
                </a:solidFill>
                <a:latin typeface="Times New Roman" panose="02020603050405020304" pitchFamily="18" charset="0"/>
                <a:cs typeface="Times New Roman" panose="02020603050405020304" pitchFamily="18" charset="0"/>
              </a:rPr>
              <a:t>  //</a:t>
            </a:r>
            <a:r>
              <a:rPr lang="zh-CN" altLang="en-US" sz="2400" dirty="0">
                <a:solidFill>
                  <a:schemeClr val="bg1"/>
                </a:solidFill>
                <a:latin typeface="Times New Roman" panose="02020603050405020304" pitchFamily="18" charset="0"/>
                <a:cs typeface="Times New Roman" panose="02020603050405020304" pitchFamily="18" charset="0"/>
              </a:rPr>
              <a:t>空树</a:t>
            </a:r>
            <a:endParaRPr lang="zh-CN" altLang="en-US" sz="24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US" altLang="zh-CN" sz="2400" dirty="0">
                <a:solidFill>
                  <a:schemeClr val="bg1"/>
                </a:solidFill>
                <a:latin typeface="Times New Roman" panose="02020603050405020304" pitchFamily="18" charset="0"/>
                <a:cs typeface="Times New Roman" panose="02020603050405020304" pitchFamily="18" charset="0"/>
              </a:rPr>
              <a:t>|  </a:t>
            </a:r>
            <a:r>
              <a:rPr lang="en-GB" altLang="zh-CN" sz="2400" b="1" dirty="0">
                <a:solidFill>
                  <a:schemeClr val="bg1"/>
                </a:solidFill>
                <a:latin typeface="Times New Roman" panose="02020603050405020304" pitchFamily="18" charset="0"/>
                <a:cs typeface="Times New Roman" panose="02020603050405020304" pitchFamily="18" charset="0"/>
              </a:rPr>
              <a:t>print </a:t>
            </a:r>
            <a:r>
              <a:rPr lang="en-GB" altLang="zh-CN" sz="2400" dirty="0">
                <a:solidFill>
                  <a:schemeClr val="bg1"/>
                </a:solidFill>
                <a:latin typeface="Times New Roman" panose="02020603050405020304" pitchFamily="18" charset="0"/>
                <a:cs typeface="Times New Roman" panose="02020603050405020304" pitchFamily="18" charset="0"/>
              </a:rPr>
              <a:t> </a:t>
            </a:r>
            <a:r>
              <a:rPr lang="en-GB" altLang="zh-CN" sz="2400" dirty="0">
                <a:solidFill>
                  <a:schemeClr val="accent4">
                    <a:lumMod val="40000"/>
                    <a:lumOff val="60000"/>
                  </a:schemeClr>
                </a:solidFill>
                <a:latin typeface="Times New Roman" panose="02020603050405020304" pitchFamily="18" charset="0"/>
                <a:cs typeface="Times New Roman" panose="02020603050405020304" pitchFamily="18" charset="0"/>
              </a:rPr>
              <a:t>#</a:t>
            </a:r>
            <a:r>
              <a:rPr lang="en-GB" altLang="zh-CN" sz="2400" dirty="0">
                <a:solidFill>
                  <a:schemeClr val="bg1"/>
                </a:solidFill>
                <a:latin typeface="Times New Roman" panose="02020603050405020304" pitchFamily="18" charset="0"/>
                <a:cs typeface="Times New Roman" panose="02020603050405020304" pitchFamily="18" charset="0"/>
              </a:rPr>
              <a:t>     //</a:t>
            </a:r>
            <a:r>
              <a:rPr lang="zh-CN" altLang="en-US" sz="2400" dirty="0">
                <a:solidFill>
                  <a:schemeClr val="accent4">
                    <a:lumMod val="40000"/>
                    <a:lumOff val="60000"/>
                  </a:schemeClr>
                </a:solidFill>
                <a:latin typeface="Times New Roman" panose="02020603050405020304" pitchFamily="18" charset="0"/>
                <a:cs typeface="Times New Roman" panose="02020603050405020304" pitchFamily="18" charset="0"/>
              </a:rPr>
              <a:t>输出特殊符号，代表空结点</a:t>
            </a:r>
            <a:endParaRPr lang="zh-CN" altLang="en-US" sz="2400" dirty="0">
              <a:solidFill>
                <a:schemeClr val="accent4">
                  <a:lumMod val="40000"/>
                  <a:lumOff val="60000"/>
                </a:schemeClr>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400" b="1" dirty="0">
                <a:solidFill>
                  <a:schemeClr val="bg1"/>
                </a:solidFill>
                <a:latin typeface="Times New Roman" panose="02020603050405020304" pitchFamily="18" charset="0"/>
                <a:cs typeface="Times New Roman" panose="02020603050405020304" pitchFamily="18" charset="0"/>
              </a:rPr>
              <a:t>else</a:t>
            </a:r>
            <a:endParaRPr lang="en-GB" altLang="zh-CN" sz="24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400" dirty="0">
                <a:solidFill>
                  <a:schemeClr val="bg1"/>
                </a:solidFill>
                <a:latin typeface="Times New Roman" panose="02020603050405020304" pitchFamily="18" charset="0"/>
                <a:cs typeface="Times New Roman" panose="02020603050405020304" pitchFamily="18" charset="0"/>
              </a:rPr>
              <a:t>|  </a:t>
            </a:r>
            <a:r>
              <a:rPr lang="en-GB" altLang="zh-CN" sz="2400" b="1" dirty="0">
                <a:solidFill>
                  <a:schemeClr val="bg1"/>
                </a:solidFill>
                <a:latin typeface="Times New Roman" panose="02020603050405020304" pitchFamily="18" charset="0"/>
                <a:cs typeface="Times New Roman" panose="02020603050405020304" pitchFamily="18" charset="0"/>
              </a:rPr>
              <a:t>print</a:t>
            </a:r>
            <a:r>
              <a:rPr lang="en-GB" altLang="zh-CN" sz="2400" dirty="0">
                <a:solidFill>
                  <a:schemeClr val="bg1"/>
                </a:solidFill>
                <a:latin typeface="Times New Roman" panose="02020603050405020304" pitchFamily="18" charset="0"/>
                <a:cs typeface="Times New Roman" panose="02020603050405020304" pitchFamily="18" charset="0"/>
              </a:rPr>
              <a:t>  </a:t>
            </a:r>
            <a:r>
              <a:rPr lang="en-GB" altLang="zh-CN" sz="2400" i="1" dirty="0" err="1">
                <a:solidFill>
                  <a:schemeClr val="bg1"/>
                </a:solidFill>
                <a:latin typeface="Times New Roman" panose="02020603050405020304" pitchFamily="18" charset="0"/>
                <a:cs typeface="Times New Roman" panose="02020603050405020304" pitchFamily="18" charset="0"/>
              </a:rPr>
              <a:t>tree.data</a:t>
            </a:r>
            <a:r>
              <a:rPr lang="en-GB" altLang="zh-CN" sz="2400" i="1" dirty="0">
                <a:solidFill>
                  <a:schemeClr val="bg1"/>
                </a:solidFill>
                <a:latin typeface="Times New Roman" panose="02020603050405020304" pitchFamily="18" charset="0"/>
                <a:cs typeface="Times New Roman" panose="02020603050405020304" pitchFamily="18" charset="0"/>
              </a:rPr>
              <a:t>   </a:t>
            </a:r>
            <a:r>
              <a:rPr lang="en-GB" altLang="zh-CN" sz="2400" dirty="0">
                <a:solidFill>
                  <a:schemeClr val="bg1"/>
                </a:solidFill>
                <a:latin typeface="Times New Roman" panose="02020603050405020304" pitchFamily="18" charset="0"/>
                <a:cs typeface="Times New Roman" panose="02020603050405020304" pitchFamily="18" charset="0"/>
              </a:rPr>
              <a:t>//</a:t>
            </a:r>
            <a:r>
              <a:rPr lang="zh-CN" altLang="en-US" sz="2400" dirty="0">
                <a:solidFill>
                  <a:schemeClr val="bg1"/>
                </a:solidFill>
                <a:latin typeface="Times New Roman" panose="02020603050405020304" pitchFamily="18" charset="0"/>
                <a:cs typeface="Times New Roman" panose="02020603050405020304" pitchFamily="18" charset="0"/>
              </a:rPr>
              <a:t>输出结点数据</a:t>
            </a:r>
            <a:endParaRPr lang="zh-CN" altLang="en-US" sz="24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US" altLang="zh-CN" sz="2400" dirty="0">
                <a:solidFill>
                  <a:schemeClr val="bg1"/>
                </a:solidFill>
                <a:latin typeface="Times New Roman" panose="02020603050405020304" pitchFamily="18" charset="0"/>
                <a:cs typeface="Times New Roman" panose="02020603050405020304" pitchFamily="18" charset="0"/>
              </a:rPr>
              <a:t>|  </a:t>
            </a:r>
            <a:r>
              <a:rPr lang="en-GB" altLang="zh-CN" sz="2400" dirty="0" err="1">
                <a:solidFill>
                  <a:schemeClr val="bg1"/>
                </a:solidFill>
                <a:latin typeface="Times New Roman" panose="02020603050405020304" pitchFamily="18" charset="0"/>
                <a:cs typeface="Times New Roman" panose="02020603050405020304" pitchFamily="18" charset="0"/>
              </a:rPr>
              <a:t>PreOrderSerialize</a:t>
            </a:r>
            <a:r>
              <a:rPr lang="en-GB" altLang="zh-CN" sz="2400" dirty="0">
                <a:solidFill>
                  <a:schemeClr val="bg1"/>
                </a:solidFill>
                <a:latin typeface="Times New Roman" panose="02020603050405020304" pitchFamily="18" charset="0"/>
                <a:cs typeface="Times New Roman" panose="02020603050405020304" pitchFamily="18" charset="0"/>
              </a:rPr>
              <a:t> (</a:t>
            </a:r>
            <a:r>
              <a:rPr lang="en-US" altLang="zh-CN" sz="2400" i="1" dirty="0" err="1">
                <a:solidFill>
                  <a:schemeClr val="bg1"/>
                </a:solidFill>
                <a:latin typeface="Times New Roman" panose="02020603050405020304" pitchFamily="18" charset="0"/>
                <a:cs typeface="Times New Roman" panose="02020603050405020304" pitchFamily="18" charset="0"/>
              </a:rPr>
              <a:t>tree.left</a:t>
            </a:r>
            <a:r>
              <a:rPr lang="en-GB" altLang="zh-CN" sz="2400" dirty="0">
                <a:solidFill>
                  <a:schemeClr val="bg1"/>
                </a:solidFill>
                <a:latin typeface="Times New Roman" panose="02020603050405020304" pitchFamily="18" charset="0"/>
                <a:cs typeface="Times New Roman" panose="02020603050405020304" pitchFamily="18" charset="0"/>
              </a:rPr>
              <a:t>)    </a:t>
            </a:r>
            <a:r>
              <a:rPr lang="zh-CN" altLang="en-US" sz="2400" dirty="0">
                <a:solidFill>
                  <a:schemeClr val="bg1"/>
                </a:solidFill>
                <a:latin typeface="Times New Roman" panose="02020603050405020304" pitchFamily="18" charset="0"/>
                <a:cs typeface="Times New Roman" panose="02020603050405020304" pitchFamily="18" charset="0"/>
              </a:rPr>
              <a:t>  </a:t>
            </a:r>
            <a:r>
              <a:rPr lang="en-GB" altLang="zh-CN" sz="2400" dirty="0">
                <a:solidFill>
                  <a:schemeClr val="bg1"/>
                </a:solidFill>
                <a:latin typeface="Times New Roman" panose="02020603050405020304" pitchFamily="18" charset="0"/>
                <a:cs typeface="Times New Roman" panose="02020603050405020304" pitchFamily="18" charset="0"/>
              </a:rPr>
              <a:t>//</a:t>
            </a:r>
            <a:r>
              <a:rPr lang="zh-CN" altLang="en-US" sz="2400" dirty="0">
                <a:solidFill>
                  <a:schemeClr val="bg1"/>
                </a:solidFill>
                <a:latin typeface="Times New Roman" panose="02020603050405020304" pitchFamily="18" charset="0"/>
                <a:cs typeface="Times New Roman" panose="02020603050405020304" pitchFamily="18" charset="0"/>
              </a:rPr>
              <a:t>对左子树前序序列化</a:t>
            </a:r>
            <a:endParaRPr lang="zh-CN" altLang="en-US" sz="24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US" altLang="zh-CN" sz="2400" dirty="0">
                <a:solidFill>
                  <a:schemeClr val="bg1"/>
                </a:solidFill>
                <a:latin typeface="Times New Roman" panose="02020603050405020304" pitchFamily="18" charset="0"/>
                <a:cs typeface="Times New Roman" panose="02020603050405020304" pitchFamily="18" charset="0"/>
              </a:rPr>
              <a:t>|  </a:t>
            </a:r>
            <a:r>
              <a:rPr lang="en-GB" altLang="zh-CN" sz="2400" dirty="0" err="1">
                <a:solidFill>
                  <a:schemeClr val="bg1"/>
                </a:solidFill>
                <a:latin typeface="Times New Roman" panose="02020603050405020304" pitchFamily="18" charset="0"/>
                <a:cs typeface="Times New Roman" panose="02020603050405020304" pitchFamily="18" charset="0"/>
              </a:rPr>
              <a:t>PreOrderSerialize</a:t>
            </a:r>
            <a:r>
              <a:rPr lang="en-GB" altLang="zh-CN" sz="2400" dirty="0">
                <a:solidFill>
                  <a:schemeClr val="bg1"/>
                </a:solidFill>
                <a:latin typeface="Times New Roman" panose="02020603050405020304" pitchFamily="18" charset="0"/>
                <a:cs typeface="Times New Roman" panose="02020603050405020304" pitchFamily="18" charset="0"/>
              </a:rPr>
              <a:t> (</a:t>
            </a:r>
            <a:r>
              <a:rPr lang="en-US" altLang="zh-CN" sz="2400" i="1" dirty="0" err="1">
                <a:solidFill>
                  <a:schemeClr val="bg1"/>
                </a:solidFill>
                <a:latin typeface="Times New Roman" panose="02020603050405020304" pitchFamily="18" charset="0"/>
                <a:cs typeface="Times New Roman" panose="02020603050405020304" pitchFamily="18" charset="0"/>
              </a:rPr>
              <a:t>tree.right</a:t>
            </a:r>
            <a:r>
              <a:rPr lang="en-GB" altLang="zh-CN" sz="2400" dirty="0">
                <a:solidFill>
                  <a:schemeClr val="bg1"/>
                </a:solidFill>
                <a:latin typeface="Times New Roman" panose="02020603050405020304" pitchFamily="18" charset="0"/>
                <a:cs typeface="Times New Roman" panose="02020603050405020304" pitchFamily="18" charset="0"/>
              </a:rPr>
              <a:t>)    //</a:t>
            </a:r>
            <a:r>
              <a:rPr lang="zh-CN" altLang="en-US" sz="2400" dirty="0">
                <a:solidFill>
                  <a:schemeClr val="bg1"/>
                </a:solidFill>
                <a:latin typeface="Times New Roman" panose="02020603050405020304" pitchFamily="18" charset="0"/>
                <a:cs typeface="Times New Roman" panose="02020603050405020304" pitchFamily="18" charset="0"/>
              </a:rPr>
              <a:t>对右子树前序序列化</a:t>
            </a:r>
            <a:endParaRPr lang="zh-CN" altLang="en-US" sz="24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400" b="1" dirty="0">
                <a:solidFill>
                  <a:schemeClr val="bg1"/>
                </a:solidFill>
                <a:latin typeface="Times New Roman" panose="02020603050405020304" pitchFamily="18" charset="0"/>
                <a:cs typeface="Times New Roman" panose="02020603050405020304" pitchFamily="18" charset="0"/>
              </a:rPr>
              <a:t>end </a:t>
            </a:r>
            <a:endParaRPr lang="en-GB" altLang="zh-CN" sz="2400" b="1" dirty="0">
              <a:solidFill>
                <a:schemeClr val="bg1"/>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7415490" y="5660919"/>
            <a:ext cx="2236510" cy="400110"/>
          </a:xfrm>
          <a:prstGeom prst="rect">
            <a:avLst/>
          </a:prstGeom>
          <a:noFill/>
        </p:spPr>
        <p:txBody>
          <a:bodyPr wrap="none" rtlCol="0">
            <a:spAutoFit/>
          </a:bodyPr>
          <a:lstStyle/>
          <a:p>
            <a:r>
              <a:rPr kumimoji="1" lang="zh-CN" altLang="en-US" sz="2000" dirty="0">
                <a:solidFill>
                  <a:srgbClr val="FFFF00"/>
                </a:solidFill>
                <a:latin typeface="微软雅黑" panose="020B0503020204020204" pitchFamily="34" charset="-122"/>
                <a:ea typeface="微软雅黑" panose="020B0503020204020204" pitchFamily="34" charset="-122"/>
              </a:rPr>
              <a:t>基于前序遍历算法</a:t>
            </a:r>
            <a:endParaRPr kumimoji="1" lang="zh-CN" altLang="en-US" sz="2000" dirty="0">
              <a:solidFill>
                <a:srgbClr val="FFFF00"/>
              </a:solidFill>
              <a:latin typeface="微软雅黑" panose="020B0503020204020204" pitchFamily="34" charset="-122"/>
              <a:ea typeface="微软雅黑" panose="020B0503020204020204" pitchFamily="34" charset="-122"/>
            </a:endParaRPr>
          </a:p>
        </p:txBody>
      </p:sp>
      <p:cxnSp>
        <p:nvCxnSpPr>
          <p:cNvPr id="3" name="直线连接符 2"/>
          <p:cNvCxnSpPr/>
          <p:nvPr/>
        </p:nvCxnSpPr>
        <p:spPr>
          <a:xfrm>
            <a:off x="2540000" y="2446379"/>
            <a:ext cx="7696200" cy="0"/>
          </a:xfrm>
          <a:prstGeom prst="line">
            <a:avLst/>
          </a:prstGeom>
          <a:ln w="12700">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前序序列</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1" name="内容占位符 4"/>
          <p:cNvSpPr txBox="1"/>
          <p:nvPr/>
        </p:nvSpPr>
        <p:spPr>
          <a:xfrm>
            <a:off x="390537" y="1377650"/>
            <a:ext cx="11055325" cy="106075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前序序列的反序列化</a:t>
            </a:r>
            <a:endParaRPr lang="en-US" altLang="zh-CN" sz="2400" dirty="0"/>
          </a:p>
          <a:p>
            <a:pPr>
              <a:lnSpc>
                <a:spcPct val="110000"/>
              </a:lnSpc>
            </a:pPr>
            <a:endParaRPr lang="en-US" altLang="zh-CN" sz="2400" dirty="0"/>
          </a:p>
          <a:p>
            <a:pPr>
              <a:lnSpc>
                <a:spcPct val="100000"/>
              </a:lnSpc>
            </a:pPr>
            <a:endParaRPr lang="zh-CN" altLang="zh-CN" sz="2400" dirty="0"/>
          </a:p>
        </p:txBody>
      </p:sp>
      <p:pic>
        <p:nvPicPr>
          <p:cNvPr id="13" name="图片 12"/>
          <p:cNvPicPr>
            <a:picLocks noChangeAspect="1"/>
          </p:cNvPicPr>
          <p:nvPr/>
        </p:nvPicPr>
        <p:blipFill>
          <a:blip r:embed="rId1"/>
          <a:stretch>
            <a:fillRect/>
          </a:stretch>
        </p:blipFill>
        <p:spPr>
          <a:xfrm>
            <a:off x="5918199" y="1307339"/>
            <a:ext cx="4372640" cy="2984500"/>
          </a:xfrm>
          <a:prstGeom prst="rect">
            <a:avLst/>
          </a:prstGeom>
        </p:spPr>
      </p:pic>
      <p:sp>
        <p:nvSpPr>
          <p:cNvPr id="6" name="文本框 5"/>
          <p:cNvSpPr txBox="1"/>
          <p:nvPr/>
        </p:nvSpPr>
        <p:spPr>
          <a:xfrm>
            <a:off x="5031642" y="5164667"/>
            <a:ext cx="7160358" cy="830997"/>
          </a:xfrm>
          <a:prstGeom prst="rect">
            <a:avLst/>
          </a:prstGeom>
          <a:noFill/>
        </p:spPr>
        <p:txBody>
          <a:bodyPr wrap="none" rtlCol="0">
            <a:spAutoFit/>
          </a:bodyPr>
          <a:lstStyle/>
          <a:p>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&lt;A, B, D, H, #, #, I, #, #, E, #, J, #, #, C, F, #, K, #, #, #&gt;</a:t>
            </a:r>
            <a:endParaRPr lang="zh-CN" altLang="zh-CN" sz="24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sz="2400" dirty="0"/>
          </a:p>
        </p:txBody>
      </p:sp>
      <p:sp>
        <p:nvSpPr>
          <p:cNvPr id="7" name="任意多边形: 形状 8"/>
          <p:cNvSpPr/>
          <p:nvPr/>
        </p:nvSpPr>
        <p:spPr>
          <a:xfrm>
            <a:off x="7509450" y="5724401"/>
            <a:ext cx="1867796" cy="75032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前序序列</a:t>
            </a:r>
            <a:endParaRPr lang="zh-CN" altLang="en-US" sz="2400" kern="1200" dirty="0">
              <a:latin typeface="微软雅黑" panose="020B0503020204020204" pitchFamily="34" charset="-122"/>
              <a:ea typeface="微软雅黑" panose="020B0503020204020204" pitchFamily="34" charset="-122"/>
            </a:endParaRPr>
          </a:p>
        </p:txBody>
      </p:sp>
      <p:sp>
        <p:nvSpPr>
          <p:cNvPr id="8" name="下箭头 7"/>
          <p:cNvSpPr/>
          <p:nvPr/>
        </p:nvSpPr>
        <p:spPr>
          <a:xfrm rot="10800000">
            <a:off x="8104519" y="4404043"/>
            <a:ext cx="660400" cy="543010"/>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任意多边形: 形状 8"/>
          <p:cNvSpPr/>
          <p:nvPr/>
        </p:nvSpPr>
        <p:spPr>
          <a:xfrm>
            <a:off x="390537" y="2067374"/>
            <a:ext cx="4372640" cy="350792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defTabSz="1155700">
              <a:lnSpc>
                <a:spcPts val="3000"/>
              </a:lnSpc>
              <a:spcBef>
                <a:spcPct val="0"/>
              </a:spcBef>
              <a:spcAft>
                <a:spcPct val="35000"/>
              </a:spcAft>
              <a:buNone/>
            </a:pPr>
            <a:r>
              <a:rPr lang="zh-CN" altLang="en-US" sz="2400" b="1" dirty="0">
                <a:latin typeface="微软雅黑" panose="020B0503020204020204" pitchFamily="34" charset="-122"/>
                <a:ea typeface="微软雅黑" panose="020B0503020204020204" pitchFamily="34" charset="-122"/>
              </a:rPr>
              <a:t>从前序序列先端依次读取数据，执行下面的操作</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marL="342900" lvl="0" indent="-342900" defTabSz="1155700">
              <a:lnSpc>
                <a:spcPts val="3000"/>
              </a:lnSpc>
              <a:spcBef>
                <a:spcPct val="0"/>
              </a:spcBef>
              <a:spcAft>
                <a:spcPct val="35000"/>
              </a:spcAft>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如果读取的数据是</a:t>
            </a:r>
            <a:r>
              <a:rPr lang="en-US" altLang="zh-CN" sz="2400" dirty="0">
                <a:solidFill>
                  <a:schemeClr val="accent4">
                    <a:lumMod val="40000"/>
                    <a:lumOff val="60000"/>
                  </a:schemeClr>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，则返回</a:t>
            </a:r>
            <a:r>
              <a:rPr lang="en-US" altLang="zh-CN" sz="2400" dirty="0">
                <a:latin typeface="微软雅黑" panose="020B0503020204020204" pitchFamily="34" charset="-122"/>
                <a:ea typeface="微软雅黑" panose="020B0503020204020204" pitchFamily="34" charset="-122"/>
              </a:rPr>
              <a:t>NIL</a:t>
            </a:r>
            <a:r>
              <a:rPr lang="zh-CN" altLang="en-US" sz="2400" dirty="0">
                <a:latin typeface="微软雅黑" panose="020B0503020204020204" pitchFamily="34" charset="-122"/>
                <a:ea typeface="微软雅黑" panose="020B0503020204020204" pitchFamily="34" charset="-122"/>
              </a:rPr>
              <a:t>，表示空结点或空树</a:t>
            </a:r>
            <a:endParaRPr lang="en-US" altLang="zh-CN" sz="2400" dirty="0">
              <a:latin typeface="微软雅黑" panose="020B0503020204020204" pitchFamily="34" charset="-122"/>
              <a:ea typeface="微软雅黑" panose="020B0503020204020204" pitchFamily="34" charset="-122"/>
            </a:endParaRPr>
          </a:p>
          <a:p>
            <a:pPr marL="342900" lvl="0" indent="-342900" defTabSz="1155700">
              <a:lnSpc>
                <a:spcPts val="3000"/>
              </a:lnSpc>
              <a:spcBef>
                <a:spcPct val="0"/>
              </a:spcBef>
              <a:spcAft>
                <a:spcPct val="35000"/>
              </a:spcAft>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否则新建二叉树结点，把数据代入结点并递归地重构结点的左子树和右子树，然后返回结点。</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838200" y="755807"/>
            <a:ext cx="10515600" cy="518958"/>
          </a:xfrm>
        </p:spPr>
        <p:txBody>
          <a:bodyPr>
            <a:normAutofit fontScale="90000"/>
          </a:bodyPr>
          <a:lstStyle/>
          <a:p>
            <a:r>
              <a:rPr lang="zh-CN" altLang="en-US" dirty="0"/>
              <a:t>算法</a:t>
            </a:r>
            <a:r>
              <a:rPr lang="en-US" altLang="zh-CN" dirty="0"/>
              <a:t>5-12</a:t>
            </a:r>
            <a:r>
              <a:rPr lang="zh-CN" altLang="en-US" dirty="0"/>
              <a:t>：二叉树前序序列的反序列化 </a:t>
            </a:r>
            <a:r>
              <a:rPr lang="en-US" altLang="zh-CN" dirty="0" err="1"/>
              <a:t>PreOrderDeSerialize</a:t>
            </a:r>
            <a:r>
              <a:rPr lang="en-US" altLang="zh-CN" dirty="0"/>
              <a:t>(</a:t>
            </a:r>
            <a:r>
              <a:rPr lang="en-US" altLang="zh-CN" i="1" dirty="0"/>
              <a:t>preorder,</a:t>
            </a:r>
            <a:r>
              <a:rPr lang="zh-CN" altLang="en-US" i="1" dirty="0"/>
              <a:t> </a:t>
            </a:r>
            <a:r>
              <a:rPr lang="en-US" altLang="zh-CN" i="1" dirty="0"/>
              <a:t>n</a:t>
            </a:r>
            <a:r>
              <a:rPr lang="en-US" altLang="zh-CN" dirty="0"/>
              <a:t>)</a:t>
            </a:r>
            <a:endParaRPr lang="zh-CN" altLang="en-US" dirty="0"/>
          </a:p>
        </p:txBody>
      </p:sp>
      <p:sp>
        <p:nvSpPr>
          <p:cNvPr id="14" name="副标题 13"/>
          <p:cNvSpPr>
            <a:spLocks noGrp="1"/>
          </p:cNvSpPr>
          <p:nvPr>
            <p:ph type="subTitle" idx="1"/>
          </p:nvPr>
        </p:nvSpPr>
        <p:spPr/>
        <p:txBody>
          <a:bodyPr/>
          <a:lstStyle/>
          <a:p>
            <a:r>
              <a:rPr lang="en-US" altLang="zh-CN" dirty="0"/>
              <a:t>5-4</a:t>
            </a:r>
            <a:r>
              <a:rPr lang="zh-CN" altLang="en-US" dirty="0"/>
              <a:t> 二叉树的遍历</a:t>
            </a:r>
            <a:endParaRPr lang="zh-CN" altLang="en-US" dirty="0"/>
          </a:p>
        </p:txBody>
      </p:sp>
      <p:sp>
        <p:nvSpPr>
          <p:cNvPr id="15" name="文本占位符 14"/>
          <p:cNvSpPr>
            <a:spLocks noGrp="1"/>
          </p:cNvSpPr>
          <p:nvPr>
            <p:ph type="body" idx="10"/>
          </p:nvPr>
        </p:nvSpPr>
        <p:spPr/>
        <p:txBody>
          <a:bodyPr/>
          <a:lstStyle/>
          <a:p>
            <a:endParaRPr lang="zh-CN" altLang="en-US" dirty="0"/>
          </a:p>
        </p:txBody>
      </p:sp>
      <p:sp>
        <p:nvSpPr>
          <p:cNvPr id="10" name="文本框 9"/>
          <p:cNvSpPr txBox="1"/>
          <p:nvPr/>
        </p:nvSpPr>
        <p:spPr>
          <a:xfrm>
            <a:off x="2489200" y="1261030"/>
            <a:ext cx="7696200" cy="5293757"/>
          </a:xfrm>
          <a:prstGeom prst="rect">
            <a:avLst/>
          </a:prstGeom>
          <a:noFill/>
          <a:ln>
            <a:solidFill>
              <a:schemeClr val="accent2">
                <a:lumMod val="40000"/>
                <a:lumOff val="60000"/>
              </a:schemeClr>
            </a:solidFill>
          </a:ln>
        </p:spPr>
        <p:txBody>
          <a:bodyPr wrap="square">
            <a:spAutoFit/>
          </a:bodyPr>
          <a:lstStyle/>
          <a:p>
            <a:pPr>
              <a:spcBef>
                <a:spcPts val="100"/>
              </a:spcBef>
              <a:spcAft>
                <a:spcPts val="300"/>
              </a:spcAft>
            </a:pPr>
            <a:r>
              <a:rPr lang="zh-CN" altLang="en-US" dirty="0">
                <a:solidFill>
                  <a:schemeClr val="bg1"/>
                </a:solidFill>
                <a:latin typeface="Times New Roman" panose="02020603050405020304" pitchFamily="18" charset="0"/>
                <a:cs typeface="Times New Roman" panose="02020603050405020304" pitchFamily="18" charset="0"/>
              </a:rPr>
              <a:t> </a:t>
            </a:r>
            <a:endParaRPr lang="en-US" altLang="zh-CN"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endParaRPr lang="en-US" altLang="zh-CN" i="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endParaRPr lang="en-US" altLang="zh-CN" i="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endParaRPr lang="en-GB" altLang="zh-CN" i="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zh-CN" altLang="en-US" i="1" dirty="0">
                <a:solidFill>
                  <a:schemeClr val="bg1"/>
                </a:solidFill>
                <a:latin typeface="Times New Roman" panose="02020603050405020304" pitchFamily="18" charset="0"/>
                <a:cs typeface="Times New Roman" panose="02020603050405020304" pitchFamily="18" charset="0"/>
              </a:rPr>
              <a:t> </a:t>
            </a:r>
            <a:r>
              <a:rPr lang="en-GB" altLang="zh-CN" i="1" dirty="0">
                <a:solidFill>
                  <a:schemeClr val="bg1"/>
                </a:solidFill>
                <a:latin typeface="Times New Roman" panose="02020603050405020304" pitchFamily="18" charset="0"/>
                <a:cs typeface="Times New Roman" panose="02020603050405020304" pitchFamily="18" charset="0"/>
              </a:rPr>
              <a:t>k</a:t>
            </a:r>
            <a:r>
              <a:rPr lang="en-GB" altLang="zh-CN" dirty="0">
                <a:solidFill>
                  <a:schemeClr val="bg1"/>
                </a:solidFill>
                <a:latin typeface="Times New Roman" panose="02020603050405020304" pitchFamily="18" charset="0"/>
                <a:cs typeface="Times New Roman" panose="02020603050405020304" pitchFamily="18" charset="0"/>
              </a:rPr>
              <a:t> ← </a:t>
            </a:r>
            <a:r>
              <a:rPr lang="en-GB" altLang="zh-CN" i="1" dirty="0">
                <a:solidFill>
                  <a:schemeClr val="bg1"/>
                </a:solidFill>
                <a:latin typeface="Times New Roman" panose="02020603050405020304" pitchFamily="18" charset="0"/>
                <a:cs typeface="Times New Roman" panose="02020603050405020304" pitchFamily="18" charset="0"/>
              </a:rPr>
              <a:t>k</a:t>
            </a:r>
            <a:r>
              <a:rPr lang="en-GB" altLang="zh-CN" dirty="0">
                <a:solidFill>
                  <a:schemeClr val="bg1"/>
                </a:solidFill>
                <a:latin typeface="Times New Roman" panose="02020603050405020304" pitchFamily="18" charset="0"/>
                <a:cs typeface="Times New Roman" panose="02020603050405020304" pitchFamily="18" charset="0"/>
              </a:rPr>
              <a:t> + 1    </a:t>
            </a:r>
            <a:endParaRPr lang="en-GB" altLang="zh-CN"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en-GB" altLang="zh-CN" dirty="0">
                <a:solidFill>
                  <a:schemeClr val="bg1"/>
                </a:solidFill>
                <a:latin typeface="Times New Roman" panose="02020603050405020304" pitchFamily="18" charset="0"/>
                <a:cs typeface="Times New Roman" panose="02020603050405020304" pitchFamily="18" charset="0"/>
              </a:rPr>
              <a:t> </a:t>
            </a:r>
            <a:r>
              <a:rPr lang="en-GB" altLang="zh-CN" i="1" dirty="0">
                <a:solidFill>
                  <a:schemeClr val="bg1"/>
                </a:solidFill>
                <a:latin typeface="Times New Roman" panose="02020603050405020304" pitchFamily="18" charset="0"/>
                <a:cs typeface="Times New Roman" panose="02020603050405020304" pitchFamily="18" charset="0"/>
              </a:rPr>
              <a:t>tree</a:t>
            </a:r>
            <a:r>
              <a:rPr lang="en-GB" altLang="zh-CN" dirty="0">
                <a:solidFill>
                  <a:schemeClr val="bg1"/>
                </a:solidFill>
                <a:latin typeface="Times New Roman" panose="02020603050405020304" pitchFamily="18" charset="0"/>
                <a:cs typeface="Times New Roman" panose="02020603050405020304" pitchFamily="18" charset="0"/>
              </a:rPr>
              <a:t> ← NIL   //</a:t>
            </a:r>
            <a:r>
              <a:rPr lang="zh-CN" altLang="en-US" dirty="0">
                <a:solidFill>
                  <a:schemeClr val="bg1"/>
                </a:solidFill>
                <a:latin typeface="Times New Roman" panose="02020603050405020304" pitchFamily="18" charset="0"/>
                <a:cs typeface="Times New Roman" panose="02020603050405020304" pitchFamily="18" charset="0"/>
              </a:rPr>
              <a:t>初始化一个空树</a:t>
            </a:r>
            <a:endParaRPr lang="zh-CN" altLang="en-US"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zh-CN" altLang="en-US" dirty="0">
                <a:solidFill>
                  <a:schemeClr val="bg1"/>
                </a:solidFill>
                <a:latin typeface="Times New Roman" panose="02020603050405020304" pitchFamily="18" charset="0"/>
                <a:cs typeface="Times New Roman" panose="02020603050405020304" pitchFamily="18" charset="0"/>
              </a:rPr>
              <a:t> </a:t>
            </a:r>
            <a:r>
              <a:rPr lang="en-GB" altLang="zh-CN" b="1" dirty="0">
                <a:solidFill>
                  <a:schemeClr val="bg1"/>
                </a:solidFill>
                <a:latin typeface="Times New Roman" panose="02020603050405020304" pitchFamily="18" charset="0"/>
                <a:cs typeface="Times New Roman" panose="02020603050405020304" pitchFamily="18" charset="0"/>
              </a:rPr>
              <a:t>if</a:t>
            </a:r>
            <a:r>
              <a:rPr lang="en-GB" altLang="zh-CN" dirty="0">
                <a:solidFill>
                  <a:schemeClr val="bg1"/>
                </a:solidFill>
                <a:latin typeface="Times New Roman" panose="02020603050405020304" pitchFamily="18" charset="0"/>
                <a:cs typeface="Times New Roman" panose="02020603050405020304" pitchFamily="18" charset="0"/>
              </a:rPr>
              <a:t> </a:t>
            </a:r>
            <a:r>
              <a:rPr lang="en-GB" altLang="zh-CN" i="1" dirty="0">
                <a:solidFill>
                  <a:schemeClr val="bg1"/>
                </a:solidFill>
                <a:latin typeface="Times New Roman" panose="02020603050405020304" pitchFamily="18" charset="0"/>
                <a:cs typeface="Times New Roman" panose="02020603050405020304" pitchFamily="18" charset="0"/>
              </a:rPr>
              <a:t>k</a:t>
            </a:r>
            <a:r>
              <a:rPr lang="en-GB" altLang="zh-CN" dirty="0">
                <a:solidFill>
                  <a:schemeClr val="bg1"/>
                </a:solidFill>
                <a:latin typeface="Times New Roman" panose="02020603050405020304" pitchFamily="18" charset="0"/>
                <a:cs typeface="Times New Roman" panose="02020603050405020304" pitchFamily="18" charset="0"/>
              </a:rPr>
              <a:t> &lt; </a:t>
            </a:r>
            <a:r>
              <a:rPr lang="en-GB" altLang="zh-CN" i="1" dirty="0">
                <a:solidFill>
                  <a:schemeClr val="bg1"/>
                </a:solidFill>
                <a:latin typeface="Times New Roman" panose="02020603050405020304" pitchFamily="18" charset="0"/>
                <a:cs typeface="Times New Roman" panose="02020603050405020304" pitchFamily="18" charset="0"/>
              </a:rPr>
              <a:t>n</a:t>
            </a:r>
            <a:r>
              <a:rPr lang="en-GB" altLang="zh-CN" dirty="0">
                <a:solidFill>
                  <a:schemeClr val="bg1"/>
                </a:solidFill>
                <a:latin typeface="Times New Roman" panose="02020603050405020304" pitchFamily="18" charset="0"/>
                <a:cs typeface="Times New Roman" panose="02020603050405020304" pitchFamily="18" charset="0"/>
              </a:rPr>
              <a:t> </a:t>
            </a:r>
            <a:r>
              <a:rPr lang="en-GB" altLang="zh-CN" b="1" dirty="0">
                <a:solidFill>
                  <a:schemeClr val="bg1"/>
                </a:solidFill>
                <a:latin typeface="Times New Roman" panose="02020603050405020304" pitchFamily="18" charset="0"/>
                <a:cs typeface="Times New Roman" panose="02020603050405020304" pitchFamily="18" charset="0"/>
              </a:rPr>
              <a:t>then</a:t>
            </a:r>
            <a:r>
              <a:rPr lang="en-GB" altLang="zh-CN" dirty="0">
                <a:solidFill>
                  <a:schemeClr val="bg1"/>
                </a:solidFill>
                <a:latin typeface="Times New Roman" panose="02020603050405020304" pitchFamily="18" charset="0"/>
                <a:cs typeface="Times New Roman" panose="02020603050405020304" pitchFamily="18" charset="0"/>
              </a:rPr>
              <a:t>  //k</a:t>
            </a:r>
            <a:r>
              <a:rPr lang="zh-CN" altLang="en-US" dirty="0">
                <a:solidFill>
                  <a:schemeClr val="bg1"/>
                </a:solidFill>
                <a:latin typeface="Times New Roman" panose="02020603050405020304" pitchFamily="18" charset="0"/>
                <a:cs typeface="Times New Roman" panose="02020603050405020304" pitchFamily="18" charset="0"/>
              </a:rPr>
              <a:t>是线性表的有效序号</a:t>
            </a:r>
            <a:endParaRPr lang="zh-CN" altLang="en-US"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zh-CN" altLang="en-US" dirty="0">
                <a:solidFill>
                  <a:schemeClr val="bg1"/>
                </a:solidFill>
                <a:latin typeface="Times New Roman" panose="02020603050405020304" pitchFamily="18" charset="0"/>
                <a:cs typeface="Times New Roman" panose="02020603050405020304" pitchFamily="18" charset="0"/>
              </a:rPr>
              <a:t> </a:t>
            </a:r>
            <a:r>
              <a:rPr lang="en-US" altLang="zh-CN" dirty="0">
                <a:solidFill>
                  <a:schemeClr val="bg1"/>
                </a:solidFill>
                <a:latin typeface="Times New Roman" panose="02020603050405020304" pitchFamily="18" charset="0"/>
                <a:cs typeface="Times New Roman" panose="02020603050405020304" pitchFamily="18" charset="0"/>
              </a:rPr>
              <a:t>|  </a:t>
            </a:r>
            <a:r>
              <a:rPr lang="en-GB" altLang="zh-CN" i="1" dirty="0">
                <a:solidFill>
                  <a:schemeClr val="bg1"/>
                </a:solidFill>
                <a:latin typeface="Times New Roman" panose="02020603050405020304" pitchFamily="18" charset="0"/>
                <a:cs typeface="Times New Roman" panose="02020603050405020304" pitchFamily="18" charset="0"/>
              </a:rPr>
              <a:t>data</a:t>
            </a:r>
            <a:r>
              <a:rPr lang="en-GB" altLang="zh-CN" dirty="0">
                <a:solidFill>
                  <a:schemeClr val="bg1"/>
                </a:solidFill>
                <a:latin typeface="Times New Roman" panose="02020603050405020304" pitchFamily="18" charset="0"/>
                <a:cs typeface="Times New Roman" panose="02020603050405020304" pitchFamily="18" charset="0"/>
              </a:rPr>
              <a:t> ← Get(</a:t>
            </a:r>
            <a:r>
              <a:rPr lang="en-GB" altLang="zh-CN" i="1" dirty="0">
                <a:solidFill>
                  <a:schemeClr val="bg1"/>
                </a:solidFill>
                <a:latin typeface="Times New Roman" panose="02020603050405020304" pitchFamily="18" charset="0"/>
                <a:cs typeface="Times New Roman" panose="02020603050405020304" pitchFamily="18" charset="0"/>
              </a:rPr>
              <a:t>preorder</a:t>
            </a:r>
            <a:r>
              <a:rPr lang="en-GB" altLang="zh-CN" dirty="0">
                <a:solidFill>
                  <a:schemeClr val="bg1"/>
                </a:solidFill>
                <a:latin typeface="Times New Roman" panose="02020603050405020304" pitchFamily="18" charset="0"/>
                <a:cs typeface="Times New Roman" panose="02020603050405020304" pitchFamily="18" charset="0"/>
              </a:rPr>
              <a:t>, </a:t>
            </a:r>
            <a:r>
              <a:rPr lang="en-GB" altLang="zh-CN" i="1" dirty="0">
                <a:solidFill>
                  <a:schemeClr val="bg1"/>
                </a:solidFill>
                <a:latin typeface="Times New Roman" panose="02020603050405020304" pitchFamily="18" charset="0"/>
                <a:cs typeface="Times New Roman" panose="02020603050405020304" pitchFamily="18" charset="0"/>
              </a:rPr>
              <a:t>k</a:t>
            </a:r>
            <a:r>
              <a:rPr lang="en-GB"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读出线性表第</a:t>
            </a:r>
            <a:r>
              <a:rPr lang="en-GB" altLang="zh-CN" dirty="0">
                <a:solidFill>
                  <a:schemeClr val="bg1"/>
                </a:solidFill>
                <a:latin typeface="Times New Roman" panose="02020603050405020304" pitchFamily="18" charset="0"/>
                <a:cs typeface="Times New Roman" panose="02020603050405020304" pitchFamily="18" charset="0"/>
              </a:rPr>
              <a:t>k</a:t>
            </a:r>
            <a:r>
              <a:rPr lang="zh-CN" altLang="en-US" dirty="0">
                <a:solidFill>
                  <a:schemeClr val="bg1"/>
                </a:solidFill>
                <a:latin typeface="Times New Roman" panose="02020603050405020304" pitchFamily="18" charset="0"/>
                <a:cs typeface="Times New Roman" panose="02020603050405020304" pitchFamily="18" charset="0"/>
              </a:rPr>
              <a:t>个元素</a:t>
            </a:r>
            <a:endParaRPr lang="zh-CN" altLang="en-US"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zh-CN" altLang="en-US" dirty="0">
                <a:solidFill>
                  <a:schemeClr val="bg1"/>
                </a:solidFill>
                <a:latin typeface="Times New Roman" panose="02020603050405020304" pitchFamily="18" charset="0"/>
                <a:cs typeface="Times New Roman" panose="02020603050405020304" pitchFamily="18" charset="0"/>
              </a:rPr>
              <a:t> </a:t>
            </a:r>
            <a:r>
              <a:rPr lang="en-US" altLang="zh-CN" dirty="0">
                <a:solidFill>
                  <a:schemeClr val="bg1"/>
                </a:solidFill>
                <a:latin typeface="Times New Roman" panose="02020603050405020304" pitchFamily="18" charset="0"/>
                <a:cs typeface="Times New Roman" panose="02020603050405020304" pitchFamily="18" charset="0"/>
              </a:rPr>
              <a:t>|  </a:t>
            </a:r>
            <a:r>
              <a:rPr lang="en-GB" altLang="zh-CN" b="1" dirty="0">
                <a:solidFill>
                  <a:schemeClr val="bg1"/>
                </a:solidFill>
                <a:latin typeface="Times New Roman" panose="02020603050405020304" pitchFamily="18" charset="0"/>
                <a:cs typeface="Times New Roman" panose="02020603050405020304" pitchFamily="18" charset="0"/>
              </a:rPr>
              <a:t>if</a:t>
            </a:r>
            <a:r>
              <a:rPr lang="en-GB" altLang="zh-CN" dirty="0">
                <a:solidFill>
                  <a:schemeClr val="bg1"/>
                </a:solidFill>
                <a:latin typeface="Times New Roman" panose="02020603050405020304" pitchFamily="18" charset="0"/>
                <a:cs typeface="Times New Roman" panose="02020603050405020304" pitchFamily="18" charset="0"/>
              </a:rPr>
              <a:t> </a:t>
            </a:r>
            <a:r>
              <a:rPr lang="en-GB" altLang="zh-CN" i="1" dirty="0">
                <a:solidFill>
                  <a:schemeClr val="bg1"/>
                </a:solidFill>
                <a:latin typeface="Times New Roman" panose="02020603050405020304" pitchFamily="18" charset="0"/>
                <a:cs typeface="Times New Roman" panose="02020603050405020304" pitchFamily="18" charset="0"/>
              </a:rPr>
              <a:t>data</a:t>
            </a:r>
            <a:r>
              <a:rPr lang="en-GB" altLang="zh-CN" dirty="0">
                <a:solidFill>
                  <a:schemeClr val="bg1"/>
                </a:solidFill>
                <a:latin typeface="Times New Roman" panose="02020603050405020304" pitchFamily="18" charset="0"/>
                <a:cs typeface="Times New Roman" panose="02020603050405020304" pitchFamily="18" charset="0"/>
              </a:rPr>
              <a:t> ≠ </a:t>
            </a:r>
            <a:r>
              <a:rPr lang="en-GB" altLang="zh-CN" dirty="0">
                <a:solidFill>
                  <a:schemeClr val="accent4">
                    <a:lumMod val="20000"/>
                    <a:lumOff val="80000"/>
                  </a:schemeClr>
                </a:solidFill>
                <a:latin typeface="Times New Roman" panose="02020603050405020304" pitchFamily="18" charset="0"/>
                <a:cs typeface="Times New Roman" panose="02020603050405020304" pitchFamily="18" charset="0"/>
              </a:rPr>
              <a:t>#</a:t>
            </a:r>
            <a:r>
              <a:rPr lang="en-GB" altLang="zh-CN" dirty="0">
                <a:solidFill>
                  <a:schemeClr val="bg1"/>
                </a:solidFill>
                <a:latin typeface="Times New Roman" panose="02020603050405020304" pitchFamily="18" charset="0"/>
                <a:cs typeface="Times New Roman" panose="02020603050405020304" pitchFamily="18" charset="0"/>
              </a:rPr>
              <a:t> </a:t>
            </a:r>
            <a:r>
              <a:rPr lang="en-GB" altLang="zh-CN" b="1" dirty="0">
                <a:solidFill>
                  <a:schemeClr val="bg1"/>
                </a:solidFill>
                <a:latin typeface="Times New Roman" panose="02020603050405020304" pitchFamily="18" charset="0"/>
                <a:cs typeface="Times New Roman" panose="02020603050405020304" pitchFamily="18" charset="0"/>
              </a:rPr>
              <a:t>then</a:t>
            </a:r>
            <a:r>
              <a:rPr lang="en-GB"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非空记号</a:t>
            </a:r>
            <a:endParaRPr lang="zh-CN" altLang="en-US"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zh-CN" altLang="en-US" dirty="0">
                <a:solidFill>
                  <a:schemeClr val="bg1"/>
                </a:solidFill>
                <a:latin typeface="Times New Roman" panose="02020603050405020304" pitchFamily="18" charset="0"/>
                <a:cs typeface="Times New Roman" panose="02020603050405020304" pitchFamily="18" charset="0"/>
              </a:rPr>
              <a:t> </a:t>
            </a:r>
            <a:r>
              <a:rPr lang="en-US" altLang="zh-CN" dirty="0">
                <a:solidFill>
                  <a:schemeClr val="bg1"/>
                </a:solidFill>
                <a:latin typeface="Times New Roman" panose="02020603050405020304" pitchFamily="18" charset="0"/>
                <a:cs typeface="Times New Roman" panose="02020603050405020304" pitchFamily="18" charset="0"/>
              </a:rPr>
              <a:t>|  |  </a:t>
            </a:r>
            <a:r>
              <a:rPr lang="en-GB" altLang="zh-CN" i="1" dirty="0">
                <a:solidFill>
                  <a:schemeClr val="bg1"/>
                </a:solidFill>
                <a:latin typeface="Times New Roman" panose="02020603050405020304" pitchFamily="18" charset="0"/>
                <a:cs typeface="Times New Roman" panose="02020603050405020304" pitchFamily="18" charset="0"/>
              </a:rPr>
              <a:t>tree</a:t>
            </a:r>
            <a:r>
              <a:rPr lang="en-GB" altLang="zh-CN" dirty="0">
                <a:solidFill>
                  <a:schemeClr val="bg1"/>
                </a:solidFill>
                <a:latin typeface="Times New Roman" panose="02020603050405020304" pitchFamily="18" charset="0"/>
                <a:cs typeface="Times New Roman" panose="02020603050405020304" pitchFamily="18" charset="0"/>
              </a:rPr>
              <a:t> ← </a:t>
            </a:r>
            <a:r>
              <a:rPr lang="en-GB" altLang="zh-CN" b="1" dirty="0">
                <a:solidFill>
                  <a:schemeClr val="bg1"/>
                </a:solidFill>
                <a:latin typeface="Times New Roman" panose="02020603050405020304" pitchFamily="18" charset="0"/>
                <a:cs typeface="Times New Roman" panose="02020603050405020304" pitchFamily="18" charset="0"/>
              </a:rPr>
              <a:t>new</a:t>
            </a:r>
            <a:r>
              <a:rPr lang="en-GB" altLang="zh-CN" dirty="0">
                <a:solidFill>
                  <a:schemeClr val="bg1"/>
                </a:solidFill>
                <a:latin typeface="Times New Roman" panose="02020603050405020304" pitchFamily="18" charset="0"/>
                <a:cs typeface="Times New Roman" panose="02020603050405020304" pitchFamily="18" charset="0"/>
              </a:rPr>
              <a:t> </a:t>
            </a:r>
            <a:r>
              <a:rPr lang="en-GB" altLang="zh-CN" dirty="0" err="1">
                <a:solidFill>
                  <a:schemeClr val="bg1"/>
                </a:solidFill>
                <a:latin typeface="Times New Roman" panose="02020603050405020304" pitchFamily="18" charset="0"/>
                <a:cs typeface="Times New Roman" panose="02020603050405020304" pitchFamily="18" charset="0"/>
              </a:rPr>
              <a:t>BinaryTreeNode</a:t>
            </a:r>
            <a:r>
              <a:rPr lang="en-GB" altLang="zh-CN" dirty="0">
                <a:solidFill>
                  <a:schemeClr val="bg1"/>
                </a:solidFill>
                <a:latin typeface="Times New Roman" panose="02020603050405020304" pitchFamily="18" charset="0"/>
                <a:cs typeface="Times New Roman" panose="02020603050405020304" pitchFamily="18" charset="0"/>
              </a:rPr>
              <a:t>( )   //</a:t>
            </a:r>
            <a:r>
              <a:rPr lang="zh-CN" altLang="en-US" dirty="0">
                <a:solidFill>
                  <a:schemeClr val="bg1"/>
                </a:solidFill>
                <a:latin typeface="Times New Roman" panose="02020603050405020304" pitchFamily="18" charset="0"/>
                <a:cs typeface="Times New Roman" panose="02020603050405020304" pitchFamily="18" charset="0"/>
              </a:rPr>
              <a:t>新建二叉树结点</a:t>
            </a:r>
            <a:endParaRPr lang="zh-CN" altLang="en-US"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zh-CN" altLang="en-US" dirty="0">
                <a:solidFill>
                  <a:schemeClr val="bg1"/>
                </a:solidFill>
                <a:latin typeface="Times New Roman" panose="02020603050405020304" pitchFamily="18" charset="0"/>
                <a:cs typeface="Times New Roman" panose="02020603050405020304" pitchFamily="18" charset="0"/>
              </a:rPr>
              <a:t> </a:t>
            </a:r>
            <a:r>
              <a:rPr lang="en-US" altLang="zh-CN" dirty="0">
                <a:solidFill>
                  <a:schemeClr val="bg1"/>
                </a:solidFill>
                <a:latin typeface="Times New Roman" panose="02020603050405020304" pitchFamily="18" charset="0"/>
                <a:cs typeface="Times New Roman" panose="02020603050405020304" pitchFamily="18" charset="0"/>
              </a:rPr>
              <a:t>|  |  </a:t>
            </a:r>
            <a:r>
              <a:rPr lang="en-GB" altLang="zh-CN" i="1" dirty="0" err="1">
                <a:solidFill>
                  <a:schemeClr val="bg1"/>
                </a:solidFill>
                <a:latin typeface="Times New Roman" panose="02020603050405020304" pitchFamily="18" charset="0"/>
                <a:cs typeface="Times New Roman" panose="02020603050405020304" pitchFamily="18" charset="0"/>
              </a:rPr>
              <a:t>tree.data</a:t>
            </a:r>
            <a:r>
              <a:rPr lang="en-GB" altLang="zh-CN" dirty="0">
                <a:solidFill>
                  <a:schemeClr val="bg1"/>
                </a:solidFill>
                <a:latin typeface="Times New Roman" panose="02020603050405020304" pitchFamily="18" charset="0"/>
                <a:cs typeface="Times New Roman" panose="02020603050405020304" pitchFamily="18" charset="0"/>
              </a:rPr>
              <a:t> ← </a:t>
            </a:r>
            <a:r>
              <a:rPr lang="en-GB" altLang="zh-CN" i="1" dirty="0">
                <a:solidFill>
                  <a:schemeClr val="bg1"/>
                </a:solidFill>
                <a:latin typeface="Times New Roman" panose="02020603050405020304" pitchFamily="18" charset="0"/>
                <a:cs typeface="Times New Roman" panose="02020603050405020304" pitchFamily="18" charset="0"/>
              </a:rPr>
              <a:t>data</a:t>
            </a:r>
            <a:r>
              <a:rPr lang="en-GB"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代入数据</a:t>
            </a:r>
            <a:endParaRPr lang="zh-CN" altLang="en-US"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zh-CN" altLang="en-US" dirty="0">
                <a:solidFill>
                  <a:schemeClr val="bg1"/>
                </a:solidFill>
                <a:latin typeface="Times New Roman" panose="02020603050405020304" pitchFamily="18" charset="0"/>
                <a:cs typeface="Times New Roman" panose="02020603050405020304" pitchFamily="18" charset="0"/>
              </a:rPr>
              <a:t> </a:t>
            </a:r>
            <a:r>
              <a:rPr lang="en-US" altLang="zh-CN" dirty="0">
                <a:solidFill>
                  <a:schemeClr val="bg1"/>
                </a:solidFill>
                <a:latin typeface="Times New Roman" panose="02020603050405020304" pitchFamily="18" charset="0"/>
                <a:cs typeface="Times New Roman" panose="02020603050405020304" pitchFamily="18" charset="0"/>
              </a:rPr>
              <a:t>|  |  </a:t>
            </a:r>
            <a:r>
              <a:rPr lang="en-GB" altLang="zh-CN" i="1" dirty="0" err="1">
                <a:solidFill>
                  <a:schemeClr val="bg1"/>
                </a:solidFill>
                <a:latin typeface="Times New Roman" panose="02020603050405020304" pitchFamily="18" charset="0"/>
                <a:cs typeface="Times New Roman" panose="02020603050405020304" pitchFamily="18" charset="0"/>
              </a:rPr>
              <a:t>tree.left</a:t>
            </a:r>
            <a:r>
              <a:rPr lang="en-GB" altLang="zh-CN" dirty="0">
                <a:solidFill>
                  <a:schemeClr val="bg1"/>
                </a:solidFill>
                <a:latin typeface="Times New Roman" panose="02020603050405020304" pitchFamily="18" charset="0"/>
                <a:cs typeface="Times New Roman" panose="02020603050405020304" pitchFamily="18" charset="0"/>
              </a:rPr>
              <a:t> ← </a:t>
            </a:r>
            <a:r>
              <a:rPr lang="en-GB" altLang="zh-CN" dirty="0" err="1">
                <a:solidFill>
                  <a:schemeClr val="bg1"/>
                </a:solidFill>
                <a:latin typeface="Times New Roman" panose="02020603050405020304" pitchFamily="18" charset="0"/>
                <a:cs typeface="Times New Roman" panose="02020603050405020304" pitchFamily="18" charset="0"/>
              </a:rPr>
              <a:t>PreOrderDeSerialize</a:t>
            </a:r>
            <a:r>
              <a:rPr lang="en-GB" altLang="zh-CN" dirty="0">
                <a:solidFill>
                  <a:schemeClr val="bg1"/>
                </a:solidFill>
                <a:latin typeface="Times New Roman" panose="02020603050405020304" pitchFamily="18" charset="0"/>
                <a:cs typeface="Times New Roman" panose="02020603050405020304" pitchFamily="18" charset="0"/>
              </a:rPr>
              <a:t>(</a:t>
            </a:r>
            <a:r>
              <a:rPr lang="en-GB" altLang="zh-CN" i="1" dirty="0">
                <a:solidFill>
                  <a:schemeClr val="bg1"/>
                </a:solidFill>
                <a:latin typeface="Times New Roman" panose="02020603050405020304" pitchFamily="18" charset="0"/>
                <a:cs typeface="Times New Roman" panose="02020603050405020304" pitchFamily="18" charset="0"/>
              </a:rPr>
              <a:t>preorder</a:t>
            </a:r>
            <a:r>
              <a:rPr lang="en-GB" altLang="zh-CN" dirty="0">
                <a:solidFill>
                  <a:schemeClr val="bg1"/>
                </a:solidFill>
                <a:latin typeface="Times New Roman" panose="02020603050405020304" pitchFamily="18" charset="0"/>
                <a:cs typeface="Times New Roman" panose="02020603050405020304" pitchFamily="18" charset="0"/>
              </a:rPr>
              <a:t>, </a:t>
            </a:r>
            <a:r>
              <a:rPr lang="en-GB" altLang="zh-CN" i="1" dirty="0">
                <a:solidFill>
                  <a:schemeClr val="bg1"/>
                </a:solidFill>
                <a:latin typeface="Times New Roman" panose="02020603050405020304" pitchFamily="18" charset="0"/>
                <a:cs typeface="Times New Roman" panose="02020603050405020304" pitchFamily="18" charset="0"/>
              </a:rPr>
              <a:t>n</a:t>
            </a:r>
            <a:r>
              <a:rPr lang="en-GB"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重构左子树</a:t>
            </a:r>
            <a:endParaRPr lang="zh-CN" altLang="en-US"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zh-CN" altLang="en-US" dirty="0">
                <a:solidFill>
                  <a:schemeClr val="bg1"/>
                </a:solidFill>
                <a:latin typeface="Times New Roman" panose="02020603050405020304" pitchFamily="18" charset="0"/>
                <a:cs typeface="Times New Roman" panose="02020603050405020304" pitchFamily="18" charset="0"/>
              </a:rPr>
              <a:t> </a:t>
            </a:r>
            <a:r>
              <a:rPr lang="en-US" altLang="zh-CN" dirty="0">
                <a:solidFill>
                  <a:schemeClr val="bg1"/>
                </a:solidFill>
                <a:latin typeface="Times New Roman" panose="02020603050405020304" pitchFamily="18" charset="0"/>
                <a:cs typeface="Times New Roman" panose="02020603050405020304" pitchFamily="18" charset="0"/>
              </a:rPr>
              <a:t>|  |  </a:t>
            </a:r>
            <a:r>
              <a:rPr lang="en-GB" altLang="zh-CN" i="1" dirty="0" err="1">
                <a:solidFill>
                  <a:schemeClr val="bg1"/>
                </a:solidFill>
                <a:latin typeface="Times New Roman" panose="02020603050405020304" pitchFamily="18" charset="0"/>
                <a:cs typeface="Times New Roman" panose="02020603050405020304" pitchFamily="18" charset="0"/>
              </a:rPr>
              <a:t>tree.right</a:t>
            </a:r>
            <a:r>
              <a:rPr lang="en-GB" altLang="zh-CN" i="1" dirty="0">
                <a:solidFill>
                  <a:schemeClr val="bg1"/>
                </a:solidFill>
                <a:latin typeface="Times New Roman" panose="02020603050405020304" pitchFamily="18" charset="0"/>
                <a:cs typeface="Times New Roman" panose="02020603050405020304" pitchFamily="18" charset="0"/>
              </a:rPr>
              <a:t> </a:t>
            </a:r>
            <a:r>
              <a:rPr lang="en-GB" altLang="zh-CN" dirty="0">
                <a:solidFill>
                  <a:schemeClr val="bg1"/>
                </a:solidFill>
                <a:latin typeface="Times New Roman" panose="02020603050405020304" pitchFamily="18" charset="0"/>
                <a:cs typeface="Times New Roman" panose="02020603050405020304" pitchFamily="18" charset="0"/>
              </a:rPr>
              <a:t>← </a:t>
            </a:r>
            <a:r>
              <a:rPr lang="en-GB" altLang="zh-CN" dirty="0" err="1">
                <a:solidFill>
                  <a:schemeClr val="bg1"/>
                </a:solidFill>
                <a:latin typeface="Times New Roman" panose="02020603050405020304" pitchFamily="18" charset="0"/>
                <a:cs typeface="Times New Roman" panose="02020603050405020304" pitchFamily="18" charset="0"/>
              </a:rPr>
              <a:t>PreOrderDeSerialize</a:t>
            </a:r>
            <a:r>
              <a:rPr lang="en-GB" altLang="zh-CN" dirty="0">
                <a:solidFill>
                  <a:schemeClr val="bg1"/>
                </a:solidFill>
                <a:latin typeface="Times New Roman" panose="02020603050405020304" pitchFamily="18" charset="0"/>
                <a:cs typeface="Times New Roman" panose="02020603050405020304" pitchFamily="18" charset="0"/>
              </a:rPr>
              <a:t>(</a:t>
            </a:r>
            <a:r>
              <a:rPr lang="en-GB" altLang="zh-CN" i="1" dirty="0">
                <a:solidFill>
                  <a:schemeClr val="bg1"/>
                </a:solidFill>
                <a:latin typeface="Times New Roman" panose="02020603050405020304" pitchFamily="18" charset="0"/>
                <a:cs typeface="Times New Roman" panose="02020603050405020304" pitchFamily="18" charset="0"/>
              </a:rPr>
              <a:t>preorder</a:t>
            </a:r>
            <a:r>
              <a:rPr lang="en-GB" altLang="zh-CN" dirty="0">
                <a:solidFill>
                  <a:schemeClr val="bg1"/>
                </a:solidFill>
                <a:latin typeface="Times New Roman" panose="02020603050405020304" pitchFamily="18" charset="0"/>
                <a:cs typeface="Times New Roman" panose="02020603050405020304" pitchFamily="18" charset="0"/>
              </a:rPr>
              <a:t>, </a:t>
            </a:r>
            <a:r>
              <a:rPr lang="en-GB" altLang="zh-CN" i="1" dirty="0">
                <a:solidFill>
                  <a:schemeClr val="bg1"/>
                </a:solidFill>
                <a:latin typeface="Times New Roman" panose="02020603050405020304" pitchFamily="18" charset="0"/>
                <a:cs typeface="Times New Roman" panose="02020603050405020304" pitchFamily="18" charset="0"/>
              </a:rPr>
              <a:t>n</a:t>
            </a:r>
            <a:r>
              <a:rPr lang="en-GB"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重构右子树</a:t>
            </a:r>
            <a:endParaRPr lang="zh-CN" altLang="en-US"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zh-CN" altLang="en-US" dirty="0">
                <a:solidFill>
                  <a:schemeClr val="bg1"/>
                </a:solidFill>
                <a:latin typeface="Times New Roman" panose="02020603050405020304" pitchFamily="18" charset="0"/>
                <a:cs typeface="Times New Roman" panose="02020603050405020304" pitchFamily="18" charset="0"/>
              </a:rPr>
              <a:t> </a:t>
            </a:r>
            <a:r>
              <a:rPr lang="en-US" altLang="zh-CN" dirty="0">
                <a:solidFill>
                  <a:schemeClr val="bg1"/>
                </a:solidFill>
                <a:latin typeface="Times New Roman" panose="02020603050405020304" pitchFamily="18" charset="0"/>
                <a:cs typeface="Times New Roman" panose="02020603050405020304" pitchFamily="18" charset="0"/>
              </a:rPr>
              <a:t>|  </a:t>
            </a:r>
            <a:r>
              <a:rPr lang="en-GB" altLang="zh-CN" b="1" dirty="0">
                <a:solidFill>
                  <a:schemeClr val="bg1"/>
                </a:solidFill>
                <a:latin typeface="Times New Roman" panose="02020603050405020304" pitchFamily="18" charset="0"/>
                <a:cs typeface="Times New Roman" panose="02020603050405020304" pitchFamily="18" charset="0"/>
              </a:rPr>
              <a:t>end</a:t>
            </a:r>
            <a:endParaRPr lang="en-GB" altLang="zh-CN"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en-GB" altLang="zh-CN" dirty="0">
                <a:solidFill>
                  <a:schemeClr val="bg1"/>
                </a:solidFill>
                <a:latin typeface="Times New Roman" panose="02020603050405020304" pitchFamily="18" charset="0"/>
                <a:cs typeface="Times New Roman" panose="02020603050405020304" pitchFamily="18" charset="0"/>
              </a:rPr>
              <a:t> </a:t>
            </a:r>
            <a:r>
              <a:rPr lang="en-GB" altLang="zh-CN" b="1" dirty="0">
                <a:solidFill>
                  <a:schemeClr val="bg1"/>
                </a:solidFill>
                <a:latin typeface="Times New Roman" panose="02020603050405020304" pitchFamily="18" charset="0"/>
                <a:cs typeface="Times New Roman" panose="02020603050405020304" pitchFamily="18" charset="0"/>
              </a:rPr>
              <a:t>end</a:t>
            </a:r>
            <a:endParaRPr lang="en-GB" altLang="zh-CN"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en-GB" altLang="zh-CN" dirty="0">
                <a:solidFill>
                  <a:schemeClr val="bg1"/>
                </a:solidFill>
                <a:latin typeface="Times New Roman" panose="02020603050405020304" pitchFamily="18" charset="0"/>
                <a:cs typeface="Times New Roman" panose="02020603050405020304" pitchFamily="18" charset="0"/>
              </a:rPr>
              <a:t> </a:t>
            </a:r>
            <a:r>
              <a:rPr lang="en-GB" altLang="zh-CN" b="1" dirty="0">
                <a:solidFill>
                  <a:schemeClr val="bg1"/>
                </a:solidFill>
                <a:latin typeface="Times New Roman" panose="02020603050405020304" pitchFamily="18" charset="0"/>
                <a:cs typeface="Times New Roman" panose="02020603050405020304" pitchFamily="18" charset="0"/>
              </a:rPr>
              <a:t>return</a:t>
            </a:r>
            <a:r>
              <a:rPr lang="en-GB" altLang="zh-CN" dirty="0">
                <a:solidFill>
                  <a:schemeClr val="bg1"/>
                </a:solidFill>
                <a:latin typeface="Times New Roman" panose="02020603050405020304" pitchFamily="18" charset="0"/>
                <a:cs typeface="Times New Roman" panose="02020603050405020304" pitchFamily="18" charset="0"/>
              </a:rPr>
              <a:t> </a:t>
            </a:r>
            <a:r>
              <a:rPr lang="en-GB" altLang="zh-CN" i="1" dirty="0">
                <a:solidFill>
                  <a:schemeClr val="bg1"/>
                </a:solidFill>
                <a:latin typeface="Times New Roman" panose="02020603050405020304" pitchFamily="18" charset="0"/>
                <a:cs typeface="Times New Roman" panose="02020603050405020304" pitchFamily="18" charset="0"/>
              </a:rPr>
              <a:t>tree </a:t>
            </a:r>
            <a:r>
              <a:rPr lang="en-GB"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返回新建的二叉树或空树</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2489200" y="1261030"/>
            <a:ext cx="8077200" cy="400110"/>
          </a:xfrm>
          <a:prstGeom prst="rect">
            <a:avLst/>
          </a:prstGeom>
          <a:noFill/>
        </p:spPr>
        <p:txBody>
          <a:bodyPr wrap="square">
            <a:spAutoFit/>
          </a:bodyPr>
          <a:lstStyle/>
          <a:p>
            <a:r>
              <a:rPr lang="zh-CN" altLang="en-US" sz="2000" b="1" dirty="0">
                <a:solidFill>
                  <a:schemeClr val="bg1"/>
                </a:solidFill>
              </a:rPr>
              <a:t>输入</a:t>
            </a:r>
            <a:r>
              <a:rPr lang="zh-CN" altLang="en-US" sz="2000" dirty="0">
                <a:solidFill>
                  <a:schemeClr val="bg1"/>
                </a:solidFill>
              </a:rPr>
              <a:t>：存放二叉树前序序列的线性表</a:t>
            </a:r>
            <a:r>
              <a:rPr lang="en-GB" altLang="zh-CN" sz="2000" i="1" dirty="0">
                <a:solidFill>
                  <a:schemeClr val="bg1"/>
                </a:solidFill>
              </a:rPr>
              <a:t>preorder</a:t>
            </a:r>
            <a:r>
              <a:rPr lang="zh-CN" altLang="en-GB" sz="2000" dirty="0">
                <a:solidFill>
                  <a:schemeClr val="bg1"/>
                </a:solidFill>
              </a:rPr>
              <a:t>，</a:t>
            </a:r>
            <a:r>
              <a:rPr lang="zh-CN" altLang="en-US" sz="2000" dirty="0">
                <a:solidFill>
                  <a:schemeClr val="bg1"/>
                </a:solidFill>
              </a:rPr>
              <a:t>表中元素个数</a:t>
            </a:r>
            <a:r>
              <a:rPr lang="en-GB" altLang="zh-CN" sz="2000" i="1" dirty="0">
                <a:solidFill>
                  <a:schemeClr val="bg1"/>
                </a:solidFill>
              </a:rPr>
              <a:t>n</a:t>
            </a:r>
            <a:r>
              <a:rPr lang="en-GB" altLang="zh-CN" sz="2000" dirty="0">
                <a:solidFill>
                  <a:schemeClr val="bg1"/>
                </a:solidFill>
              </a:rPr>
              <a:t> (n&gt;0)</a:t>
            </a:r>
            <a:endParaRPr lang="en-GB" altLang="zh-CN" sz="2000" dirty="0">
              <a:solidFill>
                <a:schemeClr val="bg1"/>
              </a:solidFill>
            </a:endParaRPr>
          </a:p>
        </p:txBody>
      </p:sp>
      <p:sp>
        <p:nvSpPr>
          <p:cNvPr id="7" name="文本框 6"/>
          <p:cNvSpPr txBox="1"/>
          <p:nvPr/>
        </p:nvSpPr>
        <p:spPr>
          <a:xfrm>
            <a:off x="2489200" y="1645880"/>
            <a:ext cx="6096000" cy="784830"/>
          </a:xfrm>
          <a:prstGeom prst="rect">
            <a:avLst/>
          </a:prstGeom>
          <a:noFill/>
        </p:spPr>
        <p:txBody>
          <a:bodyPr wrap="square">
            <a:spAutoFit/>
          </a:bodyPr>
          <a:lstStyle/>
          <a:p>
            <a:pPr>
              <a:spcBef>
                <a:spcPts val="300"/>
              </a:spcBef>
              <a:spcAft>
                <a:spcPts val="300"/>
              </a:spcAft>
            </a:pPr>
            <a:r>
              <a:rPr lang="zh-CN" altLang="en-US" sz="2000" b="1" dirty="0">
                <a:solidFill>
                  <a:schemeClr val="bg1"/>
                </a:solidFill>
              </a:rPr>
              <a:t>输出</a:t>
            </a:r>
            <a:r>
              <a:rPr lang="zh-CN" altLang="en-US" sz="2000" dirty="0">
                <a:solidFill>
                  <a:schemeClr val="bg1"/>
                </a:solidFill>
              </a:rPr>
              <a:t>：二叉树</a:t>
            </a:r>
            <a:endParaRPr lang="zh-CN" altLang="en-US" sz="2000" dirty="0">
              <a:solidFill>
                <a:schemeClr val="bg1"/>
              </a:solidFill>
            </a:endParaRPr>
          </a:p>
          <a:p>
            <a:pPr>
              <a:spcBef>
                <a:spcPts val="300"/>
              </a:spcBef>
              <a:spcAft>
                <a:spcPts val="300"/>
              </a:spcAft>
            </a:pPr>
            <a:r>
              <a:rPr lang="zh-CN" altLang="en-US" sz="2000" b="1" dirty="0">
                <a:solidFill>
                  <a:schemeClr val="bg1"/>
                </a:solidFill>
              </a:rPr>
              <a:t>全局变量</a:t>
            </a:r>
            <a:r>
              <a:rPr lang="zh-CN" altLang="en-US" sz="2000" dirty="0">
                <a:solidFill>
                  <a:schemeClr val="bg1"/>
                </a:solidFill>
              </a:rPr>
              <a:t>：</a:t>
            </a:r>
            <a:r>
              <a:rPr lang="en-GB" altLang="zh-CN" sz="2000" dirty="0">
                <a:solidFill>
                  <a:schemeClr val="bg1"/>
                </a:solidFill>
              </a:rPr>
              <a:t>k</a:t>
            </a:r>
            <a:r>
              <a:rPr lang="zh-CN" altLang="en-GB" sz="2000" dirty="0">
                <a:solidFill>
                  <a:schemeClr val="bg1"/>
                </a:solidFill>
              </a:rPr>
              <a:t>，</a:t>
            </a:r>
            <a:r>
              <a:rPr lang="zh-CN" altLang="en-US" sz="2000" dirty="0">
                <a:solidFill>
                  <a:schemeClr val="bg1"/>
                </a:solidFill>
              </a:rPr>
              <a:t>初始值为</a:t>
            </a:r>
            <a:r>
              <a:rPr lang="en-US" altLang="zh-CN" sz="2000" dirty="0">
                <a:solidFill>
                  <a:schemeClr val="bg1"/>
                </a:solidFill>
              </a:rPr>
              <a:t>-1</a:t>
            </a:r>
            <a:endParaRPr lang="en-US" altLang="zh-CN" sz="2000" dirty="0">
              <a:solidFill>
                <a:schemeClr val="bg1"/>
              </a:solidFill>
            </a:endParaRPr>
          </a:p>
        </p:txBody>
      </p:sp>
      <p:cxnSp>
        <p:nvCxnSpPr>
          <p:cNvPr id="9" name="直线连接符 8"/>
          <p:cNvCxnSpPr/>
          <p:nvPr/>
        </p:nvCxnSpPr>
        <p:spPr>
          <a:xfrm>
            <a:off x="2489200" y="2494210"/>
            <a:ext cx="7696200" cy="0"/>
          </a:xfrm>
          <a:prstGeom prst="line">
            <a:avLst/>
          </a:prstGeom>
          <a:ln w="12700">
            <a:solidFill>
              <a:schemeClr val="accent4"/>
            </a:solidFill>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zh-CN" altLang="en-US" dirty="0"/>
              <a:t>树的基本操作</a:t>
            </a:r>
            <a:endParaRPr lang="zh-CN" altLang="en-US" dirty="0"/>
          </a:p>
        </p:txBody>
      </p:sp>
      <p:sp>
        <p:nvSpPr>
          <p:cNvPr id="14" name="副标题 13"/>
          <p:cNvSpPr>
            <a:spLocks noGrp="1"/>
          </p:cNvSpPr>
          <p:nvPr>
            <p:ph type="subTitle" idx="1"/>
          </p:nvPr>
        </p:nvSpPr>
        <p:spPr/>
        <p:txBody>
          <a:bodyPr/>
          <a:lstStyle/>
          <a:p>
            <a:r>
              <a:rPr lang="en-US" altLang="zh-CN" dirty="0"/>
              <a:t>5-2</a:t>
            </a:r>
            <a:r>
              <a:rPr lang="zh-CN" altLang="en-US" dirty="0"/>
              <a:t> 树的定义与结构</a:t>
            </a:r>
            <a:endParaRPr lang="zh-CN" altLang="en-US" dirty="0"/>
          </a:p>
        </p:txBody>
      </p:sp>
      <p:sp>
        <p:nvSpPr>
          <p:cNvPr id="15" name="文本占位符 14"/>
          <p:cNvSpPr>
            <a:spLocks noGrp="1"/>
          </p:cNvSpPr>
          <p:nvPr>
            <p:ph type="body" idx="10"/>
          </p:nvPr>
        </p:nvSpPr>
        <p:spPr/>
        <p:txBody>
          <a:bodyPr/>
          <a:lstStyle/>
          <a:p>
            <a:endParaRPr lang="zh-CN" altLang="en-US" dirty="0"/>
          </a:p>
        </p:txBody>
      </p:sp>
      <p:sp>
        <p:nvSpPr>
          <p:cNvPr id="16" name="内容占位符 15"/>
          <p:cNvSpPr>
            <a:spLocks noGrp="1"/>
          </p:cNvSpPr>
          <p:nvPr>
            <p:ph idx="11"/>
          </p:nvPr>
        </p:nvSpPr>
        <p:spPr>
          <a:xfrm>
            <a:off x="584225" y="1187450"/>
            <a:ext cx="11055325" cy="5057775"/>
          </a:xfrm>
        </p:spPr>
        <p:txBody>
          <a:bodyPr/>
          <a:lstStyle/>
          <a:p>
            <a:r>
              <a:rPr lang="zh-CN" altLang="en-US" dirty="0"/>
              <a:t> </a:t>
            </a:r>
            <a:endParaRPr lang="en-US" altLang="zh-CN" dirty="0"/>
          </a:p>
        </p:txBody>
      </p:sp>
      <p:sp>
        <p:nvSpPr>
          <p:cNvPr id="3" name="文本框 2"/>
          <p:cNvSpPr txBox="1"/>
          <p:nvPr/>
        </p:nvSpPr>
        <p:spPr>
          <a:xfrm>
            <a:off x="1041400" y="1488065"/>
            <a:ext cx="6096000"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dirty="0" err="1">
                <a:solidFill>
                  <a:schemeClr val="accent4">
                    <a:lumMod val="40000"/>
                    <a:lumOff val="60000"/>
                  </a:schemeClr>
                </a:solidFill>
                <a:effectLst/>
                <a:latin typeface="Times New Roman" panose="02020603050405020304" pitchFamily="18" charset="0"/>
                <a:ea typeface="宋体" panose="02010600030101010101" pitchFamily="2" charset="-122"/>
              </a:rPr>
              <a:t>InitTree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a:t>
            </a:r>
            <a:r>
              <a:rPr lang="en-US" altLang="zh-CN" sz="2000" i="1" dirty="0">
                <a:solidFill>
                  <a:schemeClr val="accent4">
                    <a:lumMod val="40000"/>
                    <a:lumOff val="60000"/>
                  </a:schemeClr>
                </a:solidFill>
                <a:effectLst/>
                <a:latin typeface="Times New Roman" panose="02020603050405020304" pitchFamily="18" charset="0"/>
                <a:ea typeface="宋体" panose="02010600030101010101" pitchFamily="2" charset="-122"/>
              </a:rPr>
              <a:t>tree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en-US"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初始化一个空树</a:t>
            </a:r>
            <a:r>
              <a:rPr lang="en-US" altLang="zh-CN" sz="2000" i="1" dirty="0">
                <a:solidFill>
                  <a:schemeClr val="bg1"/>
                </a:solidFill>
                <a:effectLst/>
                <a:latin typeface="Times New Roman" panose="02020603050405020304" pitchFamily="18" charset="0"/>
                <a:ea typeface="宋体" panose="02010600030101010101" pitchFamily="2" charset="-122"/>
              </a:rPr>
              <a:t>tree</a:t>
            </a:r>
            <a:r>
              <a:rPr lang="zh-CN" altLang="zh-CN" sz="2000" dirty="0">
                <a:solidFill>
                  <a:schemeClr val="bg1"/>
                </a:solidFill>
                <a:effectLst/>
              </a:rPr>
              <a:t> </a:t>
            </a:r>
            <a:endParaRPr lang="zh-CN" altLang="en-US" sz="2000" dirty="0">
              <a:solidFill>
                <a:schemeClr val="bg1"/>
              </a:solidFill>
            </a:endParaRPr>
          </a:p>
        </p:txBody>
      </p:sp>
      <p:sp>
        <p:nvSpPr>
          <p:cNvPr id="5" name="文本框 4"/>
          <p:cNvSpPr txBox="1"/>
          <p:nvPr/>
        </p:nvSpPr>
        <p:spPr>
          <a:xfrm>
            <a:off x="1041400" y="1926038"/>
            <a:ext cx="6096000"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dirty="0" err="1">
                <a:solidFill>
                  <a:schemeClr val="accent4">
                    <a:lumMod val="40000"/>
                    <a:lumOff val="60000"/>
                  </a:schemeClr>
                </a:solidFill>
                <a:effectLst/>
                <a:latin typeface="Times New Roman" panose="02020603050405020304" pitchFamily="18" charset="0"/>
                <a:ea typeface="宋体" panose="02010600030101010101" pitchFamily="2" charset="-122"/>
              </a:rPr>
              <a:t>CreatTree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a:t>
            </a:r>
            <a:r>
              <a:rPr lang="en-US" altLang="zh-CN" sz="2000" i="1" dirty="0">
                <a:solidFill>
                  <a:schemeClr val="accent4">
                    <a:lumMod val="40000"/>
                    <a:lumOff val="60000"/>
                  </a:schemeClr>
                </a:solidFill>
                <a:effectLst/>
                <a:latin typeface="Times New Roman" panose="02020603050405020304" pitchFamily="18" charset="0"/>
                <a:ea typeface="宋体" panose="02010600030101010101" pitchFamily="2" charset="-122"/>
              </a:rPr>
              <a:t>tree, definition</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按照</a:t>
            </a:r>
            <a:r>
              <a:rPr lang="en-US" altLang="zh-CN" sz="2000" i="1" dirty="0">
                <a:solidFill>
                  <a:schemeClr val="bg1"/>
                </a:solidFill>
                <a:effectLst/>
                <a:latin typeface="Times New Roman" panose="02020603050405020304" pitchFamily="18" charset="0"/>
                <a:ea typeface="宋体" panose="02010600030101010101" pitchFamily="2" charset="-122"/>
              </a:rPr>
              <a:t>definition</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构造一个树</a:t>
            </a:r>
            <a:r>
              <a:rPr lang="zh-CN" altLang="zh-CN" sz="2000" dirty="0">
                <a:solidFill>
                  <a:schemeClr val="bg1"/>
                </a:solidFill>
                <a:effectLst/>
              </a:rPr>
              <a:t> </a:t>
            </a:r>
            <a:endParaRPr lang="zh-CN" altLang="en-US" sz="2000" dirty="0">
              <a:solidFill>
                <a:schemeClr val="bg1"/>
              </a:solidFill>
            </a:endParaRPr>
          </a:p>
        </p:txBody>
      </p:sp>
      <p:sp>
        <p:nvSpPr>
          <p:cNvPr id="7" name="文本框 6"/>
          <p:cNvSpPr txBox="1"/>
          <p:nvPr/>
        </p:nvSpPr>
        <p:spPr>
          <a:xfrm>
            <a:off x="1041400" y="2424909"/>
            <a:ext cx="6096000"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dirty="0" err="1">
                <a:solidFill>
                  <a:schemeClr val="accent4">
                    <a:lumMod val="40000"/>
                    <a:lumOff val="60000"/>
                  </a:schemeClr>
                </a:solidFill>
                <a:effectLst/>
                <a:latin typeface="Times New Roman" panose="02020603050405020304" pitchFamily="18" charset="0"/>
                <a:ea typeface="宋体" panose="02010600030101010101" pitchFamily="2" charset="-122"/>
              </a:rPr>
              <a:t>IsEmpty</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a:t>
            </a:r>
            <a:r>
              <a:rPr lang="en-US" altLang="zh-CN" sz="2000" i="1" dirty="0">
                <a:solidFill>
                  <a:schemeClr val="accent4">
                    <a:lumMod val="40000"/>
                    <a:lumOff val="60000"/>
                  </a:schemeClr>
                </a:solidFill>
                <a:effectLst/>
                <a:latin typeface="Times New Roman" panose="02020603050405020304" pitchFamily="18" charset="0"/>
                <a:ea typeface="宋体" panose="02010600030101010101" pitchFamily="2" charset="-122"/>
              </a:rPr>
              <a:t>tree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树</a:t>
            </a:r>
            <a:r>
              <a:rPr lang="en-US" altLang="zh-CN" sz="2000" i="1" dirty="0">
                <a:solidFill>
                  <a:schemeClr val="bg1"/>
                </a:solidFill>
                <a:effectLst/>
                <a:latin typeface="Times New Roman" panose="02020603050405020304" pitchFamily="18" charset="0"/>
                <a:ea typeface="宋体" panose="02010600030101010101" pitchFamily="2" charset="-122"/>
              </a:rPr>
              <a:t>tree</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为空返回</a:t>
            </a:r>
            <a:r>
              <a:rPr lang="en-US" altLang="zh-CN" sz="2000" b="1" dirty="0">
                <a:solidFill>
                  <a:schemeClr val="bg1"/>
                </a:solidFill>
                <a:effectLst/>
                <a:latin typeface="Times New Roman" panose="02020603050405020304" pitchFamily="18" charset="0"/>
                <a:ea typeface="宋体" panose="02010600030101010101" pitchFamily="2" charset="-122"/>
              </a:rPr>
              <a:t>true</a:t>
            </a:r>
            <a:r>
              <a:rPr lang="en-US" altLang="zh-CN" sz="2000" dirty="0">
                <a:solidFill>
                  <a:schemeClr val="bg1"/>
                </a:solidFill>
                <a:effectLst/>
                <a:latin typeface="Times New Roman" panose="02020603050405020304" pitchFamily="18" charset="0"/>
                <a:ea typeface="宋体" panose="02010600030101010101" pitchFamily="2" charset="-122"/>
              </a:rPr>
              <a:t>, </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否则返回</a:t>
            </a:r>
            <a:r>
              <a:rPr lang="en-US" altLang="zh-CN" sz="2000" b="1" dirty="0">
                <a:solidFill>
                  <a:schemeClr val="bg1"/>
                </a:solidFill>
                <a:effectLst/>
                <a:latin typeface="Times New Roman" panose="02020603050405020304" pitchFamily="18" charset="0"/>
                <a:ea typeface="宋体" panose="02010600030101010101" pitchFamily="2" charset="-122"/>
              </a:rPr>
              <a:t>false</a:t>
            </a:r>
            <a:r>
              <a:rPr lang="zh-CN" altLang="zh-CN" sz="2000" dirty="0">
                <a:solidFill>
                  <a:schemeClr val="bg1"/>
                </a:solidFill>
                <a:effectLst/>
              </a:rPr>
              <a:t> </a:t>
            </a:r>
            <a:endParaRPr lang="zh-CN" altLang="en-US" sz="2000" dirty="0">
              <a:solidFill>
                <a:schemeClr val="bg1"/>
              </a:solidFill>
            </a:endParaRPr>
          </a:p>
        </p:txBody>
      </p:sp>
      <p:sp>
        <p:nvSpPr>
          <p:cNvPr id="11" name="文本框 10"/>
          <p:cNvSpPr txBox="1"/>
          <p:nvPr/>
        </p:nvSpPr>
        <p:spPr>
          <a:xfrm>
            <a:off x="1041400" y="2923780"/>
            <a:ext cx="6096000"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Root(</a:t>
            </a:r>
            <a:r>
              <a:rPr lang="en-US" altLang="zh-CN" sz="2000" i="1" dirty="0">
                <a:solidFill>
                  <a:schemeClr val="accent4">
                    <a:lumMod val="40000"/>
                    <a:lumOff val="60000"/>
                  </a:schemeClr>
                </a:solidFill>
                <a:effectLst/>
                <a:latin typeface="Times New Roman" panose="02020603050405020304" pitchFamily="18" charset="0"/>
                <a:ea typeface="宋体" panose="02010600030101010101" pitchFamily="2" charset="-122"/>
              </a:rPr>
              <a:t>tree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返回树</a:t>
            </a:r>
            <a:r>
              <a:rPr lang="en-US" altLang="zh-CN" sz="2000" i="1" dirty="0">
                <a:solidFill>
                  <a:schemeClr val="bg1"/>
                </a:solidFill>
                <a:effectLst/>
                <a:latin typeface="Times New Roman" panose="02020603050405020304" pitchFamily="18" charset="0"/>
                <a:ea typeface="宋体" panose="02010600030101010101" pitchFamily="2" charset="-122"/>
              </a:rPr>
              <a:t>tree</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的根结点</a:t>
            </a:r>
            <a:r>
              <a:rPr lang="zh-CN" altLang="zh-CN" sz="2000" dirty="0">
                <a:solidFill>
                  <a:schemeClr val="bg1"/>
                </a:solidFill>
                <a:effectLst/>
              </a:rPr>
              <a:t> </a:t>
            </a:r>
            <a:endParaRPr lang="zh-CN" altLang="en-US" sz="2000" dirty="0">
              <a:solidFill>
                <a:schemeClr val="bg1"/>
              </a:solidFill>
            </a:endParaRPr>
          </a:p>
        </p:txBody>
      </p:sp>
      <p:sp>
        <p:nvSpPr>
          <p:cNvPr id="17" name="文本框 16"/>
          <p:cNvSpPr txBox="1"/>
          <p:nvPr/>
        </p:nvSpPr>
        <p:spPr>
          <a:xfrm>
            <a:off x="1041400" y="3422651"/>
            <a:ext cx="6096000"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Get(</a:t>
            </a:r>
            <a:r>
              <a:rPr lang="en-US" altLang="zh-CN" sz="2000" i="1" dirty="0">
                <a:solidFill>
                  <a:schemeClr val="accent4">
                    <a:lumMod val="40000"/>
                    <a:lumOff val="60000"/>
                  </a:schemeClr>
                </a:solidFill>
                <a:effectLst/>
                <a:latin typeface="Times New Roman" panose="02020603050405020304" pitchFamily="18" charset="0"/>
                <a:ea typeface="宋体" panose="02010600030101010101" pitchFamily="2" charset="-122"/>
              </a:rPr>
              <a:t>tree, node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返回树</a:t>
            </a:r>
            <a:r>
              <a:rPr lang="en-US" altLang="zh-CN" sz="2000" i="1" dirty="0">
                <a:solidFill>
                  <a:schemeClr val="bg1"/>
                </a:solidFill>
                <a:effectLst/>
                <a:latin typeface="Times New Roman" panose="02020603050405020304" pitchFamily="18" charset="0"/>
                <a:ea typeface="宋体" panose="02010600030101010101" pitchFamily="2" charset="-122"/>
              </a:rPr>
              <a:t>tree</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的结点</a:t>
            </a:r>
            <a:r>
              <a:rPr lang="en-US" altLang="zh-CN" sz="2000" i="1" dirty="0">
                <a:solidFill>
                  <a:schemeClr val="bg1"/>
                </a:solidFill>
                <a:effectLst/>
                <a:latin typeface="Times New Roman" panose="02020603050405020304" pitchFamily="18" charset="0"/>
                <a:ea typeface="宋体" panose="02010600030101010101" pitchFamily="2" charset="-122"/>
              </a:rPr>
              <a:t>node</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的值</a:t>
            </a:r>
            <a:r>
              <a:rPr lang="zh-CN" altLang="zh-CN" sz="2000" dirty="0">
                <a:solidFill>
                  <a:schemeClr val="bg1"/>
                </a:solidFill>
                <a:effectLst/>
              </a:rPr>
              <a:t> </a:t>
            </a:r>
            <a:endParaRPr lang="zh-CN" altLang="en-US" sz="2000" dirty="0">
              <a:solidFill>
                <a:schemeClr val="bg1"/>
              </a:solidFill>
            </a:endParaRPr>
          </a:p>
        </p:txBody>
      </p:sp>
      <p:sp>
        <p:nvSpPr>
          <p:cNvPr id="19" name="文本框 18"/>
          <p:cNvSpPr txBox="1"/>
          <p:nvPr/>
        </p:nvSpPr>
        <p:spPr>
          <a:xfrm>
            <a:off x="1041400" y="3885960"/>
            <a:ext cx="6096000"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Parent(</a:t>
            </a:r>
            <a:r>
              <a:rPr lang="en-US" altLang="zh-CN" sz="2000" i="1" dirty="0">
                <a:solidFill>
                  <a:schemeClr val="accent4">
                    <a:lumMod val="40000"/>
                    <a:lumOff val="60000"/>
                  </a:schemeClr>
                </a:solidFill>
                <a:effectLst/>
                <a:latin typeface="Times New Roman" panose="02020603050405020304" pitchFamily="18" charset="0"/>
                <a:ea typeface="宋体" panose="02010600030101010101" pitchFamily="2" charset="-122"/>
              </a:rPr>
              <a:t>tree, node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返回树</a:t>
            </a:r>
            <a:r>
              <a:rPr lang="en-US" altLang="zh-CN" sz="2000" i="1" dirty="0">
                <a:solidFill>
                  <a:schemeClr val="bg1"/>
                </a:solidFill>
                <a:effectLst/>
                <a:latin typeface="Times New Roman" panose="02020603050405020304" pitchFamily="18" charset="0"/>
                <a:ea typeface="宋体" panose="02010600030101010101" pitchFamily="2" charset="-122"/>
              </a:rPr>
              <a:t>tree</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中结点</a:t>
            </a:r>
            <a:r>
              <a:rPr lang="en-US" altLang="zh-CN" sz="2000" i="1" dirty="0">
                <a:solidFill>
                  <a:schemeClr val="bg1"/>
                </a:solidFill>
                <a:effectLst/>
                <a:latin typeface="Times New Roman" panose="02020603050405020304" pitchFamily="18" charset="0"/>
                <a:ea typeface="宋体" panose="02010600030101010101" pitchFamily="2" charset="-122"/>
              </a:rPr>
              <a:t>node</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的父结点</a:t>
            </a:r>
            <a:r>
              <a:rPr lang="zh-CN" altLang="zh-CN" sz="2000" dirty="0">
                <a:solidFill>
                  <a:schemeClr val="bg1"/>
                </a:solidFill>
                <a:effectLst/>
              </a:rPr>
              <a:t> </a:t>
            </a:r>
            <a:endParaRPr lang="zh-CN" altLang="en-US" sz="2000" dirty="0">
              <a:solidFill>
                <a:schemeClr val="bg1"/>
              </a:solidFill>
            </a:endParaRPr>
          </a:p>
        </p:txBody>
      </p:sp>
      <p:sp>
        <p:nvSpPr>
          <p:cNvPr id="21" name="文本框 20"/>
          <p:cNvSpPr txBox="1"/>
          <p:nvPr/>
        </p:nvSpPr>
        <p:spPr>
          <a:xfrm>
            <a:off x="1041400" y="4391701"/>
            <a:ext cx="7061200"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dirty="0" err="1">
                <a:solidFill>
                  <a:schemeClr val="accent4">
                    <a:lumMod val="40000"/>
                    <a:lumOff val="60000"/>
                  </a:schemeClr>
                </a:solidFill>
                <a:effectLst/>
                <a:latin typeface="Times New Roman" panose="02020603050405020304" pitchFamily="18" charset="0"/>
                <a:ea typeface="宋体" panose="02010600030101010101" pitchFamily="2" charset="-122"/>
              </a:rPr>
              <a:t>GetChild</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a:t>
            </a:r>
            <a:r>
              <a:rPr lang="en-US" altLang="zh-CN" sz="2000" i="1" dirty="0">
                <a:solidFill>
                  <a:schemeClr val="accent4">
                    <a:lumMod val="40000"/>
                    <a:lumOff val="60000"/>
                  </a:schemeClr>
                </a:solidFill>
                <a:effectLst/>
                <a:latin typeface="Times New Roman" panose="02020603050405020304" pitchFamily="18" charset="0"/>
                <a:ea typeface="宋体" panose="02010600030101010101" pitchFamily="2" charset="-122"/>
              </a:rPr>
              <a:t>tree, node, k</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返回树</a:t>
            </a:r>
            <a:r>
              <a:rPr lang="en-US" altLang="zh-CN" sz="2000" i="1" dirty="0">
                <a:solidFill>
                  <a:schemeClr val="bg1"/>
                </a:solidFill>
                <a:effectLst/>
                <a:latin typeface="Times New Roman" panose="02020603050405020304" pitchFamily="18" charset="0"/>
                <a:ea typeface="宋体" panose="02010600030101010101" pitchFamily="2" charset="-122"/>
              </a:rPr>
              <a:t>tree</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中结点</a:t>
            </a:r>
            <a:r>
              <a:rPr lang="en-US" altLang="zh-CN" sz="2000" i="1" dirty="0">
                <a:solidFill>
                  <a:schemeClr val="bg1"/>
                </a:solidFill>
                <a:effectLst/>
                <a:latin typeface="Times New Roman" panose="02020603050405020304" pitchFamily="18" charset="0"/>
                <a:ea typeface="宋体" panose="02010600030101010101" pitchFamily="2" charset="-122"/>
              </a:rPr>
              <a:t>node</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的第</a:t>
            </a:r>
            <a:r>
              <a:rPr lang="en-US" altLang="zh-CN" sz="2000" i="1" dirty="0">
                <a:solidFill>
                  <a:schemeClr val="bg1"/>
                </a:solidFill>
                <a:effectLst/>
                <a:latin typeface="Times New Roman" panose="02020603050405020304" pitchFamily="18" charset="0"/>
                <a:ea typeface="宋体" panose="02010600030101010101" pitchFamily="2" charset="-122"/>
              </a:rPr>
              <a:t>k</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个子树</a:t>
            </a:r>
            <a:r>
              <a:rPr lang="zh-CN" altLang="zh-CN" sz="2000" dirty="0">
                <a:solidFill>
                  <a:schemeClr val="bg1"/>
                </a:solidFill>
                <a:effectLst/>
              </a:rPr>
              <a:t> </a:t>
            </a:r>
            <a:endParaRPr lang="zh-CN" altLang="en-US" sz="2000" dirty="0">
              <a:solidFill>
                <a:schemeClr val="bg1"/>
              </a:solidFill>
            </a:endParaRPr>
          </a:p>
        </p:txBody>
      </p:sp>
      <p:sp>
        <p:nvSpPr>
          <p:cNvPr id="23" name="文本框 22"/>
          <p:cNvSpPr txBox="1"/>
          <p:nvPr/>
        </p:nvSpPr>
        <p:spPr>
          <a:xfrm>
            <a:off x="1041400" y="4897442"/>
            <a:ext cx="10914740"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kern="0" dirty="0" err="1">
                <a:solidFill>
                  <a:schemeClr val="accent4">
                    <a:lumMod val="40000"/>
                    <a:lumOff val="60000"/>
                  </a:schemeClr>
                </a:solidFill>
                <a:effectLst/>
                <a:latin typeface="Times New Roman" panose="02020603050405020304" pitchFamily="18" charset="0"/>
                <a:ea typeface="宋体" panose="02010600030101010101" pitchFamily="2" charset="-122"/>
                <a:cs typeface="Times New Roman" panose="02020603050405020304" pitchFamily="18" charset="0"/>
              </a:rPr>
              <a:t>InsertChild</a:t>
            </a:r>
            <a:r>
              <a:rPr lang="en-US" altLang="zh-CN" sz="2000" kern="0" dirty="0">
                <a:solidFill>
                  <a:schemeClr val="accent4">
                    <a:lumMod val="40000"/>
                    <a:lumOff val="60000"/>
                  </a:schemeClr>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i="1" kern="0" dirty="0">
                <a:solidFill>
                  <a:schemeClr val="accent4">
                    <a:lumMod val="40000"/>
                    <a:lumOff val="60000"/>
                  </a:schemeClr>
                </a:solidFill>
                <a:effectLst/>
                <a:latin typeface="Times New Roman" panose="02020603050405020304" pitchFamily="18" charset="0"/>
                <a:ea typeface="宋体" panose="02010600030101010101" pitchFamily="2" charset="-122"/>
                <a:cs typeface="Times New Roman" panose="02020603050405020304" pitchFamily="18" charset="0"/>
              </a:rPr>
              <a:t>tree, node, k, subtree</a:t>
            </a:r>
            <a:r>
              <a:rPr lang="en-US" altLang="zh-CN" sz="2000" kern="0" dirty="0">
                <a:solidFill>
                  <a:schemeClr val="accent4">
                    <a:lumMod val="40000"/>
                    <a:lumOff val="60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2000"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将树</a:t>
            </a:r>
            <a:r>
              <a:rPr lang="en-US" altLang="zh-CN" sz="2000" i="1"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subtree</a:t>
            </a:r>
            <a:r>
              <a:rPr lang="zh-CN" altLang="zh-CN" sz="2000"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插入到树</a:t>
            </a:r>
            <a:r>
              <a:rPr lang="en-US" altLang="zh-CN" sz="2000" i="1"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tree</a:t>
            </a:r>
            <a:r>
              <a:rPr lang="zh-CN" altLang="zh-CN" sz="2000"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中，使其成为结点</a:t>
            </a:r>
            <a:r>
              <a:rPr lang="en-US" altLang="zh-CN" sz="2000" i="1"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node</a:t>
            </a:r>
            <a:r>
              <a:rPr lang="zh-CN" altLang="zh-CN" sz="2000"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2000" dirty="0">
                <a:solidFill>
                  <a:schemeClr val="bg1"/>
                </a:solidFill>
                <a:effectLst/>
                <a:latin typeface="Times New Roman" panose="02020603050405020304" pitchFamily="18" charset="0"/>
                <a:ea typeface="宋体" panose="02010600030101010101" pitchFamily="2" charset="-122"/>
              </a:rPr>
              <a:t>k</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个子树</a:t>
            </a:r>
            <a:r>
              <a:rPr lang="zh-CN" altLang="zh-CN" sz="2000" dirty="0">
                <a:solidFill>
                  <a:schemeClr val="bg1"/>
                </a:solidFill>
                <a:effectLst/>
              </a:rPr>
              <a:t> </a:t>
            </a:r>
            <a:endParaRPr lang="zh-CN" altLang="en-US" sz="2000" dirty="0">
              <a:solidFill>
                <a:schemeClr val="bg1"/>
              </a:solidFill>
            </a:endParaRPr>
          </a:p>
        </p:txBody>
      </p:sp>
      <p:sp>
        <p:nvSpPr>
          <p:cNvPr id="25" name="文本框 24"/>
          <p:cNvSpPr txBox="1"/>
          <p:nvPr/>
        </p:nvSpPr>
        <p:spPr>
          <a:xfrm>
            <a:off x="1014412" y="5382723"/>
            <a:ext cx="10136187"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kern="0" dirty="0">
                <a:solidFill>
                  <a:schemeClr val="accent4">
                    <a:lumMod val="40000"/>
                    <a:lumOff val="60000"/>
                  </a:schemeClr>
                </a:solidFill>
                <a:effectLst/>
                <a:latin typeface="Times New Roman" panose="02020603050405020304" pitchFamily="18" charset="0"/>
                <a:ea typeface="宋体" panose="02010600030101010101" pitchFamily="2" charset="-122"/>
                <a:cs typeface="Times New Roman" panose="02020603050405020304" pitchFamily="18" charset="0"/>
              </a:rPr>
              <a:t>Search(</a:t>
            </a:r>
            <a:r>
              <a:rPr lang="en-US" altLang="zh-CN" sz="2000" i="1" kern="0" dirty="0">
                <a:solidFill>
                  <a:schemeClr val="accent4">
                    <a:lumMod val="40000"/>
                    <a:lumOff val="60000"/>
                  </a:schemeClr>
                </a:solidFill>
                <a:effectLst/>
                <a:latin typeface="Times New Roman" panose="02020603050405020304" pitchFamily="18" charset="0"/>
                <a:ea typeface="宋体" panose="02010600030101010101" pitchFamily="2" charset="-122"/>
                <a:cs typeface="Times New Roman" panose="02020603050405020304" pitchFamily="18" charset="0"/>
              </a:rPr>
              <a:t>tree, x</a:t>
            </a:r>
            <a:r>
              <a:rPr lang="en-US" altLang="zh-CN" sz="2000" kern="0" dirty="0">
                <a:solidFill>
                  <a:schemeClr val="accent4">
                    <a:lumMod val="40000"/>
                    <a:lumOff val="60000"/>
                  </a:schemeClr>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2000"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在树</a:t>
            </a:r>
            <a:r>
              <a:rPr lang="en-US" altLang="zh-CN" sz="2000" i="1"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tree</a:t>
            </a:r>
            <a:r>
              <a:rPr lang="zh-CN" altLang="zh-CN" sz="2000"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中查找值为</a:t>
            </a:r>
            <a:r>
              <a:rPr lang="en-US" altLang="zh-CN" sz="2000" i="1"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x</a:t>
            </a:r>
            <a:r>
              <a:rPr lang="zh-CN" altLang="zh-CN" sz="2000"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的结点，如果查找成功，返回结点</a:t>
            </a:r>
            <a:r>
              <a:rPr lang="zh-CN" altLang="en-US" sz="2000" kern="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否则返回</a:t>
            </a:r>
            <a:r>
              <a:rPr lang="en-US" altLang="zh-CN" sz="2000" dirty="0">
                <a:solidFill>
                  <a:schemeClr val="bg1"/>
                </a:solidFill>
                <a:effectLst/>
                <a:latin typeface="Times New Roman" panose="02020603050405020304" pitchFamily="18" charset="0"/>
                <a:ea typeface="宋体" panose="02010600030101010101" pitchFamily="2" charset="-122"/>
              </a:rPr>
              <a:t>NIL</a:t>
            </a:r>
            <a:r>
              <a:rPr lang="zh-CN" altLang="zh-CN" sz="2000" dirty="0">
                <a:solidFill>
                  <a:schemeClr val="bg1"/>
                </a:solidFill>
                <a:effectLst/>
              </a:rPr>
              <a:t> </a:t>
            </a:r>
            <a:endParaRPr lang="zh-CN" altLang="en-US" sz="2000" dirty="0">
              <a:solidFill>
                <a:schemeClr val="bg1"/>
              </a:solidFill>
            </a:endParaRPr>
          </a:p>
        </p:txBody>
      </p:sp>
      <p:sp>
        <p:nvSpPr>
          <p:cNvPr id="27" name="文本框 26"/>
          <p:cNvSpPr txBox="1"/>
          <p:nvPr/>
        </p:nvSpPr>
        <p:spPr>
          <a:xfrm>
            <a:off x="1014412" y="5868004"/>
            <a:ext cx="7710487"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Traverse(</a:t>
            </a:r>
            <a:r>
              <a:rPr lang="en-US" altLang="zh-CN" sz="2000" i="1" dirty="0">
                <a:solidFill>
                  <a:schemeClr val="accent4">
                    <a:lumMod val="40000"/>
                    <a:lumOff val="60000"/>
                  </a:schemeClr>
                </a:solidFill>
                <a:effectLst/>
                <a:latin typeface="Times New Roman" panose="02020603050405020304" pitchFamily="18" charset="0"/>
                <a:ea typeface="宋体" panose="02010600030101010101" pitchFamily="2" charset="-122"/>
              </a:rPr>
              <a:t>tree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访问树</a:t>
            </a:r>
            <a:r>
              <a:rPr lang="en-US" altLang="zh-CN" sz="2000" i="1" dirty="0">
                <a:solidFill>
                  <a:schemeClr val="bg1"/>
                </a:solidFill>
                <a:effectLst/>
                <a:latin typeface="Times New Roman" panose="02020603050405020304" pitchFamily="18" charset="0"/>
                <a:ea typeface="宋体" panose="02010600030101010101" pitchFamily="2" charset="-122"/>
              </a:rPr>
              <a:t>tree</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中每个结点，且每个结点只访问一次</a:t>
            </a:r>
            <a:r>
              <a:rPr lang="zh-CN" altLang="zh-CN" sz="2000" dirty="0">
                <a:solidFill>
                  <a:schemeClr val="bg1"/>
                </a:solidFill>
                <a:effectLst/>
              </a:rPr>
              <a:t> </a:t>
            </a:r>
            <a:endParaRPr lang="zh-CN" altLang="en-US" sz="2000" dirty="0">
              <a:solidFill>
                <a:schemeClr val="bg1"/>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前序序列</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1" name="内容占位符 4"/>
          <p:cNvSpPr txBox="1"/>
          <p:nvPr/>
        </p:nvSpPr>
        <p:spPr>
          <a:xfrm>
            <a:off x="390537" y="1377650"/>
            <a:ext cx="11055325" cy="106075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前序序列的反序列化</a:t>
            </a:r>
            <a:endParaRPr lang="en-US" altLang="zh-CN" sz="2400" dirty="0"/>
          </a:p>
          <a:p>
            <a:pPr>
              <a:lnSpc>
                <a:spcPct val="110000"/>
              </a:lnSpc>
            </a:pPr>
            <a:endParaRPr lang="en-US" altLang="zh-CN" sz="2400" dirty="0"/>
          </a:p>
          <a:p>
            <a:pPr>
              <a:lnSpc>
                <a:spcPct val="100000"/>
              </a:lnSpc>
            </a:pPr>
            <a:endParaRPr lang="zh-CN" altLang="zh-CN" sz="2400" dirty="0"/>
          </a:p>
        </p:txBody>
      </p:sp>
      <p:sp>
        <p:nvSpPr>
          <p:cNvPr id="6" name="文本框 5"/>
          <p:cNvSpPr txBox="1"/>
          <p:nvPr/>
        </p:nvSpPr>
        <p:spPr>
          <a:xfrm>
            <a:off x="4863015" y="1463672"/>
            <a:ext cx="7160358" cy="461665"/>
          </a:xfrm>
          <a:prstGeom prst="rect">
            <a:avLst/>
          </a:prstGeom>
          <a:noFill/>
        </p:spPr>
        <p:txBody>
          <a:bodyPr wrap="none" rtlCol="0">
            <a:spAutoFit/>
          </a:bodyPr>
          <a:lstStyle/>
          <a:p>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&lt;A, B, D, H, #, #, I, #, #, E, #, J, #, #, C, F, #, K, #, #, #&gt;</a:t>
            </a:r>
            <a:endParaRPr lang="zh-CN" altLang="zh-CN" sz="2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5" name="任意多边形: 形状 8"/>
          <p:cNvSpPr/>
          <p:nvPr/>
        </p:nvSpPr>
        <p:spPr>
          <a:xfrm>
            <a:off x="218993" y="2666210"/>
            <a:ext cx="4323123" cy="325392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defTabSz="1155700">
              <a:lnSpc>
                <a:spcPts val="3000"/>
              </a:lnSpc>
              <a:spcBef>
                <a:spcPct val="0"/>
              </a:spcBef>
              <a:spcAft>
                <a:spcPct val="35000"/>
              </a:spcAft>
              <a:buNone/>
            </a:pPr>
            <a:r>
              <a:rPr lang="zh-CN" altLang="en-US" sz="2000" b="1" dirty="0">
                <a:latin typeface="微软雅黑" panose="020B0503020204020204" pitchFamily="34" charset="-122"/>
                <a:ea typeface="微软雅黑" panose="020B0503020204020204" pitchFamily="34" charset="-122"/>
              </a:rPr>
              <a:t>从前序序列先端依次读取数据，执行下面的操作</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marL="342900" lvl="0" indent="-342900" defTabSz="1155700">
              <a:lnSpc>
                <a:spcPts val="3000"/>
              </a:lnSpc>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如果读取的数据是</a:t>
            </a:r>
            <a:r>
              <a:rPr lang="en-US" altLang="zh-CN" sz="2000" dirty="0">
                <a:solidFill>
                  <a:schemeClr val="accent4">
                    <a:lumMod val="40000"/>
                    <a:lumOff val="60000"/>
                  </a:schemeClr>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，则返回</a:t>
            </a:r>
            <a:r>
              <a:rPr lang="en-US" altLang="zh-CN" sz="2000" dirty="0">
                <a:latin typeface="微软雅黑" panose="020B0503020204020204" pitchFamily="34" charset="-122"/>
                <a:ea typeface="微软雅黑" panose="020B0503020204020204" pitchFamily="34" charset="-122"/>
              </a:rPr>
              <a:t>NIL</a:t>
            </a:r>
            <a:r>
              <a:rPr lang="zh-CN" altLang="en-US" sz="2000" dirty="0">
                <a:latin typeface="微软雅黑" panose="020B0503020204020204" pitchFamily="34" charset="-122"/>
                <a:ea typeface="微软雅黑" panose="020B0503020204020204" pitchFamily="34" charset="-122"/>
              </a:rPr>
              <a:t>，表示空结点或空树</a:t>
            </a:r>
            <a:endParaRPr lang="en-US" altLang="zh-CN" sz="2000" dirty="0">
              <a:latin typeface="微软雅黑" panose="020B0503020204020204" pitchFamily="34" charset="-122"/>
              <a:ea typeface="微软雅黑" panose="020B0503020204020204" pitchFamily="34" charset="-122"/>
            </a:endParaRPr>
          </a:p>
          <a:p>
            <a:pPr marL="342900" lvl="0" indent="-342900" defTabSz="1155700">
              <a:lnSpc>
                <a:spcPts val="3000"/>
              </a:lnSpc>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否则新建二叉树结点，把数据代入结点并递归地重构结点的左子树和右子树，然后返回结点。</a:t>
            </a:r>
            <a:endParaRPr lang="zh-CN" altLang="en-US" sz="2000" dirty="0">
              <a:latin typeface="微软雅黑" panose="020B0503020204020204" pitchFamily="34" charset="-122"/>
              <a:ea typeface="微软雅黑" panose="020B0503020204020204" pitchFamily="34" charset="-122"/>
            </a:endParaRPr>
          </a:p>
        </p:txBody>
      </p:sp>
      <p:sp>
        <p:nvSpPr>
          <p:cNvPr id="9" name="椭圆 8"/>
          <p:cNvSpPr/>
          <p:nvPr/>
        </p:nvSpPr>
        <p:spPr>
          <a:xfrm>
            <a:off x="7972060" y="2376544"/>
            <a:ext cx="471134" cy="4711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t>A</a:t>
            </a:r>
            <a:endParaRPr kumimoji="1" lang="zh-CN" altLang="en-US" sz="2000" dirty="0"/>
          </a:p>
        </p:txBody>
      </p:sp>
      <p:sp>
        <p:nvSpPr>
          <p:cNvPr id="10" name="下箭头 9"/>
          <p:cNvSpPr/>
          <p:nvPr/>
        </p:nvSpPr>
        <p:spPr>
          <a:xfrm flipH="1">
            <a:off x="5156200" y="1252825"/>
            <a:ext cx="165100" cy="241300"/>
          </a:xfrm>
          <a:prstGeom prst="downArrow">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3" name="组合 52"/>
          <p:cNvGrpSpPr/>
          <p:nvPr/>
        </p:nvGrpSpPr>
        <p:grpSpPr>
          <a:xfrm>
            <a:off x="7242774" y="2778682"/>
            <a:ext cx="798282" cy="909877"/>
            <a:chOff x="7242774" y="2778682"/>
            <a:chExt cx="798282" cy="909877"/>
          </a:xfrm>
        </p:grpSpPr>
        <p:sp>
          <p:nvSpPr>
            <p:cNvPr id="14" name="椭圆 13"/>
            <p:cNvSpPr/>
            <p:nvPr/>
          </p:nvSpPr>
          <p:spPr>
            <a:xfrm>
              <a:off x="7242774" y="3217425"/>
              <a:ext cx="471134" cy="4711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p>
          </p:txBody>
        </p:sp>
        <p:cxnSp>
          <p:nvCxnSpPr>
            <p:cNvPr id="16" name="直线连接符 15"/>
            <p:cNvCxnSpPr>
              <a:stCxn id="9" idx="3"/>
              <a:endCxn id="14" idx="0"/>
            </p:cNvCxnSpPr>
            <p:nvPr/>
          </p:nvCxnSpPr>
          <p:spPr>
            <a:xfrm flipH="1">
              <a:off x="7478341" y="2778682"/>
              <a:ext cx="562715" cy="438743"/>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6330494" y="5276769"/>
            <a:ext cx="699784" cy="868218"/>
            <a:chOff x="8374198" y="2778682"/>
            <a:chExt cx="699784" cy="868218"/>
          </a:xfrm>
        </p:grpSpPr>
        <p:sp>
          <p:nvSpPr>
            <p:cNvPr id="17" name="椭圆 16"/>
            <p:cNvSpPr/>
            <p:nvPr/>
          </p:nvSpPr>
          <p:spPr>
            <a:xfrm>
              <a:off x="8602848" y="3175766"/>
              <a:ext cx="471134" cy="4711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p>
          </p:txBody>
        </p:sp>
        <p:cxnSp>
          <p:nvCxnSpPr>
            <p:cNvPr id="18" name="直线连接符 17"/>
            <p:cNvCxnSpPr>
              <a:stCxn id="9" idx="5"/>
              <a:endCxn id="17" idx="0"/>
            </p:cNvCxnSpPr>
            <p:nvPr/>
          </p:nvCxnSpPr>
          <p:spPr>
            <a:xfrm>
              <a:off x="8374198" y="2778682"/>
              <a:ext cx="464217" cy="397084"/>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43" name="文本框 42"/>
          <p:cNvSpPr txBox="1"/>
          <p:nvPr/>
        </p:nvSpPr>
        <p:spPr>
          <a:xfrm>
            <a:off x="7316277" y="3252937"/>
            <a:ext cx="324128" cy="400110"/>
          </a:xfrm>
          <a:prstGeom prst="rect">
            <a:avLst/>
          </a:prstGeom>
          <a:noFill/>
        </p:spPr>
        <p:txBody>
          <a:bodyPr wrap="none" rtlCol="0">
            <a:spAutoFit/>
          </a:bodyPr>
          <a:lstStyle/>
          <a:p>
            <a:r>
              <a:rPr kumimoji="1" lang="en-US" altLang="zh-CN" sz="2000" dirty="0">
                <a:solidFill>
                  <a:schemeClr val="bg1"/>
                </a:solidFill>
              </a:rPr>
              <a:t>B</a:t>
            </a:r>
            <a:endParaRPr kumimoji="1" lang="zh-CN" altLang="en-US" sz="2000" dirty="0">
              <a:solidFill>
                <a:schemeClr val="bg1"/>
              </a:solidFill>
            </a:endParaRPr>
          </a:p>
        </p:txBody>
      </p:sp>
      <p:sp>
        <p:nvSpPr>
          <p:cNvPr id="52" name="文本框 51"/>
          <p:cNvSpPr txBox="1"/>
          <p:nvPr/>
        </p:nvSpPr>
        <p:spPr>
          <a:xfrm>
            <a:off x="9652000" y="5588000"/>
            <a:ext cx="184731" cy="369332"/>
          </a:xfrm>
          <a:prstGeom prst="rect">
            <a:avLst/>
          </a:prstGeom>
          <a:noFill/>
        </p:spPr>
        <p:txBody>
          <a:bodyPr wrap="none" rtlCol="0">
            <a:spAutoFit/>
          </a:bodyPr>
          <a:lstStyle/>
          <a:p>
            <a:endParaRPr kumimoji="1" lang="zh-CN" altLang="en-US" dirty="0"/>
          </a:p>
        </p:txBody>
      </p:sp>
      <p:sp>
        <p:nvSpPr>
          <p:cNvPr id="55" name="下箭头 54"/>
          <p:cNvSpPr/>
          <p:nvPr/>
        </p:nvSpPr>
        <p:spPr>
          <a:xfrm flipH="1">
            <a:off x="8125077" y="1922883"/>
            <a:ext cx="165100" cy="3817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6" name="组合 55"/>
          <p:cNvGrpSpPr/>
          <p:nvPr/>
        </p:nvGrpSpPr>
        <p:grpSpPr>
          <a:xfrm>
            <a:off x="6589988" y="3579106"/>
            <a:ext cx="798282" cy="909877"/>
            <a:chOff x="7242774" y="2778682"/>
            <a:chExt cx="798282" cy="909877"/>
          </a:xfrm>
        </p:grpSpPr>
        <p:sp>
          <p:nvSpPr>
            <p:cNvPr id="57" name="椭圆 56"/>
            <p:cNvSpPr/>
            <p:nvPr/>
          </p:nvSpPr>
          <p:spPr>
            <a:xfrm>
              <a:off x="7242774" y="3217425"/>
              <a:ext cx="471134" cy="4711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p>
          </p:txBody>
        </p:sp>
        <p:cxnSp>
          <p:nvCxnSpPr>
            <p:cNvPr id="58" name="直线连接符 57"/>
            <p:cNvCxnSpPr>
              <a:endCxn id="57" idx="0"/>
            </p:cNvCxnSpPr>
            <p:nvPr/>
          </p:nvCxnSpPr>
          <p:spPr>
            <a:xfrm flipH="1">
              <a:off x="7478341" y="2778682"/>
              <a:ext cx="562715" cy="438743"/>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59" name="文本框 58"/>
          <p:cNvSpPr txBox="1"/>
          <p:nvPr/>
        </p:nvSpPr>
        <p:spPr>
          <a:xfrm>
            <a:off x="6663491" y="4056482"/>
            <a:ext cx="341760" cy="400110"/>
          </a:xfrm>
          <a:prstGeom prst="rect">
            <a:avLst/>
          </a:prstGeom>
          <a:noFill/>
        </p:spPr>
        <p:txBody>
          <a:bodyPr wrap="none" rtlCol="0">
            <a:spAutoFit/>
          </a:bodyPr>
          <a:lstStyle/>
          <a:p>
            <a:r>
              <a:rPr kumimoji="1" lang="en-US" altLang="zh-CN" sz="2000" dirty="0">
                <a:solidFill>
                  <a:schemeClr val="bg1"/>
                </a:solidFill>
              </a:rPr>
              <a:t>D</a:t>
            </a:r>
            <a:endParaRPr kumimoji="1" lang="zh-CN" altLang="en-US" sz="2000" dirty="0">
              <a:solidFill>
                <a:schemeClr val="bg1"/>
              </a:solidFill>
            </a:endParaRPr>
          </a:p>
        </p:txBody>
      </p:sp>
      <p:grpSp>
        <p:nvGrpSpPr>
          <p:cNvPr id="60" name="组合 59"/>
          <p:cNvGrpSpPr/>
          <p:nvPr/>
        </p:nvGrpSpPr>
        <p:grpSpPr>
          <a:xfrm>
            <a:off x="5945938" y="4419601"/>
            <a:ext cx="798282" cy="909877"/>
            <a:chOff x="7242774" y="2778682"/>
            <a:chExt cx="798282" cy="909877"/>
          </a:xfrm>
        </p:grpSpPr>
        <p:sp>
          <p:nvSpPr>
            <p:cNvPr id="61" name="椭圆 60"/>
            <p:cNvSpPr/>
            <p:nvPr/>
          </p:nvSpPr>
          <p:spPr>
            <a:xfrm>
              <a:off x="7242774" y="3217425"/>
              <a:ext cx="471134" cy="4711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p>
          </p:txBody>
        </p:sp>
        <p:cxnSp>
          <p:nvCxnSpPr>
            <p:cNvPr id="62" name="直线连接符 61"/>
            <p:cNvCxnSpPr>
              <a:endCxn id="61" idx="0"/>
            </p:cNvCxnSpPr>
            <p:nvPr/>
          </p:nvCxnSpPr>
          <p:spPr>
            <a:xfrm flipH="1">
              <a:off x="7478341" y="2778682"/>
              <a:ext cx="562715" cy="438743"/>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63" name="文本框 62"/>
          <p:cNvSpPr txBox="1"/>
          <p:nvPr/>
        </p:nvSpPr>
        <p:spPr>
          <a:xfrm>
            <a:off x="6010625" y="4921191"/>
            <a:ext cx="344966" cy="400110"/>
          </a:xfrm>
          <a:prstGeom prst="rect">
            <a:avLst/>
          </a:prstGeom>
          <a:noFill/>
        </p:spPr>
        <p:txBody>
          <a:bodyPr wrap="none" rtlCol="0">
            <a:spAutoFit/>
          </a:bodyPr>
          <a:lstStyle/>
          <a:p>
            <a:r>
              <a:rPr kumimoji="1" lang="en-US" altLang="zh-CN" sz="2000" dirty="0">
                <a:solidFill>
                  <a:schemeClr val="bg1"/>
                </a:solidFill>
              </a:rPr>
              <a:t>H</a:t>
            </a:r>
            <a:endParaRPr kumimoji="1" lang="zh-CN" altLang="en-US" sz="2000" dirty="0">
              <a:solidFill>
                <a:schemeClr val="bg1"/>
              </a:solidFill>
            </a:endParaRPr>
          </a:p>
        </p:txBody>
      </p:sp>
      <p:grpSp>
        <p:nvGrpSpPr>
          <p:cNvPr id="64" name="组合 63"/>
          <p:cNvGrpSpPr/>
          <p:nvPr/>
        </p:nvGrpSpPr>
        <p:grpSpPr>
          <a:xfrm>
            <a:off x="5383223" y="5243130"/>
            <a:ext cx="798282" cy="909877"/>
            <a:chOff x="7242774" y="2778682"/>
            <a:chExt cx="798282" cy="909877"/>
          </a:xfrm>
        </p:grpSpPr>
        <p:sp>
          <p:nvSpPr>
            <p:cNvPr id="65" name="椭圆 64"/>
            <p:cNvSpPr/>
            <p:nvPr/>
          </p:nvSpPr>
          <p:spPr>
            <a:xfrm>
              <a:off x="7242774" y="3217425"/>
              <a:ext cx="471134" cy="4711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p>
          </p:txBody>
        </p:sp>
        <p:cxnSp>
          <p:nvCxnSpPr>
            <p:cNvPr id="66" name="直线连接符 65"/>
            <p:cNvCxnSpPr>
              <a:endCxn id="65" idx="0"/>
            </p:cNvCxnSpPr>
            <p:nvPr/>
          </p:nvCxnSpPr>
          <p:spPr>
            <a:xfrm flipH="1">
              <a:off x="7478341" y="2778682"/>
              <a:ext cx="562715" cy="438743"/>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67" name="组合 66"/>
          <p:cNvGrpSpPr/>
          <p:nvPr/>
        </p:nvGrpSpPr>
        <p:grpSpPr>
          <a:xfrm>
            <a:off x="6966385" y="4440277"/>
            <a:ext cx="699784" cy="868218"/>
            <a:chOff x="8374198" y="2778682"/>
            <a:chExt cx="699784" cy="868218"/>
          </a:xfrm>
        </p:grpSpPr>
        <p:sp>
          <p:nvSpPr>
            <p:cNvPr id="68" name="椭圆 67"/>
            <p:cNvSpPr/>
            <p:nvPr/>
          </p:nvSpPr>
          <p:spPr>
            <a:xfrm>
              <a:off x="8602848" y="3175766"/>
              <a:ext cx="471134" cy="4711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p>
          </p:txBody>
        </p:sp>
        <p:cxnSp>
          <p:nvCxnSpPr>
            <p:cNvPr id="69" name="直线连接符 68"/>
            <p:cNvCxnSpPr>
              <a:endCxn id="68" idx="0"/>
            </p:cNvCxnSpPr>
            <p:nvPr/>
          </p:nvCxnSpPr>
          <p:spPr>
            <a:xfrm>
              <a:off x="8374198" y="2778682"/>
              <a:ext cx="464217" cy="397084"/>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70" name="文本框 69"/>
          <p:cNvSpPr txBox="1"/>
          <p:nvPr/>
        </p:nvSpPr>
        <p:spPr>
          <a:xfrm>
            <a:off x="9377246" y="4950997"/>
            <a:ext cx="1757084" cy="523220"/>
          </a:xfrm>
          <a:prstGeom prst="rect">
            <a:avLst/>
          </a:prstGeom>
          <a:noFill/>
        </p:spPr>
        <p:txBody>
          <a:bodyPr wrap="none" rtlCol="0">
            <a:spAutoFit/>
          </a:bodyPr>
          <a:lstStyle/>
          <a:p>
            <a:r>
              <a:rPr kumimoji="1" lang="en-US" altLang="zh-CN" sz="2800" dirty="0"/>
              <a:t>Continue…</a:t>
            </a:r>
            <a:endParaRPr kumimoji="1"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1" nodeType="clickEffect">
                                  <p:stCondLst>
                                    <p:cond delay="0"/>
                                  </p:stCondLst>
                                  <p:childTnLst>
                                    <p:animMotion origin="layout" path="M 2.91667E-6 -1.85185E-6 L -0.06667 0.11435 " pathEditMode="relative" rAng="0" ptsTypes="AA">
                                      <p:cBhvr>
                                        <p:cTn id="20" dur="2000" fill="hold"/>
                                        <p:tgtEl>
                                          <p:spTgt spid="55"/>
                                        </p:tgtEl>
                                        <p:attrNameLst>
                                          <p:attrName>ppt_x</p:attrName>
                                          <p:attrName>ppt_y</p:attrName>
                                        </p:attrNameLst>
                                      </p:cBhvr>
                                      <p:rCtr x="-3333" y="5718"/>
                                    </p:animMotion>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grpId="1" nodeType="clickEffect">
                                  <p:stCondLst>
                                    <p:cond delay="0"/>
                                  </p:stCondLst>
                                  <p:childTnLst>
                                    <p:animMotion origin="layout" path="M 0 0 L 0.02617 0 " pathEditMode="relative" ptsTypes="AA">
                                      <p:cBhvr>
                                        <p:cTn id="24" dur="2000" fill="hold"/>
                                        <p:tgtEl>
                                          <p:spTgt spid="10"/>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grpId="2" nodeType="clickEffect">
                                  <p:stCondLst>
                                    <p:cond delay="0"/>
                                  </p:stCondLst>
                                  <p:childTnLst>
                                    <p:animMotion origin="layout" path="M -0.06667 0.11435 L -0.11719 0.22986 " pathEditMode="relative" rAng="0" ptsTypes="AA">
                                      <p:cBhvr>
                                        <p:cTn id="36" dur="2000" fill="hold"/>
                                        <p:tgtEl>
                                          <p:spTgt spid="55"/>
                                        </p:tgtEl>
                                        <p:attrNameLst>
                                          <p:attrName>ppt_x</p:attrName>
                                          <p:attrName>ppt_y</p:attrName>
                                        </p:attrNameLst>
                                      </p:cBhvr>
                                      <p:rCtr x="-2526" y="5764"/>
                                    </p:animMotion>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grpId="2" nodeType="clickEffect">
                                  <p:stCondLst>
                                    <p:cond delay="0"/>
                                  </p:stCondLst>
                                  <p:childTnLst>
                                    <p:animMotion origin="layout" path="M 0.02617 -1.48148E-6 L 0.05482 0.0007 " pathEditMode="relative" rAng="0" ptsTypes="AA">
                                      <p:cBhvr>
                                        <p:cTn id="40" dur="2000" fill="hold"/>
                                        <p:tgtEl>
                                          <p:spTgt spid="10"/>
                                        </p:tgtEl>
                                        <p:attrNameLst>
                                          <p:attrName>ppt_x</p:attrName>
                                          <p:attrName>ppt_y</p:attrName>
                                        </p:attrNameLst>
                                      </p:cBhvr>
                                      <p:rCtr x="1432" y="23"/>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3" nodeType="clickEffect">
                                  <p:stCondLst>
                                    <p:cond delay="0"/>
                                  </p:stCondLst>
                                  <p:childTnLst>
                                    <p:animMotion origin="layout" path="M -0.11719 0.22986 L -0.17318 0.34653 " pathEditMode="relative" rAng="0" ptsTypes="AA">
                                      <p:cBhvr>
                                        <p:cTn id="52" dur="2000" fill="hold"/>
                                        <p:tgtEl>
                                          <p:spTgt spid="55"/>
                                        </p:tgtEl>
                                        <p:attrNameLst>
                                          <p:attrName>ppt_x</p:attrName>
                                          <p:attrName>ppt_y</p:attrName>
                                        </p:attrNameLst>
                                      </p:cBhvr>
                                      <p:rCtr x="-2799" y="5833"/>
                                    </p:animMotion>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3" nodeType="clickEffect">
                                  <p:stCondLst>
                                    <p:cond delay="0"/>
                                  </p:stCondLst>
                                  <p:childTnLst>
                                    <p:animMotion origin="layout" path="M 0.05482 0.0007 L 0.09297 -1.48148E-6 " pathEditMode="relative" rAng="0" ptsTypes="AA">
                                      <p:cBhvr>
                                        <p:cTn id="56" dur="2000" fill="hold"/>
                                        <p:tgtEl>
                                          <p:spTgt spid="10"/>
                                        </p:tgtEl>
                                        <p:attrNameLst>
                                          <p:attrName>ppt_x</p:attrName>
                                          <p:attrName>ppt_y</p:attrName>
                                        </p:attrNameLst>
                                      </p:cBhvr>
                                      <p:rCtr x="1745" y="-46"/>
                                    </p:animMotion>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0" presetClass="path" presetSubtype="0" accel="50000" decel="50000" fill="hold" grpId="4" nodeType="clickEffect">
                                  <p:stCondLst>
                                    <p:cond delay="0"/>
                                  </p:stCondLst>
                                  <p:childTnLst>
                                    <p:animMotion origin="layout" path="M -0.17318 0.34653 L -0.21276 0.47454 " pathEditMode="relative" rAng="0" ptsTypes="AA">
                                      <p:cBhvr>
                                        <p:cTn id="68" dur="2000" fill="hold"/>
                                        <p:tgtEl>
                                          <p:spTgt spid="55"/>
                                        </p:tgtEl>
                                        <p:attrNameLst>
                                          <p:attrName>ppt_x</p:attrName>
                                          <p:attrName>ppt_y</p:attrName>
                                        </p:attrNameLst>
                                      </p:cBhvr>
                                      <p:rCtr x="-2083" y="6389"/>
                                    </p:animMotion>
                                  </p:childTnLst>
                                </p:cTn>
                              </p:par>
                            </p:childTnLst>
                          </p:cTn>
                        </p:par>
                      </p:childTnLst>
                    </p:cTn>
                  </p:par>
                  <p:par>
                    <p:cTn id="69" fill="hold">
                      <p:stCondLst>
                        <p:cond delay="indefinite"/>
                      </p:stCondLst>
                      <p:childTnLst>
                        <p:par>
                          <p:cTn id="70" fill="hold">
                            <p:stCondLst>
                              <p:cond delay="0"/>
                            </p:stCondLst>
                            <p:childTnLst>
                              <p:par>
                                <p:cTn id="71" presetID="0" presetClass="path" presetSubtype="0" accel="50000" decel="50000" fill="hold" grpId="4" nodeType="clickEffect">
                                  <p:stCondLst>
                                    <p:cond delay="0"/>
                                  </p:stCondLst>
                                  <p:childTnLst>
                                    <p:animMotion origin="layout" path="M 0.09297 -1.48148E-6 L 0.11679 0.0007 " pathEditMode="relative" rAng="0" ptsTypes="AA">
                                      <p:cBhvr>
                                        <p:cTn id="72" dur="2000" fill="hold"/>
                                        <p:tgtEl>
                                          <p:spTgt spid="10"/>
                                        </p:tgtEl>
                                        <p:attrNameLst>
                                          <p:attrName>ppt_x</p:attrName>
                                          <p:attrName>ppt_y</p:attrName>
                                        </p:attrNameLst>
                                      </p:cBhvr>
                                      <p:rCtr x="1185" y="23"/>
                                    </p:animMotion>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64"/>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0" presetClass="path" presetSubtype="0" accel="50000" decel="50000" fill="hold" grpId="5" nodeType="clickEffect">
                                  <p:stCondLst>
                                    <p:cond delay="0"/>
                                  </p:stCondLst>
                                  <p:childTnLst>
                                    <p:animMotion origin="layout" path="M -0.21276 0.47454 L -0.1668 0.34306 " pathEditMode="relative" rAng="0" ptsTypes="AA">
                                      <p:cBhvr>
                                        <p:cTn id="80" dur="2000" fill="hold"/>
                                        <p:tgtEl>
                                          <p:spTgt spid="55"/>
                                        </p:tgtEl>
                                        <p:attrNameLst>
                                          <p:attrName>ppt_x</p:attrName>
                                          <p:attrName>ppt_y</p:attrName>
                                        </p:attrNameLst>
                                      </p:cBhvr>
                                      <p:rCtr x="2279" y="-6250"/>
                                    </p:animMotion>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0" presetClass="path" presetSubtype="0" accel="50000" decel="50000" fill="hold" grpId="6" nodeType="clickEffect">
                                  <p:stCondLst>
                                    <p:cond delay="0"/>
                                  </p:stCondLst>
                                  <p:childTnLst>
                                    <p:animMotion origin="layout" path="M -0.17318 0.34653 L -0.10782 0.46898 " pathEditMode="relative" rAng="0" ptsTypes="AA">
                                      <p:cBhvr>
                                        <p:cTn id="88" dur="2000" fill="hold"/>
                                        <p:tgtEl>
                                          <p:spTgt spid="55"/>
                                        </p:tgtEl>
                                        <p:attrNameLst>
                                          <p:attrName>ppt_x</p:attrName>
                                          <p:attrName>ppt_y</p:attrName>
                                        </p:attrNameLst>
                                      </p:cBhvr>
                                      <p:rCtr x="2917" y="6366"/>
                                    </p:animMotion>
                                  </p:childTnLst>
                                </p:cTn>
                              </p:par>
                            </p:childTnLst>
                          </p:cTn>
                        </p:par>
                      </p:childTnLst>
                    </p:cTn>
                  </p:par>
                  <p:par>
                    <p:cTn id="89" fill="hold">
                      <p:stCondLst>
                        <p:cond delay="indefinite"/>
                      </p:stCondLst>
                      <p:childTnLst>
                        <p:par>
                          <p:cTn id="90" fill="hold">
                            <p:stCondLst>
                              <p:cond delay="0"/>
                            </p:stCondLst>
                            <p:childTnLst>
                              <p:par>
                                <p:cTn id="91" presetID="0" presetClass="path" presetSubtype="0" accel="50000" decel="50000" fill="hold" grpId="5" nodeType="clickEffect">
                                  <p:stCondLst>
                                    <p:cond delay="0"/>
                                  </p:stCondLst>
                                  <p:childTnLst>
                                    <p:animMotion origin="layout" path="M 0.1168 0.0007 L 0.14479 -1.48148E-6 " pathEditMode="relative" rAng="0" ptsTypes="AA">
                                      <p:cBhvr>
                                        <p:cTn id="92" dur="2000" fill="hold"/>
                                        <p:tgtEl>
                                          <p:spTgt spid="10"/>
                                        </p:tgtEl>
                                        <p:attrNameLst>
                                          <p:attrName>ppt_x</p:attrName>
                                          <p:attrName>ppt_y</p:attrName>
                                        </p:attrNameLst>
                                      </p:cBhvr>
                                      <p:rCtr x="1068" y="-46"/>
                                    </p:animMotion>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54"/>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0" presetClass="path" presetSubtype="0" accel="50000" decel="50000" fill="hold" grpId="7" nodeType="clickEffect">
                                  <p:stCondLst>
                                    <p:cond delay="0"/>
                                  </p:stCondLst>
                                  <p:childTnLst>
                                    <p:animMotion origin="layout" path="M -0.10781 0.46898 L -0.15951 0.34028 " pathEditMode="relative" rAng="0" ptsTypes="AA">
                                      <p:cBhvr>
                                        <p:cTn id="100" dur="2000" fill="hold"/>
                                        <p:tgtEl>
                                          <p:spTgt spid="55"/>
                                        </p:tgtEl>
                                        <p:attrNameLst>
                                          <p:attrName>ppt_x</p:attrName>
                                          <p:attrName>ppt_y</p:attrName>
                                        </p:attrNameLst>
                                      </p:cBhvr>
                                      <p:rCtr x="-2305" y="-5648"/>
                                    </p:animMotion>
                                  </p:childTnLst>
                                </p:cTn>
                              </p:par>
                            </p:childTnLst>
                          </p:cTn>
                        </p:par>
                      </p:childTnLst>
                    </p:cTn>
                  </p:par>
                  <p:par>
                    <p:cTn id="101" fill="hold">
                      <p:stCondLst>
                        <p:cond delay="indefinite"/>
                      </p:stCondLst>
                      <p:childTnLst>
                        <p:par>
                          <p:cTn id="102" fill="hold">
                            <p:stCondLst>
                              <p:cond delay="0"/>
                            </p:stCondLst>
                            <p:childTnLst>
                              <p:par>
                                <p:cTn id="103" presetID="0" presetClass="path" presetSubtype="0" accel="50000" decel="50000" fill="hold" grpId="8" nodeType="clickEffect">
                                  <p:stCondLst>
                                    <p:cond delay="0"/>
                                  </p:stCondLst>
                                  <p:childTnLst>
                                    <p:animMotion origin="layout" path="M -0.17318 0.34653 L -0.10638 0.23125 " pathEditMode="relative" rAng="0" ptsTypes="AA">
                                      <p:cBhvr>
                                        <p:cTn id="104" dur="2000" fill="hold"/>
                                        <p:tgtEl>
                                          <p:spTgt spid="55"/>
                                        </p:tgtEl>
                                        <p:attrNameLst>
                                          <p:attrName>ppt_x</p:attrName>
                                          <p:attrName>ppt_y</p:attrName>
                                        </p:attrNameLst>
                                      </p:cBhvr>
                                      <p:rCtr x="2982" y="-4931"/>
                                    </p:animMotion>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6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0" presetClass="path" presetSubtype="0" accel="50000" decel="50000" fill="hold" grpId="9" nodeType="clickEffect">
                                  <p:stCondLst>
                                    <p:cond delay="0"/>
                                  </p:stCondLst>
                                  <p:childTnLst>
                                    <p:animMotion origin="layout" path="M -0.11719 0.22986 L -0.05808 0.34167 " pathEditMode="relative" rAng="0" ptsTypes="AA">
                                      <p:cBhvr>
                                        <p:cTn id="112" dur="2000" fill="hold"/>
                                        <p:tgtEl>
                                          <p:spTgt spid="55"/>
                                        </p:tgtEl>
                                        <p:attrNameLst>
                                          <p:attrName>ppt_x</p:attrName>
                                          <p:attrName>ppt_y</p:attrName>
                                        </p:attrNameLst>
                                      </p:cBhvr>
                                      <p:rCtr x="2786" y="5440"/>
                                    </p:animMotion>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0" grpId="2" animBg="1"/>
      <p:bldP spid="10" grpId="3" animBg="1"/>
      <p:bldP spid="10" grpId="4" animBg="1"/>
      <p:bldP spid="10" grpId="5" animBg="1"/>
      <p:bldP spid="43" grpId="0"/>
      <p:bldP spid="55" grpId="0" animBg="1"/>
      <p:bldP spid="55" grpId="1" animBg="1"/>
      <p:bldP spid="55" grpId="2" animBg="1"/>
      <p:bldP spid="55" grpId="3" animBg="1"/>
      <p:bldP spid="55" grpId="4" animBg="1"/>
      <p:bldP spid="55" grpId="5" animBg="1"/>
      <p:bldP spid="55" grpId="6" animBg="1"/>
      <p:bldP spid="55" grpId="7" animBg="1"/>
      <p:bldP spid="55" grpId="8" animBg="1"/>
      <p:bldP spid="55" grpId="9" animBg="1"/>
      <p:bldP spid="59" grpId="0"/>
      <p:bldP spid="63" grpId="0"/>
      <p:bldP spid="70"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390537" y="1377650"/>
            <a:ext cx="11055325" cy="49154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二叉树的序列化：</a:t>
            </a:r>
            <a:r>
              <a:rPr lang="zh-CN" altLang="en-US" sz="2400" dirty="0"/>
              <a:t>按某种遍历方案访问所有结点并依次输出结点数据，由此形成结点的线性序列</a:t>
            </a:r>
            <a:endParaRPr lang="en-US" altLang="zh-CN" sz="2400" dirty="0"/>
          </a:p>
          <a:p>
            <a:pPr>
              <a:lnSpc>
                <a:spcPct val="110000"/>
              </a:lnSpc>
            </a:pPr>
            <a:r>
              <a:rPr lang="zh-CN" altLang="en-US" sz="2400" b="1" dirty="0"/>
              <a:t>二叉树的反序列化：</a:t>
            </a:r>
            <a:r>
              <a:rPr lang="zh-CN" altLang="en-US" sz="2400" dirty="0"/>
              <a:t>根据线性序列重构原始的二叉树</a:t>
            </a:r>
            <a:endParaRPr lang="en-US" altLang="zh-CN" sz="2400" dirty="0"/>
          </a:p>
          <a:p>
            <a:pPr>
              <a:lnSpc>
                <a:spcPct val="100000"/>
              </a:lnSpc>
            </a:pPr>
            <a:r>
              <a:rPr lang="zh-CN" altLang="en-US" sz="2400" b="1" dirty="0"/>
              <a:t>思考：</a:t>
            </a:r>
            <a:endParaRPr lang="en-US" altLang="zh-CN" sz="2400" b="1" dirty="0"/>
          </a:p>
          <a:p>
            <a:pPr>
              <a:lnSpc>
                <a:spcPct val="100000"/>
              </a:lnSpc>
              <a:spcAft>
                <a:spcPts val="500"/>
              </a:spcAft>
            </a:pPr>
            <a:r>
              <a:rPr lang="zh-CN" altLang="en-US" dirty="0"/>
              <a:t>（</a:t>
            </a:r>
            <a:r>
              <a:rPr lang="en-US" altLang="zh-CN" dirty="0"/>
              <a:t>1</a:t>
            </a:r>
            <a:r>
              <a:rPr lang="zh-CN" altLang="en-US" dirty="0"/>
              <a:t>）与前序序列类似，在二叉树的层序遍历过程中，输出表示空结点的标记，可生成二叉树的层序序列，并根据层序序列重构二叉树（过程及算法参考教材）</a:t>
            </a:r>
            <a:endParaRPr lang="en-US" altLang="zh-CN" dirty="0"/>
          </a:p>
          <a:p>
            <a:pPr>
              <a:lnSpc>
                <a:spcPct val="100000"/>
              </a:lnSpc>
              <a:spcAft>
                <a:spcPts val="500"/>
              </a:spcAft>
            </a:pPr>
            <a:r>
              <a:rPr lang="zh-CN" altLang="en-US" dirty="0"/>
              <a:t>（</a:t>
            </a:r>
            <a:r>
              <a:rPr lang="en-US" altLang="zh-CN" dirty="0"/>
              <a:t>2</a:t>
            </a:r>
            <a:r>
              <a:rPr lang="zh-CN" altLang="en-US" dirty="0"/>
              <a:t>）（</a:t>
            </a:r>
            <a:r>
              <a:rPr lang="zh-CN" altLang="en-US" dirty="0">
                <a:solidFill>
                  <a:srgbClr val="C00000"/>
                </a:solidFill>
              </a:rPr>
              <a:t>经典问题</a:t>
            </a:r>
            <a:r>
              <a:rPr lang="zh-CN" altLang="en-US" dirty="0"/>
              <a:t>）用前序遍历与中序遍历结果重构二叉树，分析重构条件及算法的时间复杂度</a:t>
            </a:r>
            <a:endParaRPr lang="en-US" altLang="zh-CN" dirty="0"/>
          </a:p>
          <a:p>
            <a:pPr marL="342900" indent="-342900">
              <a:lnSpc>
                <a:spcPct val="100000"/>
              </a:lnSpc>
              <a:buFont typeface="Arial" panose="020B0604020202020204" pitchFamily="34" charset="0"/>
              <a:buChar char="•"/>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zh-CN" altLang="zh-CN" sz="2400" dirty="0"/>
          </a:p>
        </p:txBody>
      </p:sp>
      <p:pic>
        <p:nvPicPr>
          <p:cNvPr id="7" name="图片 6"/>
          <p:cNvPicPr>
            <a:picLocks noChangeAspect="1"/>
          </p:cNvPicPr>
          <p:nvPr/>
        </p:nvPicPr>
        <p:blipFill>
          <a:blip r:embed="rId1"/>
          <a:stretch>
            <a:fillRect/>
          </a:stretch>
        </p:blipFill>
        <p:spPr>
          <a:xfrm>
            <a:off x="8200065" y="4505085"/>
            <a:ext cx="3153735" cy="2152549"/>
          </a:xfrm>
          <a:prstGeom prst="rect">
            <a:avLst/>
          </a:prstGeom>
        </p:spPr>
      </p:pic>
      <p:sp>
        <p:nvSpPr>
          <p:cNvPr id="2" name="标题 1"/>
          <p:cNvSpPr>
            <a:spLocks noGrp="1"/>
          </p:cNvSpPr>
          <p:nvPr>
            <p:ph type="title"/>
          </p:nvPr>
        </p:nvSpPr>
        <p:spPr/>
        <p:txBody>
          <a:bodyPr/>
          <a:lstStyle/>
          <a:p>
            <a:r>
              <a:rPr lang="en-US" altLang="zh-CN" sz="2800" dirty="0"/>
              <a:t>5.4.4</a:t>
            </a:r>
            <a:r>
              <a:rPr lang="zh-CN" altLang="en-US" sz="2800" dirty="0"/>
              <a:t> 二叉树的序列化与反序列化</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8" name="文本框 7"/>
          <p:cNvSpPr txBox="1"/>
          <p:nvPr/>
        </p:nvSpPr>
        <p:spPr>
          <a:xfrm>
            <a:off x="3124200" y="5048794"/>
            <a:ext cx="4184429" cy="268728"/>
          </a:xfrm>
          <a:prstGeom prst="rect">
            <a:avLst/>
          </a:prstGeom>
          <a:noFill/>
        </p:spPr>
        <p:txBody>
          <a:bodyPr wrap="square">
            <a:spAutoFit/>
          </a:bodyPr>
          <a:lstStyle/>
          <a:p>
            <a:pPr lvl="0">
              <a:lnSpc>
                <a:spcPts val="1200"/>
              </a:lnSpc>
            </a:pPr>
            <a:r>
              <a:rPr lang="zh-CN" altLang="zh-CN" kern="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前序遍历：</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&lt;A, B, D, H, I, E, J, C, F, K&gt;</a:t>
            </a:r>
            <a:endParaRPr lang="zh-CN" altLang="zh-CN"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
        <p:nvSpPr>
          <p:cNvPr id="9" name="文本框 8"/>
          <p:cNvSpPr txBox="1"/>
          <p:nvPr/>
        </p:nvSpPr>
        <p:spPr>
          <a:xfrm>
            <a:off x="3111500" y="5611266"/>
            <a:ext cx="4260629" cy="268728"/>
          </a:xfrm>
          <a:prstGeom prst="rect">
            <a:avLst/>
          </a:prstGeom>
          <a:noFill/>
        </p:spPr>
        <p:txBody>
          <a:bodyPr wrap="square">
            <a:spAutoFit/>
          </a:bodyPr>
          <a:lstStyle/>
          <a:p>
            <a:pPr lvl="0">
              <a:lnSpc>
                <a:spcPts val="1200"/>
              </a:lnSpc>
            </a:pPr>
            <a:r>
              <a:rPr lang="zh-CN" altLang="zh-CN" kern="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中序遍历：</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&lt;H, D, I, B, E, J, A, F, K, C&gt;</a:t>
            </a:r>
            <a:endParaRPr lang="zh-CN" altLang="zh-CN"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
        <p:nvSpPr>
          <p:cNvPr id="10" name="下箭头 9"/>
          <p:cNvSpPr/>
          <p:nvPr/>
        </p:nvSpPr>
        <p:spPr>
          <a:xfrm rot="16200000">
            <a:off x="7492293" y="5110968"/>
            <a:ext cx="660400" cy="543010"/>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4"/>
          <p:cNvSpPr txBox="1"/>
          <p:nvPr/>
        </p:nvSpPr>
        <p:spPr>
          <a:xfrm>
            <a:off x="400877" y="1144756"/>
            <a:ext cx="11055325" cy="49154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Aft>
                <a:spcPts val="500"/>
              </a:spcAft>
            </a:pPr>
            <a:r>
              <a:rPr lang="zh-CN" altLang="en-US" dirty="0"/>
              <a:t>（</a:t>
            </a:r>
            <a:r>
              <a:rPr lang="zh-CN" altLang="en-US" dirty="0">
                <a:solidFill>
                  <a:srgbClr val="C00000"/>
                </a:solidFill>
              </a:rPr>
              <a:t>经典问题</a:t>
            </a:r>
            <a:r>
              <a:rPr lang="zh-CN" altLang="en-US" dirty="0"/>
              <a:t>）用前序遍历与中序遍历结果重构二叉树，分析重构条件及算法的时间复杂度</a:t>
            </a:r>
            <a:endParaRPr lang="en-US" altLang="zh-CN" dirty="0"/>
          </a:p>
          <a:p>
            <a:pPr marL="342900" indent="-342900">
              <a:lnSpc>
                <a:spcPct val="100000"/>
              </a:lnSpc>
              <a:buFont typeface="Arial" panose="020B0604020202020204" pitchFamily="34" charset="0"/>
              <a:buChar char="•"/>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zh-CN" altLang="zh-CN" sz="2400" dirty="0"/>
          </a:p>
        </p:txBody>
      </p:sp>
      <p:sp>
        <p:nvSpPr>
          <p:cNvPr id="2" name="标题 1"/>
          <p:cNvSpPr>
            <a:spLocks noGrp="1"/>
          </p:cNvSpPr>
          <p:nvPr>
            <p:ph type="title"/>
          </p:nvPr>
        </p:nvSpPr>
        <p:spPr/>
        <p:txBody>
          <a:bodyPr/>
          <a:lstStyle/>
          <a:p>
            <a:r>
              <a:rPr lang="en-US" altLang="zh-CN" sz="2800" dirty="0"/>
              <a:t>5.4.4</a:t>
            </a:r>
            <a:r>
              <a:rPr lang="zh-CN" altLang="en-US" sz="2800" dirty="0"/>
              <a:t> 二叉树的序列化与反序列化</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8" name="文本框 7"/>
          <p:cNvSpPr txBox="1"/>
          <p:nvPr/>
        </p:nvSpPr>
        <p:spPr>
          <a:xfrm>
            <a:off x="1925491" y="1897096"/>
            <a:ext cx="4184429" cy="268728"/>
          </a:xfrm>
          <a:prstGeom prst="rect">
            <a:avLst/>
          </a:prstGeom>
          <a:noFill/>
        </p:spPr>
        <p:txBody>
          <a:bodyPr wrap="square">
            <a:spAutoFit/>
          </a:bodyPr>
          <a:lstStyle/>
          <a:p>
            <a:pPr lvl="0">
              <a:lnSpc>
                <a:spcPts val="1200"/>
              </a:lnSpc>
            </a:pPr>
            <a:r>
              <a:rPr lang="zh-CN" altLang="zh-CN" kern="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前序：</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a:t>
            </a:r>
            <a:r>
              <a:rPr lang="en-US" altLang="zh-CN" kern="0" dirty="0">
                <a:solidFill>
                  <a:srgbClr val="C00000"/>
                </a:solidFill>
                <a:effectLst/>
                <a:latin typeface="微软雅黑" panose="020B0503020204020204" pitchFamily="34" charset="-122"/>
                <a:ea typeface="微软雅黑" panose="020B0503020204020204" pitchFamily="34" charset="-122"/>
                <a:cs typeface="Symbol" panose="05050102010706020507" pitchFamily="2" charset="2"/>
              </a:rPr>
              <a:t>A</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 </a:t>
            </a:r>
            <a:r>
              <a:rPr lang="en-US" altLang="zh-CN" kern="0" dirty="0">
                <a:solidFill>
                  <a:srgbClr val="00B0F0"/>
                </a:solidFill>
                <a:effectLst/>
                <a:latin typeface="微软雅黑" panose="020B0503020204020204" pitchFamily="34" charset="-122"/>
                <a:ea typeface="微软雅黑" panose="020B0503020204020204" pitchFamily="34" charset="-122"/>
                <a:cs typeface="Symbol" panose="05050102010706020507" pitchFamily="2" charset="2"/>
              </a:rPr>
              <a:t>B, D, H, I, E, J</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 C, F, K&gt;</a:t>
            </a:r>
            <a:endParaRPr lang="zh-CN" altLang="zh-CN"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
        <p:nvSpPr>
          <p:cNvPr id="9" name="文本框 8"/>
          <p:cNvSpPr txBox="1"/>
          <p:nvPr/>
        </p:nvSpPr>
        <p:spPr>
          <a:xfrm>
            <a:off x="1912791" y="2308187"/>
            <a:ext cx="4260629" cy="268728"/>
          </a:xfrm>
          <a:prstGeom prst="rect">
            <a:avLst/>
          </a:prstGeom>
          <a:noFill/>
        </p:spPr>
        <p:txBody>
          <a:bodyPr wrap="square">
            <a:spAutoFit/>
          </a:bodyPr>
          <a:lstStyle/>
          <a:p>
            <a:pPr lvl="0">
              <a:lnSpc>
                <a:spcPts val="1200"/>
              </a:lnSpc>
            </a:pPr>
            <a:r>
              <a:rPr lang="zh-CN" altLang="zh-CN" kern="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中序：</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a:t>
            </a:r>
            <a:r>
              <a:rPr lang="en-US" altLang="zh-CN" kern="0" dirty="0">
                <a:solidFill>
                  <a:srgbClr val="00B0F0"/>
                </a:solidFill>
                <a:effectLst/>
                <a:latin typeface="微软雅黑" panose="020B0503020204020204" pitchFamily="34" charset="-122"/>
                <a:ea typeface="微软雅黑" panose="020B0503020204020204" pitchFamily="34" charset="-122"/>
                <a:cs typeface="Symbol" panose="05050102010706020507" pitchFamily="2" charset="2"/>
              </a:rPr>
              <a:t>H, D, I, B, E, J</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 </a:t>
            </a:r>
            <a:r>
              <a:rPr lang="en-US" altLang="zh-CN" kern="0" dirty="0">
                <a:solidFill>
                  <a:srgbClr val="C00000"/>
                </a:solidFill>
                <a:effectLst/>
                <a:latin typeface="微软雅黑" panose="020B0503020204020204" pitchFamily="34" charset="-122"/>
                <a:ea typeface="微软雅黑" panose="020B0503020204020204" pitchFamily="34" charset="-122"/>
                <a:cs typeface="Symbol" panose="05050102010706020507" pitchFamily="2" charset="2"/>
              </a:rPr>
              <a:t>A</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 F, K, C&gt;</a:t>
            </a:r>
            <a:endParaRPr lang="zh-CN" altLang="zh-CN"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
        <p:nvSpPr>
          <p:cNvPr id="10" name="下箭头 9"/>
          <p:cNvSpPr/>
          <p:nvPr/>
        </p:nvSpPr>
        <p:spPr>
          <a:xfrm rot="16200000">
            <a:off x="5871740" y="1935273"/>
            <a:ext cx="396027" cy="546099"/>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椭圆 10"/>
          <p:cNvSpPr/>
          <p:nvPr/>
        </p:nvSpPr>
        <p:spPr>
          <a:xfrm>
            <a:off x="6533793" y="1941242"/>
            <a:ext cx="546100" cy="5461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A</a:t>
            </a:r>
            <a:endParaRPr kumimoji="1" lang="zh-CN" altLang="en-US" sz="2400" dirty="0"/>
          </a:p>
        </p:txBody>
      </p:sp>
      <p:sp>
        <p:nvSpPr>
          <p:cNvPr id="12" name="文本框 11"/>
          <p:cNvSpPr txBox="1"/>
          <p:nvPr/>
        </p:nvSpPr>
        <p:spPr>
          <a:xfrm>
            <a:off x="939912" y="2976764"/>
            <a:ext cx="2762450" cy="268728"/>
          </a:xfrm>
          <a:prstGeom prst="rect">
            <a:avLst/>
          </a:prstGeom>
          <a:noFill/>
        </p:spPr>
        <p:txBody>
          <a:bodyPr wrap="square">
            <a:spAutoFit/>
          </a:bodyPr>
          <a:lstStyle/>
          <a:p>
            <a:pPr lvl="0">
              <a:lnSpc>
                <a:spcPts val="1200"/>
              </a:lnSpc>
            </a:pPr>
            <a:r>
              <a:rPr lang="zh-CN" altLang="zh-CN" kern="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前序：</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a:t>
            </a:r>
            <a:r>
              <a:rPr lang="en-US" altLang="zh-CN" kern="0" dirty="0">
                <a:solidFill>
                  <a:srgbClr val="C00000"/>
                </a:solidFill>
                <a:effectLst/>
                <a:latin typeface="微软雅黑" panose="020B0503020204020204" pitchFamily="34" charset="-122"/>
                <a:ea typeface="微软雅黑" panose="020B0503020204020204" pitchFamily="34" charset="-122"/>
                <a:cs typeface="Symbol" panose="05050102010706020507" pitchFamily="2" charset="2"/>
              </a:rPr>
              <a:t>B</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 </a:t>
            </a:r>
            <a:r>
              <a:rPr lang="en-US" altLang="zh-CN" kern="0" dirty="0">
                <a:solidFill>
                  <a:srgbClr val="00B0F0"/>
                </a:solidFill>
                <a:effectLst/>
                <a:latin typeface="微软雅黑" panose="020B0503020204020204" pitchFamily="34" charset="-122"/>
                <a:ea typeface="微软雅黑" panose="020B0503020204020204" pitchFamily="34" charset="-122"/>
                <a:cs typeface="Symbol" panose="05050102010706020507" pitchFamily="2" charset="2"/>
              </a:rPr>
              <a:t>D, H, I</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 E, J&gt;</a:t>
            </a:r>
            <a:endParaRPr lang="zh-CN" altLang="zh-CN"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
        <p:nvSpPr>
          <p:cNvPr id="13" name="文本框 12"/>
          <p:cNvSpPr txBox="1"/>
          <p:nvPr/>
        </p:nvSpPr>
        <p:spPr>
          <a:xfrm>
            <a:off x="927211" y="3399536"/>
            <a:ext cx="2762451" cy="262701"/>
          </a:xfrm>
          <a:prstGeom prst="rect">
            <a:avLst/>
          </a:prstGeom>
          <a:noFill/>
        </p:spPr>
        <p:txBody>
          <a:bodyPr wrap="square">
            <a:spAutoFit/>
          </a:bodyPr>
          <a:lstStyle/>
          <a:p>
            <a:pPr lvl="0">
              <a:lnSpc>
                <a:spcPts val="1200"/>
              </a:lnSpc>
            </a:pPr>
            <a:r>
              <a:rPr lang="zh-CN" altLang="zh-CN" kern="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中序：</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a:t>
            </a:r>
            <a:r>
              <a:rPr lang="en-US" altLang="zh-CN" kern="0" dirty="0">
                <a:solidFill>
                  <a:srgbClr val="00B0F0"/>
                </a:solidFill>
                <a:effectLst/>
                <a:latin typeface="微软雅黑" panose="020B0503020204020204" pitchFamily="34" charset="-122"/>
                <a:ea typeface="微软雅黑" panose="020B0503020204020204" pitchFamily="34" charset="-122"/>
                <a:cs typeface="Symbol" panose="05050102010706020507" pitchFamily="2" charset="2"/>
              </a:rPr>
              <a:t>H, D, I, </a:t>
            </a:r>
            <a:r>
              <a:rPr lang="en-US" altLang="zh-CN" kern="0" dirty="0">
                <a:solidFill>
                  <a:srgbClr val="C00000"/>
                </a:solidFill>
                <a:effectLst/>
                <a:latin typeface="微软雅黑" panose="020B0503020204020204" pitchFamily="34" charset="-122"/>
                <a:ea typeface="微软雅黑" panose="020B0503020204020204" pitchFamily="34" charset="-122"/>
                <a:cs typeface="Symbol" panose="05050102010706020507" pitchFamily="2" charset="2"/>
              </a:rPr>
              <a:t>B</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 E, J&gt;</a:t>
            </a:r>
            <a:endParaRPr lang="zh-CN" altLang="zh-CN"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
        <p:nvSpPr>
          <p:cNvPr id="14" name="下箭头 13"/>
          <p:cNvSpPr/>
          <p:nvPr/>
        </p:nvSpPr>
        <p:spPr>
          <a:xfrm rot="16200000">
            <a:off x="3767974" y="3025556"/>
            <a:ext cx="396027" cy="546099"/>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椭圆 14"/>
          <p:cNvSpPr/>
          <p:nvPr/>
        </p:nvSpPr>
        <p:spPr>
          <a:xfrm>
            <a:off x="4451605" y="3022956"/>
            <a:ext cx="546100" cy="5461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B</a:t>
            </a:r>
            <a:endParaRPr kumimoji="1" lang="zh-CN" altLang="en-US" sz="2400" dirty="0"/>
          </a:p>
        </p:txBody>
      </p:sp>
      <p:sp>
        <p:nvSpPr>
          <p:cNvPr id="16" name="文本框 15"/>
          <p:cNvSpPr txBox="1"/>
          <p:nvPr/>
        </p:nvSpPr>
        <p:spPr>
          <a:xfrm>
            <a:off x="10242704" y="2969240"/>
            <a:ext cx="2222192" cy="262701"/>
          </a:xfrm>
          <a:prstGeom prst="rect">
            <a:avLst/>
          </a:prstGeom>
          <a:noFill/>
        </p:spPr>
        <p:txBody>
          <a:bodyPr wrap="square">
            <a:spAutoFit/>
          </a:bodyPr>
          <a:lstStyle/>
          <a:p>
            <a:pPr lvl="0">
              <a:lnSpc>
                <a:spcPts val="1200"/>
              </a:lnSpc>
            </a:pPr>
            <a:r>
              <a:rPr lang="zh-CN" altLang="zh-CN" kern="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前序：</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a:t>
            </a:r>
            <a:r>
              <a:rPr lang="en-US" altLang="zh-CN" kern="0" dirty="0">
                <a:solidFill>
                  <a:srgbClr val="C00000"/>
                </a:solidFill>
                <a:effectLst/>
                <a:latin typeface="微软雅黑" panose="020B0503020204020204" pitchFamily="34" charset="-122"/>
                <a:ea typeface="微软雅黑" panose="020B0503020204020204" pitchFamily="34" charset="-122"/>
                <a:cs typeface="Symbol" panose="05050102010706020507" pitchFamily="2" charset="2"/>
              </a:rPr>
              <a:t>C</a:t>
            </a:r>
            <a:r>
              <a:rPr lang="en-US" altLang="zh-CN" kern="0" dirty="0">
                <a:solidFill>
                  <a:srgbClr val="333333"/>
                </a:solidFill>
                <a:latin typeface="微软雅黑" panose="020B0503020204020204" pitchFamily="34" charset="-122"/>
                <a:ea typeface="微软雅黑" panose="020B0503020204020204" pitchFamily="34" charset="-122"/>
                <a:cs typeface="Symbol" panose="05050102010706020507" pitchFamily="2" charset="2"/>
              </a:rPr>
              <a:t>,</a:t>
            </a:r>
            <a:r>
              <a:rPr lang="zh-CN" altLang="en-US" kern="0" dirty="0">
                <a:solidFill>
                  <a:srgbClr val="333333"/>
                </a:solidFill>
                <a:latin typeface="微软雅黑" panose="020B0503020204020204" pitchFamily="34" charset="-122"/>
                <a:ea typeface="微软雅黑" panose="020B0503020204020204" pitchFamily="34" charset="-122"/>
                <a:cs typeface="Symbol" panose="05050102010706020507" pitchFamily="2" charset="2"/>
              </a:rPr>
              <a:t> </a:t>
            </a:r>
            <a:r>
              <a:rPr lang="en-US" altLang="zh-CN" kern="0" dirty="0">
                <a:solidFill>
                  <a:srgbClr val="00B0F0"/>
                </a:solidFill>
                <a:effectLst/>
                <a:latin typeface="微软雅黑" panose="020B0503020204020204" pitchFamily="34" charset="-122"/>
                <a:ea typeface="微软雅黑" panose="020B0503020204020204" pitchFamily="34" charset="-122"/>
                <a:cs typeface="Symbol" panose="05050102010706020507" pitchFamily="2" charset="2"/>
              </a:rPr>
              <a:t>F, </a:t>
            </a:r>
            <a:r>
              <a:rPr lang="en-US" altLang="zh-CN" kern="0" dirty="0">
                <a:solidFill>
                  <a:srgbClr val="00B0F0"/>
                </a:solidFill>
                <a:latin typeface="微软雅黑" panose="020B0503020204020204" pitchFamily="34" charset="-122"/>
                <a:ea typeface="微软雅黑" panose="020B0503020204020204" pitchFamily="34" charset="-122"/>
                <a:cs typeface="Symbol" panose="05050102010706020507" pitchFamily="2" charset="2"/>
              </a:rPr>
              <a:t>K</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&gt;</a:t>
            </a:r>
            <a:endParaRPr lang="zh-CN" altLang="zh-CN"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
        <p:nvSpPr>
          <p:cNvPr id="17" name="文本框 16"/>
          <p:cNvSpPr txBox="1"/>
          <p:nvPr/>
        </p:nvSpPr>
        <p:spPr>
          <a:xfrm>
            <a:off x="10230003" y="3392013"/>
            <a:ext cx="1879453" cy="262701"/>
          </a:xfrm>
          <a:prstGeom prst="rect">
            <a:avLst/>
          </a:prstGeom>
          <a:noFill/>
        </p:spPr>
        <p:txBody>
          <a:bodyPr wrap="square">
            <a:spAutoFit/>
          </a:bodyPr>
          <a:lstStyle/>
          <a:p>
            <a:pPr lvl="0">
              <a:lnSpc>
                <a:spcPts val="1200"/>
              </a:lnSpc>
            </a:pPr>
            <a:r>
              <a:rPr lang="zh-CN" altLang="zh-CN" kern="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中序：</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a:t>
            </a:r>
            <a:r>
              <a:rPr lang="en-US" altLang="zh-CN" kern="0" dirty="0">
                <a:solidFill>
                  <a:srgbClr val="00B0F0"/>
                </a:solidFill>
                <a:latin typeface="微软雅黑" panose="020B0503020204020204" pitchFamily="34" charset="-122"/>
                <a:ea typeface="微软雅黑" panose="020B0503020204020204" pitchFamily="34" charset="-122"/>
                <a:cs typeface="Symbol" panose="05050102010706020507" pitchFamily="2" charset="2"/>
              </a:rPr>
              <a:t>F,</a:t>
            </a:r>
            <a:r>
              <a:rPr lang="zh-CN" altLang="en-US" kern="0" dirty="0">
                <a:solidFill>
                  <a:srgbClr val="00B0F0"/>
                </a:solidFill>
                <a:latin typeface="微软雅黑" panose="020B0503020204020204" pitchFamily="34" charset="-122"/>
                <a:ea typeface="微软雅黑" panose="020B0503020204020204" pitchFamily="34" charset="-122"/>
                <a:cs typeface="Symbol" panose="05050102010706020507" pitchFamily="2" charset="2"/>
              </a:rPr>
              <a:t> </a:t>
            </a:r>
            <a:r>
              <a:rPr lang="en-US" altLang="zh-CN" kern="0" dirty="0">
                <a:solidFill>
                  <a:srgbClr val="00B0F0"/>
                </a:solidFill>
                <a:latin typeface="微软雅黑" panose="020B0503020204020204" pitchFamily="34" charset="-122"/>
                <a:ea typeface="微软雅黑" panose="020B0503020204020204" pitchFamily="34" charset="-122"/>
                <a:cs typeface="Symbol" panose="05050102010706020507" pitchFamily="2" charset="2"/>
              </a:rPr>
              <a:t>K</a:t>
            </a:r>
            <a:r>
              <a:rPr lang="en-US" altLang="zh-CN" kern="0" dirty="0">
                <a:solidFill>
                  <a:srgbClr val="333333"/>
                </a:solidFill>
                <a:latin typeface="微软雅黑" panose="020B0503020204020204" pitchFamily="34" charset="-122"/>
                <a:ea typeface="微软雅黑" panose="020B0503020204020204" pitchFamily="34" charset="-122"/>
                <a:cs typeface="Symbol" panose="05050102010706020507" pitchFamily="2" charset="2"/>
              </a:rPr>
              <a:t>,</a:t>
            </a:r>
            <a:r>
              <a:rPr lang="zh-CN" altLang="en-US" kern="0" dirty="0">
                <a:solidFill>
                  <a:srgbClr val="333333"/>
                </a:solidFill>
                <a:latin typeface="微软雅黑" panose="020B0503020204020204" pitchFamily="34" charset="-122"/>
                <a:ea typeface="微软雅黑" panose="020B0503020204020204" pitchFamily="34" charset="-122"/>
                <a:cs typeface="Symbol" panose="05050102010706020507" pitchFamily="2" charset="2"/>
              </a:rPr>
              <a:t> </a:t>
            </a:r>
            <a:r>
              <a:rPr lang="en-US" altLang="zh-CN" kern="0" dirty="0">
                <a:solidFill>
                  <a:srgbClr val="C00000"/>
                </a:solidFill>
                <a:latin typeface="微软雅黑" panose="020B0503020204020204" pitchFamily="34" charset="-122"/>
                <a:ea typeface="微软雅黑" panose="020B0503020204020204" pitchFamily="34" charset="-122"/>
                <a:cs typeface="Symbol" panose="05050102010706020507" pitchFamily="2" charset="2"/>
              </a:rPr>
              <a:t>C</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&gt;</a:t>
            </a:r>
            <a:endParaRPr lang="zh-CN" altLang="zh-CN"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
        <p:nvSpPr>
          <p:cNvPr id="18" name="椭圆 17"/>
          <p:cNvSpPr/>
          <p:nvPr/>
        </p:nvSpPr>
        <p:spPr>
          <a:xfrm>
            <a:off x="9179933" y="3022956"/>
            <a:ext cx="546100" cy="5461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C</a:t>
            </a:r>
            <a:endParaRPr kumimoji="1" lang="zh-CN" altLang="en-US" sz="2400" dirty="0"/>
          </a:p>
        </p:txBody>
      </p:sp>
      <p:sp>
        <p:nvSpPr>
          <p:cNvPr id="19" name="文本框 18"/>
          <p:cNvSpPr txBox="1"/>
          <p:nvPr/>
        </p:nvSpPr>
        <p:spPr>
          <a:xfrm>
            <a:off x="971850" y="4285308"/>
            <a:ext cx="2762450" cy="268728"/>
          </a:xfrm>
          <a:prstGeom prst="rect">
            <a:avLst/>
          </a:prstGeom>
          <a:noFill/>
        </p:spPr>
        <p:txBody>
          <a:bodyPr wrap="square">
            <a:spAutoFit/>
          </a:bodyPr>
          <a:lstStyle/>
          <a:p>
            <a:pPr lvl="0">
              <a:lnSpc>
                <a:spcPts val="1200"/>
              </a:lnSpc>
            </a:pPr>
            <a:r>
              <a:rPr lang="zh-CN" altLang="zh-CN" kern="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前序：</a:t>
            </a:r>
            <a:r>
              <a:rPr lang="en-US" altLang="zh-CN" kern="0" dirty="0">
                <a:effectLst/>
                <a:latin typeface="微软雅黑" panose="020B0503020204020204" pitchFamily="34" charset="-122"/>
                <a:ea typeface="微软雅黑" panose="020B0503020204020204" pitchFamily="34" charset="-122"/>
                <a:cs typeface="Symbol" panose="05050102010706020507" pitchFamily="2" charset="2"/>
              </a:rPr>
              <a:t>&lt;</a:t>
            </a:r>
            <a:r>
              <a:rPr lang="en-US" altLang="zh-CN" kern="0" dirty="0">
                <a:solidFill>
                  <a:srgbClr val="C00000"/>
                </a:solidFill>
                <a:effectLst/>
                <a:latin typeface="微软雅黑" panose="020B0503020204020204" pitchFamily="34" charset="-122"/>
                <a:ea typeface="微软雅黑" panose="020B0503020204020204" pitchFamily="34" charset="-122"/>
                <a:cs typeface="Symbol" panose="05050102010706020507" pitchFamily="2" charset="2"/>
              </a:rPr>
              <a:t>D</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 </a:t>
            </a:r>
            <a:r>
              <a:rPr lang="en-US" altLang="zh-CN" kern="0" dirty="0">
                <a:solidFill>
                  <a:srgbClr val="00B0F0"/>
                </a:solidFill>
                <a:effectLst/>
                <a:latin typeface="微软雅黑" panose="020B0503020204020204" pitchFamily="34" charset="-122"/>
                <a:ea typeface="微软雅黑" panose="020B0503020204020204" pitchFamily="34" charset="-122"/>
                <a:cs typeface="Symbol" panose="05050102010706020507" pitchFamily="2" charset="2"/>
              </a:rPr>
              <a:t>H</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 I&gt;</a:t>
            </a:r>
            <a:endParaRPr lang="zh-CN" altLang="zh-CN"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
        <p:nvSpPr>
          <p:cNvPr id="20" name="文本框 19"/>
          <p:cNvSpPr txBox="1"/>
          <p:nvPr/>
        </p:nvSpPr>
        <p:spPr>
          <a:xfrm>
            <a:off x="959149" y="4708080"/>
            <a:ext cx="2762451" cy="262701"/>
          </a:xfrm>
          <a:prstGeom prst="rect">
            <a:avLst/>
          </a:prstGeom>
          <a:noFill/>
        </p:spPr>
        <p:txBody>
          <a:bodyPr wrap="square">
            <a:spAutoFit/>
          </a:bodyPr>
          <a:lstStyle/>
          <a:p>
            <a:pPr lvl="0">
              <a:lnSpc>
                <a:spcPts val="1200"/>
              </a:lnSpc>
            </a:pPr>
            <a:r>
              <a:rPr lang="zh-CN" altLang="zh-CN" kern="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中序：</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a:t>
            </a:r>
            <a:r>
              <a:rPr lang="en-US" altLang="zh-CN" kern="0" dirty="0">
                <a:solidFill>
                  <a:srgbClr val="00B0F0"/>
                </a:solidFill>
                <a:effectLst/>
                <a:latin typeface="微软雅黑" panose="020B0503020204020204" pitchFamily="34" charset="-122"/>
                <a:ea typeface="微软雅黑" panose="020B0503020204020204" pitchFamily="34" charset="-122"/>
                <a:cs typeface="Symbol" panose="05050102010706020507" pitchFamily="2" charset="2"/>
              </a:rPr>
              <a:t>H</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 </a:t>
            </a:r>
            <a:r>
              <a:rPr lang="en-US" altLang="zh-CN" kern="0" dirty="0">
                <a:solidFill>
                  <a:srgbClr val="C00000"/>
                </a:solidFill>
                <a:effectLst/>
                <a:latin typeface="微软雅黑" panose="020B0503020204020204" pitchFamily="34" charset="-122"/>
                <a:ea typeface="微软雅黑" panose="020B0503020204020204" pitchFamily="34" charset="-122"/>
                <a:cs typeface="Symbol" panose="05050102010706020507" pitchFamily="2" charset="2"/>
              </a:rPr>
              <a:t>D</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 I&gt;</a:t>
            </a:r>
            <a:endParaRPr lang="zh-CN" altLang="zh-CN"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
        <p:nvSpPr>
          <p:cNvPr id="21" name="椭圆 20"/>
          <p:cNvSpPr/>
          <p:nvPr/>
        </p:nvSpPr>
        <p:spPr>
          <a:xfrm>
            <a:off x="3294118" y="4285308"/>
            <a:ext cx="546100" cy="5461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D</a:t>
            </a:r>
            <a:endParaRPr kumimoji="1" lang="zh-CN" altLang="en-US" sz="2400" dirty="0"/>
          </a:p>
        </p:txBody>
      </p:sp>
      <p:sp>
        <p:nvSpPr>
          <p:cNvPr id="22" name="椭圆 21"/>
          <p:cNvSpPr/>
          <p:nvPr/>
        </p:nvSpPr>
        <p:spPr>
          <a:xfrm>
            <a:off x="5462414" y="4319525"/>
            <a:ext cx="546100" cy="5461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E</a:t>
            </a:r>
            <a:endParaRPr kumimoji="1" lang="zh-CN" altLang="en-US" sz="2400" dirty="0"/>
          </a:p>
        </p:txBody>
      </p:sp>
      <p:sp>
        <p:nvSpPr>
          <p:cNvPr id="23" name="文本框 22"/>
          <p:cNvSpPr txBox="1"/>
          <p:nvPr/>
        </p:nvSpPr>
        <p:spPr>
          <a:xfrm>
            <a:off x="6560357" y="4282834"/>
            <a:ext cx="2762450" cy="268728"/>
          </a:xfrm>
          <a:prstGeom prst="rect">
            <a:avLst/>
          </a:prstGeom>
          <a:noFill/>
        </p:spPr>
        <p:txBody>
          <a:bodyPr wrap="square">
            <a:spAutoFit/>
          </a:bodyPr>
          <a:lstStyle/>
          <a:p>
            <a:pPr lvl="0">
              <a:lnSpc>
                <a:spcPts val="1200"/>
              </a:lnSpc>
            </a:pPr>
            <a:r>
              <a:rPr lang="zh-CN" altLang="zh-CN" kern="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前序：</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a:t>
            </a:r>
            <a:r>
              <a:rPr lang="en-US" altLang="zh-CN" kern="0" dirty="0">
                <a:solidFill>
                  <a:srgbClr val="C00000"/>
                </a:solidFill>
                <a:effectLst/>
                <a:latin typeface="微软雅黑" panose="020B0503020204020204" pitchFamily="34" charset="-122"/>
                <a:ea typeface="微软雅黑" panose="020B0503020204020204" pitchFamily="34" charset="-122"/>
                <a:cs typeface="Symbol" panose="05050102010706020507" pitchFamily="2" charset="2"/>
              </a:rPr>
              <a:t>E</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 J&gt;</a:t>
            </a:r>
            <a:endParaRPr lang="zh-CN" altLang="zh-CN"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
        <p:nvSpPr>
          <p:cNvPr id="24" name="文本框 23"/>
          <p:cNvSpPr txBox="1"/>
          <p:nvPr/>
        </p:nvSpPr>
        <p:spPr>
          <a:xfrm>
            <a:off x="6547656" y="4705606"/>
            <a:ext cx="2762451" cy="262701"/>
          </a:xfrm>
          <a:prstGeom prst="rect">
            <a:avLst/>
          </a:prstGeom>
          <a:noFill/>
        </p:spPr>
        <p:txBody>
          <a:bodyPr wrap="square">
            <a:spAutoFit/>
          </a:bodyPr>
          <a:lstStyle/>
          <a:p>
            <a:pPr lvl="0">
              <a:lnSpc>
                <a:spcPts val="1200"/>
              </a:lnSpc>
            </a:pPr>
            <a:r>
              <a:rPr lang="zh-CN" altLang="zh-CN" kern="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中序：</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a:t>
            </a:r>
            <a:r>
              <a:rPr lang="en-US" altLang="zh-CN" kern="0" dirty="0">
                <a:solidFill>
                  <a:srgbClr val="C00000"/>
                </a:solidFill>
                <a:latin typeface="微软雅黑" panose="020B0503020204020204" pitchFamily="34" charset="-122"/>
                <a:ea typeface="微软雅黑" panose="020B0503020204020204" pitchFamily="34" charset="-122"/>
                <a:cs typeface="Symbol" panose="05050102010706020507" pitchFamily="2" charset="2"/>
              </a:rPr>
              <a:t>E</a:t>
            </a:r>
            <a:r>
              <a:rPr lang="en-US" altLang="zh-CN" kern="0" dirty="0">
                <a:solidFill>
                  <a:srgbClr val="333333"/>
                </a:solidFill>
                <a:latin typeface="微软雅黑" panose="020B0503020204020204" pitchFamily="34" charset="-122"/>
                <a:ea typeface="微软雅黑" panose="020B0503020204020204" pitchFamily="34" charset="-122"/>
                <a:cs typeface="Symbol" panose="05050102010706020507" pitchFamily="2" charset="2"/>
              </a:rPr>
              <a:t>,</a:t>
            </a:r>
            <a:r>
              <a:rPr lang="zh-CN" altLang="en-US" kern="0" dirty="0">
                <a:solidFill>
                  <a:srgbClr val="333333"/>
                </a:solidFill>
                <a:latin typeface="微软雅黑" panose="020B0503020204020204" pitchFamily="34" charset="-122"/>
                <a:ea typeface="微软雅黑" panose="020B0503020204020204" pitchFamily="34" charset="-122"/>
                <a:cs typeface="Symbol" panose="05050102010706020507" pitchFamily="2" charset="2"/>
              </a:rPr>
              <a:t> </a:t>
            </a:r>
            <a:r>
              <a:rPr lang="en-US" altLang="zh-CN" kern="0" dirty="0">
                <a:solidFill>
                  <a:srgbClr val="333333"/>
                </a:solidFill>
                <a:latin typeface="微软雅黑" panose="020B0503020204020204" pitchFamily="34" charset="-122"/>
                <a:ea typeface="微软雅黑" panose="020B0503020204020204" pitchFamily="34" charset="-122"/>
                <a:cs typeface="Symbol" panose="05050102010706020507" pitchFamily="2" charset="2"/>
              </a:rPr>
              <a:t>J</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&gt;</a:t>
            </a:r>
            <a:endParaRPr lang="zh-CN" altLang="zh-CN"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
        <p:nvSpPr>
          <p:cNvPr id="25" name="椭圆 24"/>
          <p:cNvSpPr/>
          <p:nvPr/>
        </p:nvSpPr>
        <p:spPr>
          <a:xfrm>
            <a:off x="6323238" y="5515040"/>
            <a:ext cx="546100" cy="5461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J</a:t>
            </a:r>
            <a:endParaRPr kumimoji="1" lang="zh-CN" altLang="en-US" sz="2400" dirty="0"/>
          </a:p>
        </p:txBody>
      </p:sp>
      <p:sp>
        <p:nvSpPr>
          <p:cNvPr id="26" name="文本框 25"/>
          <p:cNvSpPr txBox="1"/>
          <p:nvPr/>
        </p:nvSpPr>
        <p:spPr>
          <a:xfrm>
            <a:off x="7022575" y="5515040"/>
            <a:ext cx="2762450" cy="268728"/>
          </a:xfrm>
          <a:prstGeom prst="rect">
            <a:avLst/>
          </a:prstGeom>
          <a:noFill/>
        </p:spPr>
        <p:txBody>
          <a:bodyPr wrap="square">
            <a:spAutoFit/>
          </a:bodyPr>
          <a:lstStyle/>
          <a:p>
            <a:pPr lvl="0">
              <a:lnSpc>
                <a:spcPts val="1200"/>
              </a:lnSpc>
            </a:pPr>
            <a:r>
              <a:rPr lang="zh-CN" altLang="zh-CN" kern="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前序：</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a:t>
            </a:r>
            <a:r>
              <a:rPr lang="en-US" altLang="zh-CN" kern="0" dirty="0">
                <a:solidFill>
                  <a:srgbClr val="C00000"/>
                </a:solidFill>
                <a:effectLst/>
                <a:latin typeface="微软雅黑" panose="020B0503020204020204" pitchFamily="34" charset="-122"/>
                <a:ea typeface="微软雅黑" panose="020B0503020204020204" pitchFamily="34" charset="-122"/>
                <a:cs typeface="Symbol" panose="05050102010706020507" pitchFamily="2" charset="2"/>
              </a:rPr>
              <a:t>J</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&gt;</a:t>
            </a:r>
            <a:endParaRPr lang="zh-CN" altLang="zh-CN"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
        <p:nvSpPr>
          <p:cNvPr id="27" name="文本框 26"/>
          <p:cNvSpPr txBox="1"/>
          <p:nvPr/>
        </p:nvSpPr>
        <p:spPr>
          <a:xfrm>
            <a:off x="7009874" y="5937812"/>
            <a:ext cx="2762451" cy="262701"/>
          </a:xfrm>
          <a:prstGeom prst="rect">
            <a:avLst/>
          </a:prstGeom>
          <a:noFill/>
        </p:spPr>
        <p:txBody>
          <a:bodyPr wrap="square">
            <a:spAutoFit/>
          </a:bodyPr>
          <a:lstStyle/>
          <a:p>
            <a:pPr lvl="0">
              <a:lnSpc>
                <a:spcPts val="1200"/>
              </a:lnSpc>
            </a:pPr>
            <a:r>
              <a:rPr lang="zh-CN" altLang="zh-CN" kern="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中序：</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a:t>
            </a:r>
            <a:r>
              <a:rPr lang="en-US" altLang="zh-CN" kern="0" dirty="0">
                <a:solidFill>
                  <a:srgbClr val="C00000"/>
                </a:solidFill>
                <a:latin typeface="微软雅黑" panose="020B0503020204020204" pitchFamily="34" charset="-122"/>
                <a:ea typeface="微软雅黑" panose="020B0503020204020204" pitchFamily="34" charset="-122"/>
                <a:cs typeface="Symbol" panose="05050102010706020507" pitchFamily="2" charset="2"/>
              </a:rPr>
              <a:t>J</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&gt;</a:t>
            </a:r>
            <a:endParaRPr lang="zh-CN" altLang="zh-CN"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
        <p:nvSpPr>
          <p:cNvPr id="28" name="文本框 27"/>
          <p:cNvSpPr txBox="1"/>
          <p:nvPr/>
        </p:nvSpPr>
        <p:spPr>
          <a:xfrm>
            <a:off x="2025687" y="6102549"/>
            <a:ext cx="2762450" cy="268728"/>
          </a:xfrm>
          <a:prstGeom prst="rect">
            <a:avLst/>
          </a:prstGeom>
          <a:noFill/>
        </p:spPr>
        <p:txBody>
          <a:bodyPr wrap="square">
            <a:spAutoFit/>
          </a:bodyPr>
          <a:lstStyle/>
          <a:p>
            <a:pPr lvl="0">
              <a:lnSpc>
                <a:spcPts val="1200"/>
              </a:lnSpc>
            </a:pPr>
            <a:r>
              <a:rPr lang="zh-CN" altLang="zh-CN" kern="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前序：</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a:t>
            </a:r>
            <a:r>
              <a:rPr lang="en-US" altLang="zh-CN" kern="0" dirty="0">
                <a:solidFill>
                  <a:srgbClr val="C00000"/>
                </a:solidFill>
                <a:effectLst/>
                <a:latin typeface="微软雅黑" panose="020B0503020204020204" pitchFamily="34" charset="-122"/>
                <a:ea typeface="微软雅黑" panose="020B0503020204020204" pitchFamily="34" charset="-122"/>
                <a:cs typeface="Symbol" panose="05050102010706020507" pitchFamily="2" charset="2"/>
              </a:rPr>
              <a:t>H</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&gt;</a:t>
            </a:r>
            <a:endParaRPr lang="zh-CN" altLang="zh-CN"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
        <p:nvSpPr>
          <p:cNvPr id="29" name="文本框 28"/>
          <p:cNvSpPr txBox="1"/>
          <p:nvPr/>
        </p:nvSpPr>
        <p:spPr>
          <a:xfrm>
            <a:off x="2025686" y="6468042"/>
            <a:ext cx="2762451" cy="262701"/>
          </a:xfrm>
          <a:prstGeom prst="rect">
            <a:avLst/>
          </a:prstGeom>
          <a:noFill/>
        </p:spPr>
        <p:txBody>
          <a:bodyPr wrap="square">
            <a:spAutoFit/>
          </a:bodyPr>
          <a:lstStyle/>
          <a:p>
            <a:pPr lvl="0">
              <a:lnSpc>
                <a:spcPts val="1200"/>
              </a:lnSpc>
            </a:pPr>
            <a:r>
              <a:rPr lang="zh-CN" altLang="zh-CN" kern="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中序：</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a:t>
            </a:r>
            <a:r>
              <a:rPr lang="en-US" altLang="zh-CN" kern="0" dirty="0">
                <a:solidFill>
                  <a:srgbClr val="C00000"/>
                </a:solidFill>
                <a:effectLst/>
                <a:latin typeface="微软雅黑" panose="020B0503020204020204" pitchFamily="34" charset="-122"/>
                <a:ea typeface="微软雅黑" panose="020B0503020204020204" pitchFamily="34" charset="-122"/>
                <a:cs typeface="Symbol" panose="05050102010706020507" pitchFamily="2" charset="2"/>
              </a:rPr>
              <a:t>H</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&gt;</a:t>
            </a:r>
            <a:endParaRPr lang="zh-CN" altLang="zh-CN"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
        <p:nvSpPr>
          <p:cNvPr id="30" name="椭圆 29"/>
          <p:cNvSpPr/>
          <p:nvPr/>
        </p:nvSpPr>
        <p:spPr>
          <a:xfrm>
            <a:off x="2406975" y="5383379"/>
            <a:ext cx="546100" cy="5461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H</a:t>
            </a:r>
            <a:endParaRPr kumimoji="1" lang="zh-CN" altLang="en-US" sz="2400" dirty="0"/>
          </a:p>
        </p:txBody>
      </p:sp>
      <p:sp>
        <p:nvSpPr>
          <p:cNvPr id="31" name="椭圆 30"/>
          <p:cNvSpPr/>
          <p:nvPr/>
        </p:nvSpPr>
        <p:spPr>
          <a:xfrm>
            <a:off x="4168674" y="5447369"/>
            <a:ext cx="546100" cy="5461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I</a:t>
            </a:r>
            <a:endParaRPr kumimoji="1" lang="zh-CN" altLang="en-US" sz="2400" dirty="0"/>
          </a:p>
        </p:txBody>
      </p:sp>
      <p:sp>
        <p:nvSpPr>
          <p:cNvPr id="32" name="文本框 31"/>
          <p:cNvSpPr txBox="1"/>
          <p:nvPr/>
        </p:nvSpPr>
        <p:spPr>
          <a:xfrm>
            <a:off x="4087473" y="6141671"/>
            <a:ext cx="2762450" cy="268728"/>
          </a:xfrm>
          <a:prstGeom prst="rect">
            <a:avLst/>
          </a:prstGeom>
          <a:noFill/>
        </p:spPr>
        <p:txBody>
          <a:bodyPr wrap="square">
            <a:spAutoFit/>
          </a:bodyPr>
          <a:lstStyle/>
          <a:p>
            <a:pPr lvl="0">
              <a:lnSpc>
                <a:spcPts val="1200"/>
              </a:lnSpc>
            </a:pPr>
            <a:r>
              <a:rPr lang="zh-CN" altLang="zh-CN" kern="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前序：</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a:t>
            </a:r>
            <a:r>
              <a:rPr lang="en-US" altLang="zh-CN" kern="0" dirty="0">
                <a:solidFill>
                  <a:srgbClr val="C00000"/>
                </a:solidFill>
                <a:effectLst/>
                <a:latin typeface="微软雅黑" panose="020B0503020204020204" pitchFamily="34" charset="-122"/>
                <a:ea typeface="微软雅黑" panose="020B0503020204020204" pitchFamily="34" charset="-122"/>
                <a:cs typeface="Symbol" panose="05050102010706020507" pitchFamily="2" charset="2"/>
              </a:rPr>
              <a:t>I</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&gt;</a:t>
            </a:r>
            <a:endParaRPr lang="zh-CN" altLang="zh-CN"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
        <p:nvSpPr>
          <p:cNvPr id="33" name="文本框 32"/>
          <p:cNvSpPr txBox="1"/>
          <p:nvPr/>
        </p:nvSpPr>
        <p:spPr>
          <a:xfrm>
            <a:off x="4087472" y="6515027"/>
            <a:ext cx="2762451" cy="262701"/>
          </a:xfrm>
          <a:prstGeom prst="rect">
            <a:avLst/>
          </a:prstGeom>
          <a:noFill/>
        </p:spPr>
        <p:txBody>
          <a:bodyPr wrap="square">
            <a:spAutoFit/>
          </a:bodyPr>
          <a:lstStyle/>
          <a:p>
            <a:pPr lvl="0">
              <a:lnSpc>
                <a:spcPts val="1200"/>
              </a:lnSpc>
            </a:pPr>
            <a:r>
              <a:rPr lang="zh-CN" altLang="zh-CN" kern="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中序：</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a:t>
            </a:r>
            <a:r>
              <a:rPr lang="en-US" altLang="zh-CN" kern="0" dirty="0">
                <a:solidFill>
                  <a:srgbClr val="C00000"/>
                </a:solidFill>
                <a:latin typeface="微软雅黑" panose="020B0503020204020204" pitchFamily="34" charset="-122"/>
                <a:ea typeface="微软雅黑" panose="020B0503020204020204" pitchFamily="34" charset="-122"/>
                <a:cs typeface="Symbol" panose="05050102010706020507" pitchFamily="2" charset="2"/>
              </a:rPr>
              <a:t>I</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&gt;</a:t>
            </a:r>
            <a:endParaRPr lang="zh-CN" altLang="zh-CN"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cxnSp>
        <p:nvCxnSpPr>
          <p:cNvPr id="38" name="直线连接符 37"/>
          <p:cNvCxnSpPr>
            <a:stCxn id="11" idx="3"/>
            <a:endCxn id="15" idx="0"/>
          </p:cNvCxnSpPr>
          <p:nvPr/>
        </p:nvCxnSpPr>
        <p:spPr>
          <a:xfrm flipH="1">
            <a:off x="4724655" y="2407368"/>
            <a:ext cx="1889112" cy="615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直线连接符 38"/>
          <p:cNvCxnSpPr>
            <a:stCxn id="11" idx="5"/>
            <a:endCxn id="18" idx="0"/>
          </p:cNvCxnSpPr>
          <p:nvPr/>
        </p:nvCxnSpPr>
        <p:spPr>
          <a:xfrm>
            <a:off x="6999919" y="2407368"/>
            <a:ext cx="2453064" cy="615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直线连接符 44"/>
          <p:cNvCxnSpPr>
            <a:stCxn id="15" idx="3"/>
            <a:endCxn id="21" idx="0"/>
          </p:cNvCxnSpPr>
          <p:nvPr/>
        </p:nvCxnSpPr>
        <p:spPr>
          <a:xfrm flipH="1">
            <a:off x="3567168" y="3489082"/>
            <a:ext cx="964411" cy="7962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直线连接符 49"/>
          <p:cNvCxnSpPr>
            <a:stCxn id="21" idx="3"/>
            <a:endCxn id="30" idx="0"/>
          </p:cNvCxnSpPr>
          <p:nvPr/>
        </p:nvCxnSpPr>
        <p:spPr>
          <a:xfrm flipH="1">
            <a:off x="2680025" y="4751434"/>
            <a:ext cx="694067" cy="6319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直线连接符 53"/>
          <p:cNvCxnSpPr>
            <a:stCxn id="21" idx="5"/>
            <a:endCxn id="31" idx="0"/>
          </p:cNvCxnSpPr>
          <p:nvPr/>
        </p:nvCxnSpPr>
        <p:spPr>
          <a:xfrm>
            <a:off x="3760244" y="4751434"/>
            <a:ext cx="681480" cy="69593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直线连接符 56"/>
          <p:cNvCxnSpPr>
            <a:stCxn id="15" idx="5"/>
            <a:endCxn id="22" idx="0"/>
          </p:cNvCxnSpPr>
          <p:nvPr/>
        </p:nvCxnSpPr>
        <p:spPr>
          <a:xfrm>
            <a:off x="4917731" y="3489082"/>
            <a:ext cx="817733" cy="83044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直线连接符 59"/>
          <p:cNvCxnSpPr>
            <a:stCxn id="22" idx="5"/>
            <a:endCxn id="25" idx="0"/>
          </p:cNvCxnSpPr>
          <p:nvPr/>
        </p:nvCxnSpPr>
        <p:spPr>
          <a:xfrm>
            <a:off x="5928540" y="4785651"/>
            <a:ext cx="667748" cy="72938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4" name="下箭头 63"/>
          <p:cNvSpPr/>
          <p:nvPr/>
        </p:nvSpPr>
        <p:spPr>
          <a:xfrm rot="16200000">
            <a:off x="2796216" y="4418452"/>
            <a:ext cx="393564" cy="348246"/>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4" name="下箭头 73"/>
          <p:cNvSpPr/>
          <p:nvPr/>
        </p:nvSpPr>
        <p:spPr>
          <a:xfrm rot="5400000">
            <a:off x="9803127" y="3145590"/>
            <a:ext cx="415538" cy="299933"/>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5" name="下箭头 74"/>
          <p:cNvSpPr/>
          <p:nvPr/>
        </p:nvSpPr>
        <p:spPr>
          <a:xfrm rot="5400000">
            <a:off x="6072565" y="4418452"/>
            <a:ext cx="393564" cy="348246"/>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1" name="椭圆 80"/>
          <p:cNvSpPr/>
          <p:nvPr/>
        </p:nvSpPr>
        <p:spPr>
          <a:xfrm>
            <a:off x="8468926" y="4329995"/>
            <a:ext cx="546100" cy="5461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F</a:t>
            </a:r>
            <a:endParaRPr kumimoji="1" lang="zh-CN" altLang="en-US" sz="2400" dirty="0"/>
          </a:p>
        </p:txBody>
      </p:sp>
      <p:sp>
        <p:nvSpPr>
          <p:cNvPr id="82" name="椭圆 81"/>
          <p:cNvSpPr/>
          <p:nvPr/>
        </p:nvSpPr>
        <p:spPr>
          <a:xfrm>
            <a:off x="9599688" y="5422048"/>
            <a:ext cx="546100" cy="5461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K</a:t>
            </a:r>
            <a:endParaRPr kumimoji="1" lang="zh-CN" altLang="en-US" sz="2400" dirty="0"/>
          </a:p>
        </p:txBody>
      </p:sp>
      <p:cxnSp>
        <p:nvCxnSpPr>
          <p:cNvPr id="85" name="直线连接符 84"/>
          <p:cNvCxnSpPr>
            <a:stCxn id="81" idx="5"/>
            <a:endCxn id="82" idx="0"/>
          </p:cNvCxnSpPr>
          <p:nvPr/>
        </p:nvCxnSpPr>
        <p:spPr>
          <a:xfrm>
            <a:off x="8935052" y="4796121"/>
            <a:ext cx="937686" cy="62592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6" name="直线连接符 95"/>
          <p:cNvCxnSpPr>
            <a:stCxn id="18" idx="3"/>
            <a:endCxn id="81" idx="0"/>
          </p:cNvCxnSpPr>
          <p:nvPr/>
        </p:nvCxnSpPr>
        <p:spPr>
          <a:xfrm flipH="1">
            <a:off x="8741976" y="3489082"/>
            <a:ext cx="517931" cy="84091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1" name="文本框 100"/>
          <p:cNvSpPr txBox="1"/>
          <p:nvPr/>
        </p:nvSpPr>
        <p:spPr>
          <a:xfrm>
            <a:off x="9808968" y="4282604"/>
            <a:ext cx="2762450" cy="262701"/>
          </a:xfrm>
          <a:prstGeom prst="rect">
            <a:avLst/>
          </a:prstGeom>
          <a:noFill/>
        </p:spPr>
        <p:txBody>
          <a:bodyPr wrap="square">
            <a:spAutoFit/>
          </a:bodyPr>
          <a:lstStyle/>
          <a:p>
            <a:pPr lvl="0">
              <a:lnSpc>
                <a:spcPts val="1200"/>
              </a:lnSpc>
            </a:pPr>
            <a:r>
              <a:rPr lang="zh-CN" altLang="zh-CN" kern="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前序：</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a:t>
            </a:r>
            <a:r>
              <a:rPr lang="en-US" altLang="zh-CN" kern="0" dirty="0">
                <a:solidFill>
                  <a:srgbClr val="C00000"/>
                </a:solidFill>
                <a:effectLst/>
                <a:latin typeface="微软雅黑" panose="020B0503020204020204" pitchFamily="34" charset="-122"/>
                <a:ea typeface="微软雅黑" panose="020B0503020204020204" pitchFamily="34" charset="-122"/>
                <a:cs typeface="Symbol" panose="05050102010706020507" pitchFamily="2" charset="2"/>
              </a:rPr>
              <a:t>F</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 </a:t>
            </a:r>
            <a:r>
              <a:rPr lang="en-US" altLang="zh-CN" kern="0" dirty="0">
                <a:solidFill>
                  <a:srgbClr val="333333"/>
                </a:solidFill>
                <a:latin typeface="微软雅黑" panose="020B0503020204020204" pitchFamily="34" charset="-122"/>
                <a:ea typeface="微软雅黑" panose="020B0503020204020204" pitchFamily="34" charset="-122"/>
                <a:cs typeface="Symbol" panose="05050102010706020507" pitchFamily="2" charset="2"/>
              </a:rPr>
              <a:t>K</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&gt;</a:t>
            </a:r>
            <a:endParaRPr lang="zh-CN" altLang="zh-CN"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
        <p:nvSpPr>
          <p:cNvPr id="102" name="文本框 101"/>
          <p:cNvSpPr txBox="1"/>
          <p:nvPr/>
        </p:nvSpPr>
        <p:spPr>
          <a:xfrm>
            <a:off x="9796267" y="4705376"/>
            <a:ext cx="2762451" cy="262701"/>
          </a:xfrm>
          <a:prstGeom prst="rect">
            <a:avLst/>
          </a:prstGeom>
          <a:noFill/>
        </p:spPr>
        <p:txBody>
          <a:bodyPr wrap="square">
            <a:spAutoFit/>
          </a:bodyPr>
          <a:lstStyle/>
          <a:p>
            <a:pPr lvl="0">
              <a:lnSpc>
                <a:spcPts val="1200"/>
              </a:lnSpc>
            </a:pPr>
            <a:r>
              <a:rPr lang="zh-CN" altLang="zh-CN" kern="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中序：</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a:t>
            </a:r>
            <a:r>
              <a:rPr lang="en-US" altLang="zh-CN" kern="0" dirty="0">
                <a:solidFill>
                  <a:srgbClr val="C00000"/>
                </a:solidFill>
                <a:effectLst/>
                <a:latin typeface="微软雅黑" panose="020B0503020204020204" pitchFamily="34" charset="-122"/>
                <a:ea typeface="微软雅黑" panose="020B0503020204020204" pitchFamily="34" charset="-122"/>
                <a:cs typeface="Symbol" panose="05050102010706020507" pitchFamily="2" charset="2"/>
              </a:rPr>
              <a:t>F</a:t>
            </a:r>
            <a:r>
              <a:rPr lang="en-US" altLang="zh-CN" kern="0" dirty="0">
                <a:solidFill>
                  <a:srgbClr val="333333"/>
                </a:solidFill>
                <a:latin typeface="微软雅黑" panose="020B0503020204020204" pitchFamily="34" charset="-122"/>
                <a:ea typeface="微软雅黑" panose="020B0503020204020204" pitchFamily="34" charset="-122"/>
                <a:cs typeface="Symbol" panose="05050102010706020507" pitchFamily="2" charset="2"/>
              </a:rPr>
              <a:t>,</a:t>
            </a:r>
            <a:r>
              <a:rPr lang="zh-CN" altLang="en-US" kern="0" dirty="0">
                <a:solidFill>
                  <a:srgbClr val="333333"/>
                </a:solidFill>
                <a:latin typeface="微软雅黑" panose="020B0503020204020204" pitchFamily="34" charset="-122"/>
                <a:ea typeface="微软雅黑" panose="020B0503020204020204" pitchFamily="34" charset="-122"/>
                <a:cs typeface="Symbol" panose="05050102010706020507" pitchFamily="2" charset="2"/>
              </a:rPr>
              <a:t> </a:t>
            </a:r>
            <a:r>
              <a:rPr lang="en-US" altLang="zh-CN" kern="0" dirty="0">
                <a:solidFill>
                  <a:srgbClr val="333333"/>
                </a:solidFill>
                <a:latin typeface="微软雅黑" panose="020B0503020204020204" pitchFamily="34" charset="-122"/>
                <a:ea typeface="微软雅黑" panose="020B0503020204020204" pitchFamily="34" charset="-122"/>
                <a:cs typeface="Symbol" panose="05050102010706020507" pitchFamily="2" charset="2"/>
              </a:rPr>
              <a:t>K</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&gt;</a:t>
            </a:r>
            <a:endParaRPr lang="zh-CN" altLang="zh-CN"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
        <p:nvSpPr>
          <p:cNvPr id="103" name="下箭头 102"/>
          <p:cNvSpPr/>
          <p:nvPr/>
        </p:nvSpPr>
        <p:spPr>
          <a:xfrm rot="5400000">
            <a:off x="9219576" y="4418222"/>
            <a:ext cx="393564" cy="348246"/>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6" name="文本框 105"/>
          <p:cNvSpPr txBox="1"/>
          <p:nvPr/>
        </p:nvSpPr>
        <p:spPr>
          <a:xfrm>
            <a:off x="9347384" y="6137180"/>
            <a:ext cx="2762450" cy="268728"/>
          </a:xfrm>
          <a:prstGeom prst="rect">
            <a:avLst/>
          </a:prstGeom>
          <a:noFill/>
        </p:spPr>
        <p:txBody>
          <a:bodyPr wrap="square">
            <a:spAutoFit/>
          </a:bodyPr>
          <a:lstStyle/>
          <a:p>
            <a:pPr lvl="0">
              <a:lnSpc>
                <a:spcPts val="1200"/>
              </a:lnSpc>
            </a:pPr>
            <a:r>
              <a:rPr lang="zh-CN" altLang="zh-CN" kern="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前序：</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a:t>
            </a:r>
            <a:r>
              <a:rPr lang="en-US" altLang="zh-CN" kern="0" dirty="0">
                <a:solidFill>
                  <a:srgbClr val="C00000"/>
                </a:solidFill>
                <a:effectLst/>
                <a:latin typeface="微软雅黑" panose="020B0503020204020204" pitchFamily="34" charset="-122"/>
                <a:ea typeface="微软雅黑" panose="020B0503020204020204" pitchFamily="34" charset="-122"/>
                <a:cs typeface="Symbol" panose="05050102010706020507" pitchFamily="2" charset="2"/>
              </a:rPr>
              <a:t>K</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&gt;</a:t>
            </a:r>
            <a:endParaRPr lang="zh-CN" altLang="zh-CN"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
        <p:nvSpPr>
          <p:cNvPr id="107" name="文本框 106"/>
          <p:cNvSpPr txBox="1"/>
          <p:nvPr/>
        </p:nvSpPr>
        <p:spPr>
          <a:xfrm>
            <a:off x="9334683" y="6559952"/>
            <a:ext cx="2762451" cy="262701"/>
          </a:xfrm>
          <a:prstGeom prst="rect">
            <a:avLst/>
          </a:prstGeom>
          <a:noFill/>
        </p:spPr>
        <p:txBody>
          <a:bodyPr wrap="square">
            <a:spAutoFit/>
          </a:bodyPr>
          <a:lstStyle/>
          <a:p>
            <a:pPr lvl="0">
              <a:lnSpc>
                <a:spcPts val="1200"/>
              </a:lnSpc>
            </a:pPr>
            <a:r>
              <a:rPr lang="zh-CN" altLang="zh-CN" kern="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中序：</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a:t>
            </a:r>
            <a:r>
              <a:rPr lang="en-US" altLang="zh-CN" kern="0" dirty="0">
                <a:solidFill>
                  <a:srgbClr val="C00000"/>
                </a:solidFill>
                <a:effectLst/>
                <a:latin typeface="微软雅黑" panose="020B0503020204020204" pitchFamily="34" charset="-122"/>
                <a:ea typeface="微软雅黑" panose="020B0503020204020204" pitchFamily="34" charset="-122"/>
                <a:cs typeface="Symbol" panose="05050102010706020507" pitchFamily="2" charset="2"/>
              </a:rPr>
              <a:t>K</a:t>
            </a:r>
            <a:r>
              <a:rPr lang="en-US" altLang="zh-CN"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&gt;</a:t>
            </a:r>
            <a:endParaRPr lang="zh-CN" altLang="zh-CN"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5.5.1  </a:t>
            </a:r>
            <a:r>
              <a:rPr lang="zh-CN" altLang="en-US" sz="2800" dirty="0"/>
              <a:t>最优二叉树</a:t>
            </a:r>
            <a:endParaRPr lang="zh-CN" altLang="en-US" dirty="0"/>
          </a:p>
        </p:txBody>
      </p:sp>
      <p:sp>
        <p:nvSpPr>
          <p:cNvPr id="3" name="副标题 2"/>
          <p:cNvSpPr>
            <a:spLocks noGrp="1"/>
          </p:cNvSpPr>
          <p:nvPr>
            <p:ph type="subTitle" idx="1"/>
          </p:nvPr>
        </p:nvSpPr>
        <p:spPr/>
        <p:txBody>
          <a:bodyPr/>
          <a:lstStyle/>
          <a:p>
            <a:r>
              <a:rPr lang="en-US" altLang="zh-CN" dirty="0"/>
              <a:t>5.5 </a:t>
            </a:r>
            <a:r>
              <a:rPr lang="zh-CN" altLang="en-US" dirty="0"/>
              <a:t>哈夫曼树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mc:AlternateContent xmlns:mc="http://schemas.openxmlformats.org/markup-compatibility/2006">
        <mc:Choice xmlns:a14="http://schemas.microsoft.com/office/drawing/2010/main" Requires="a14">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en-US" sz="2400" b="1" dirty="0"/>
                  <a:t>带权二叉树</a:t>
                </a:r>
                <a:r>
                  <a:rPr lang="zh-CN" altLang="en-US" sz="2400" dirty="0"/>
                  <a:t>：每个叶结点带有一个权重值（正数）的二叉树</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r>
                  <a:rPr lang="zh-CN" altLang="en-US" sz="2400" b="1" dirty="0"/>
                  <a:t>叶结点的带权路径长度</a:t>
                </a:r>
                <a:r>
                  <a:rPr lang="zh-CN" altLang="en-US" sz="2400" dirty="0"/>
                  <a:t>：等于</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𝑙</m:t>
                        </m:r>
                      </m:e>
                      <m:sub>
                        <m:r>
                          <a:rPr lang="en-US" altLang="zh-CN" sz="2400" i="1">
                            <a:latin typeface="Cambria Math" panose="02040503050406030204" pitchFamily="18" charset="0"/>
                          </a:rPr>
                          <m:t>𝑖</m:t>
                        </m:r>
                      </m:sub>
                    </m:sSub>
                  </m:oMath>
                </a14:m>
                <a:r>
                  <a:rPr lang="zh-CN" altLang="en-US" sz="2400" dirty="0"/>
                  <a:t>，其中</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𝑖</m:t>
                        </m:r>
                      </m:sub>
                    </m:sSub>
                  </m:oMath>
                </a14:m>
                <a:r>
                  <a:rPr lang="zh-CN" altLang="en-US" sz="2400" dirty="0"/>
                  <a:t>是叶结点的权重，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𝑙</m:t>
                        </m:r>
                      </m:e>
                      <m:sub>
                        <m:r>
                          <a:rPr lang="en-US" altLang="zh-CN" sz="2400" i="1">
                            <a:latin typeface="Cambria Math" panose="02040503050406030204" pitchFamily="18" charset="0"/>
                          </a:rPr>
                          <m:t>𝑖</m:t>
                        </m:r>
                      </m:sub>
                    </m:sSub>
                  </m:oMath>
                </a14:m>
                <a:r>
                  <a:rPr lang="zh-CN" altLang="en-US" sz="2400" dirty="0"/>
                  <a:t>是从根到叶结点的路径长度，即从根到该结点经过的分支数</a:t>
                </a:r>
                <a:endParaRPr lang="en-US" altLang="zh-CN" sz="2400" b="1" i="1" dirty="0"/>
              </a:p>
              <a:p>
                <a:pPr>
                  <a:lnSpc>
                    <a:spcPct val="110000"/>
                  </a:lnSpc>
                </a:pPr>
                <a:r>
                  <a:rPr lang="zh-CN" altLang="en-US" sz="2400" b="1" dirty="0"/>
                  <a:t>树的带权路径长度</a:t>
                </a:r>
                <a:r>
                  <a:rPr lang="zh-CN" altLang="en-US" sz="2400" dirty="0"/>
                  <a:t>：树中所有叶结点的带权路径长度之和 </a:t>
                </a:r>
                <a:endParaRPr lang="en-US" altLang="zh-CN" sz="2400" i="1" dirty="0"/>
              </a:p>
            </p:txBody>
          </p:sp>
        </mc:Choice>
        <mc:Fallback>
          <p:sp>
            <p:nvSpPr>
              <p:cNvPr id="5" name="内容占位符 4"/>
              <p:cNvSpPr>
                <a:spLocks noRot="1" noChangeAspect="1" noMove="1" noResize="1" noEditPoints="1" noAdjustHandles="1" noChangeArrowheads="1" noChangeShapeType="1" noTextEdit="1"/>
              </p:cNvSpPr>
              <p:nvPr>
                <p:ph idx="11"/>
              </p:nvPr>
            </p:nvSpPr>
            <p:spPr>
              <a:xfrm>
                <a:off x="584225" y="1276350"/>
                <a:ext cx="11055325" cy="5057775"/>
              </a:xfrm>
              <a:blipFill rotWithShape="1">
                <a:blip r:embed="rId1"/>
                <a:stretch>
                  <a:fillRect/>
                </a:stretch>
              </a:blipFill>
            </p:spPr>
            <p:txBody>
              <a:bodyPr/>
              <a:lstStyle/>
              <a:p>
                <a:r>
                  <a:rPr lang="zh-CN" altLang="en-US">
                    <a:noFill/>
                  </a:rPr>
                  <a:t> </a:t>
                </a:r>
              </a:p>
            </p:txBody>
          </p:sp>
        </mc:Fallback>
      </mc:AlternateContent>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5102" y="1763932"/>
            <a:ext cx="6632006" cy="1742100"/>
          </a:xfrm>
          <a:prstGeom prst="rect">
            <a:avLst/>
          </a:prstGeom>
        </p:spPr>
      </p:pic>
      <p:sp>
        <p:nvSpPr>
          <p:cNvPr id="13" name="文本框 12"/>
          <p:cNvSpPr txBox="1"/>
          <p:nvPr/>
        </p:nvSpPr>
        <p:spPr>
          <a:xfrm>
            <a:off x="3534956" y="3480992"/>
            <a:ext cx="5112297" cy="369332"/>
          </a:xfrm>
          <a:prstGeom prst="rect">
            <a:avLst/>
          </a:prstGeom>
          <a:noFill/>
        </p:spPr>
        <p:txBody>
          <a:bodyPr wrap="none" rtlCol="0">
            <a:spAutoFit/>
          </a:bodyPr>
          <a:lstStyle/>
          <a:p>
            <a:r>
              <a:rPr kumimoji="1" lang="zh-CN" altLang="en-US" dirty="0">
                <a:solidFill>
                  <a:srgbClr val="C00000"/>
                </a:solidFill>
                <a:latin typeface="微软雅黑" panose="020B0503020204020204" pitchFamily="34" charset="-122"/>
                <a:ea typeface="微软雅黑" panose="020B0503020204020204" pitchFamily="34" charset="-122"/>
              </a:rPr>
              <a:t>带有相同权重集 </a:t>
            </a:r>
            <a:r>
              <a:rPr kumimoji="1" lang="en-US" altLang="zh-CN" dirty="0">
                <a:solidFill>
                  <a:srgbClr val="C00000"/>
                </a:solidFill>
                <a:latin typeface="微软雅黑" panose="020B0503020204020204" pitchFamily="34" charset="-122"/>
                <a:ea typeface="微软雅黑" panose="020B0503020204020204" pitchFamily="34" charset="-122"/>
              </a:rPr>
              <a:t>{1,</a:t>
            </a:r>
            <a:r>
              <a:rPr kumimoji="1" lang="zh-CN" altLang="en-US" dirty="0">
                <a:solidFill>
                  <a:srgbClr val="C00000"/>
                </a:solidFill>
                <a:latin typeface="微软雅黑" panose="020B0503020204020204" pitchFamily="34" charset="-122"/>
                <a:ea typeface="微软雅黑" panose="020B0503020204020204" pitchFamily="34" charset="-122"/>
              </a:rPr>
              <a:t> </a:t>
            </a:r>
            <a:r>
              <a:rPr kumimoji="1" lang="en-US" altLang="zh-CN" dirty="0">
                <a:solidFill>
                  <a:srgbClr val="C00000"/>
                </a:solidFill>
                <a:latin typeface="微软雅黑" panose="020B0503020204020204" pitchFamily="34" charset="-122"/>
                <a:ea typeface="微软雅黑" panose="020B0503020204020204" pitchFamily="34" charset="-122"/>
              </a:rPr>
              <a:t>2,</a:t>
            </a:r>
            <a:r>
              <a:rPr kumimoji="1" lang="zh-CN" altLang="en-US" dirty="0">
                <a:solidFill>
                  <a:srgbClr val="C00000"/>
                </a:solidFill>
                <a:latin typeface="微软雅黑" panose="020B0503020204020204" pitchFamily="34" charset="-122"/>
                <a:ea typeface="微软雅黑" panose="020B0503020204020204" pitchFamily="34" charset="-122"/>
              </a:rPr>
              <a:t> </a:t>
            </a:r>
            <a:r>
              <a:rPr kumimoji="1" lang="en-US" altLang="zh-CN" dirty="0">
                <a:solidFill>
                  <a:srgbClr val="C00000"/>
                </a:solidFill>
                <a:latin typeface="微软雅黑" panose="020B0503020204020204" pitchFamily="34" charset="-122"/>
                <a:ea typeface="微软雅黑" panose="020B0503020204020204" pitchFamily="34" charset="-122"/>
              </a:rPr>
              <a:t>3,</a:t>
            </a:r>
            <a:r>
              <a:rPr kumimoji="1" lang="zh-CN" altLang="en-US" dirty="0">
                <a:solidFill>
                  <a:srgbClr val="C00000"/>
                </a:solidFill>
                <a:latin typeface="微软雅黑" panose="020B0503020204020204" pitchFamily="34" charset="-122"/>
                <a:ea typeface="微软雅黑" panose="020B0503020204020204" pitchFamily="34" charset="-122"/>
              </a:rPr>
              <a:t> </a:t>
            </a:r>
            <a:r>
              <a:rPr kumimoji="1" lang="en-US" altLang="zh-CN" dirty="0">
                <a:solidFill>
                  <a:srgbClr val="C00000"/>
                </a:solidFill>
                <a:latin typeface="微软雅黑" panose="020B0503020204020204" pitchFamily="34" charset="-122"/>
                <a:ea typeface="微软雅黑" panose="020B0503020204020204" pitchFamily="34" charset="-122"/>
              </a:rPr>
              <a:t>4</a:t>
            </a:r>
            <a:r>
              <a:rPr kumimoji="1" lang="zh-CN" altLang="en-US" dirty="0">
                <a:solidFill>
                  <a:srgbClr val="C00000"/>
                </a:solidFill>
                <a:latin typeface="微软雅黑" panose="020B0503020204020204" pitchFamily="34" charset="-122"/>
                <a:ea typeface="微软雅黑" panose="020B0503020204020204" pitchFamily="34" charset="-122"/>
              </a:rPr>
              <a:t> </a:t>
            </a:r>
            <a:r>
              <a:rPr kumimoji="1" lang="en-US" altLang="zh-CN" dirty="0">
                <a:solidFill>
                  <a:srgbClr val="C00000"/>
                </a:solidFill>
                <a:latin typeface="微软雅黑" panose="020B0503020204020204" pitchFamily="34" charset="-122"/>
                <a:ea typeface="微软雅黑" panose="020B0503020204020204" pitchFamily="34" charset="-122"/>
              </a:rPr>
              <a:t>,5}</a:t>
            </a:r>
            <a:r>
              <a:rPr kumimoji="1" lang="zh-CN" altLang="en-US" dirty="0">
                <a:solidFill>
                  <a:srgbClr val="C00000"/>
                </a:solidFill>
                <a:latin typeface="微软雅黑" panose="020B0503020204020204" pitchFamily="34" charset="-122"/>
                <a:ea typeface="微软雅黑" panose="020B0503020204020204" pitchFamily="34" charset="-122"/>
              </a:rPr>
              <a:t> 的三棵带权二叉树</a:t>
            </a:r>
            <a:endParaRPr kumimoji="1"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6" name="文本框 15"/>
              <p:cNvSpPr txBox="1"/>
              <p:nvPr/>
            </p:nvSpPr>
            <p:spPr>
              <a:xfrm>
                <a:off x="4925787" y="5377060"/>
                <a:ext cx="3325584" cy="100822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nary>
                        <m:naryPr>
                          <m:chr m:val="∑"/>
                          <m:ctrlPr>
                            <a:rPr kumimoji="1" lang="en-US" altLang="zh-CN" sz="2400" i="1" smtClean="0">
                              <a:latin typeface="Cambria Math" panose="02040503050406030204" pitchFamily="18" charset="0"/>
                            </a:rPr>
                          </m:ctrlPr>
                        </m:naryPr>
                        <m:sub>
                          <m:r>
                            <m:rPr>
                              <m:brk m:alnAt="23"/>
                            </m:rPr>
                            <a:rPr kumimoji="1" lang="en-US" altLang="zh-CN" sz="2400" b="0" i="1" smtClean="0">
                              <a:latin typeface="Cambria Math" panose="02040503050406030204" pitchFamily="18" charset="0"/>
                            </a:rPr>
                            <m:t>𝑖</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1</m:t>
                          </m:r>
                        </m:sub>
                        <m:sup>
                          <m:r>
                            <a:rPr kumimoji="1" lang="en-US" altLang="zh-CN" sz="2400" b="0" i="1" smtClean="0">
                              <a:latin typeface="Cambria Math" panose="02040503050406030204" pitchFamily="18" charset="0"/>
                            </a:rPr>
                            <m:t>𝑛</m:t>
                          </m:r>
                        </m:sup>
                        <m:e>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𝑤</m:t>
                              </m:r>
                            </m:e>
                            <m:sub>
                              <m:r>
                                <a:rPr kumimoji="1" lang="en-US" altLang="zh-CN" sz="2400" b="0" i="1" smtClean="0">
                                  <a:latin typeface="Cambria Math" panose="02040503050406030204" pitchFamily="18" charset="0"/>
                                </a:rPr>
                                <m:t>𝑖</m:t>
                              </m:r>
                            </m:sub>
                          </m:sSub>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𝑙</m:t>
                              </m:r>
                            </m:e>
                            <m:sub>
                              <m:r>
                                <a:rPr kumimoji="1" lang="en-US" altLang="zh-CN" sz="2400" b="0" i="1" smtClean="0">
                                  <a:latin typeface="Cambria Math" panose="02040503050406030204" pitchFamily="18" charset="0"/>
                                </a:rPr>
                                <m:t>𝑖</m:t>
                              </m:r>
                            </m:sub>
                          </m:sSub>
                        </m:e>
                      </m:nary>
                    </m:oMath>
                  </m:oMathPara>
                </a14:m>
                <a:endParaRPr kumimoji="1" lang="zh-CN" altLang="en-US" sz="2400" dirty="0"/>
              </a:p>
            </p:txBody>
          </p:sp>
        </mc:Choice>
        <mc:Fallback>
          <p:sp>
            <p:nvSpPr>
              <p:cNvPr id="16" name="文本框 15"/>
              <p:cNvSpPr txBox="1">
                <a:spLocks noRot="1" noChangeAspect="1" noMove="1" noResize="1" noEditPoints="1" noAdjustHandles="1" noChangeArrowheads="1" noChangeShapeType="1" noTextEdit="1"/>
              </p:cNvSpPr>
              <p:nvPr/>
            </p:nvSpPr>
            <p:spPr>
              <a:xfrm>
                <a:off x="4925787" y="5377060"/>
                <a:ext cx="3325584" cy="1008225"/>
              </a:xfrm>
              <a:prstGeom prst="rect">
                <a:avLst/>
              </a:prstGeom>
              <a:blipFill rotWithShape="1">
                <a:blip r:embed="rId3"/>
                <a:stretch>
                  <a:fillRect l="-3" t="-51" r="5" b="36"/>
                </a:stretch>
              </a:blipFill>
            </p:spPr>
            <p:txBody>
              <a:bodyPr/>
              <a:lstStyle/>
              <a:p>
                <a:r>
                  <a:rPr lang="zh-CN" altLang="en-US">
                    <a:noFill/>
                  </a:rPr>
                  <a:t> </a:t>
                </a:r>
              </a:p>
            </p:txBody>
          </p:sp>
        </mc:Fallback>
      </mc:AlternateContent>
      <p:sp>
        <p:nvSpPr>
          <p:cNvPr id="18" name="文本框 17"/>
          <p:cNvSpPr txBox="1"/>
          <p:nvPr/>
        </p:nvSpPr>
        <p:spPr>
          <a:xfrm>
            <a:off x="4925787" y="5626035"/>
            <a:ext cx="1101584" cy="523220"/>
          </a:xfrm>
          <a:prstGeom prst="rect">
            <a:avLst/>
          </a:prstGeom>
          <a:noFill/>
        </p:spPr>
        <p:txBody>
          <a:bodyPr wrap="none" rtlCol="0">
            <a:spAutoFit/>
          </a:bodyPr>
          <a:lstStyle/>
          <a:p>
            <a:r>
              <a:rPr kumimoji="1" lang="en-US" altLang="zh-CN" sz="2800" dirty="0"/>
              <a:t>WPL</a:t>
            </a:r>
            <a:r>
              <a:rPr kumimoji="1" lang="zh-CN" altLang="en-US" sz="2800" dirty="0"/>
              <a:t> </a:t>
            </a:r>
            <a:r>
              <a:rPr kumimoji="1" lang="en-US" altLang="zh-CN" sz="2800" dirty="0"/>
              <a:t>=</a:t>
            </a:r>
            <a:endParaRPr kumimoji="1" lang="en-US" altLang="zh-CN" sz="2800"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5.5.1  </a:t>
            </a:r>
            <a:r>
              <a:rPr lang="zh-CN" altLang="en-US" sz="2800" dirty="0"/>
              <a:t>最优二叉树</a:t>
            </a:r>
            <a:endParaRPr lang="zh-CN" altLang="en-US" dirty="0"/>
          </a:p>
        </p:txBody>
      </p:sp>
      <p:sp>
        <p:nvSpPr>
          <p:cNvPr id="3" name="副标题 2"/>
          <p:cNvSpPr>
            <a:spLocks noGrp="1"/>
          </p:cNvSpPr>
          <p:nvPr>
            <p:ph type="subTitle" idx="1"/>
          </p:nvPr>
        </p:nvSpPr>
        <p:spPr/>
        <p:txBody>
          <a:bodyPr/>
          <a:lstStyle/>
          <a:p>
            <a:r>
              <a:rPr lang="en-US" altLang="zh-CN" dirty="0"/>
              <a:t>5.5 </a:t>
            </a:r>
            <a:r>
              <a:rPr lang="zh-CN" altLang="en-US" dirty="0"/>
              <a:t>哈夫曼树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1"/>
            <a:ext cx="11055325" cy="717549"/>
          </a:xfrm>
        </p:spPr>
        <p:txBody>
          <a:bodyPr>
            <a:normAutofit/>
          </a:bodyPr>
          <a:lstStyle/>
          <a:p>
            <a:pPr>
              <a:lnSpc>
                <a:spcPct val="110000"/>
              </a:lnSpc>
            </a:pPr>
            <a:r>
              <a:rPr lang="zh-CN" altLang="en-US" sz="2400" b="1" dirty="0"/>
              <a:t>带权二叉树</a:t>
            </a:r>
            <a:r>
              <a:rPr lang="zh-CN" altLang="en-US" sz="2400" dirty="0"/>
              <a:t>：每个叶结点带有一个权重值（正数）的二叉树</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75102" y="1763932"/>
            <a:ext cx="6632006" cy="1742100"/>
          </a:xfrm>
          <a:prstGeom prst="rect">
            <a:avLst/>
          </a:prstGeom>
        </p:spPr>
      </p:pic>
      <p:sp>
        <p:nvSpPr>
          <p:cNvPr id="13" name="文本框 12"/>
          <p:cNvSpPr txBox="1"/>
          <p:nvPr/>
        </p:nvSpPr>
        <p:spPr>
          <a:xfrm>
            <a:off x="3534956" y="3557192"/>
            <a:ext cx="5112297" cy="369332"/>
          </a:xfrm>
          <a:prstGeom prst="rect">
            <a:avLst/>
          </a:prstGeom>
          <a:noFill/>
        </p:spPr>
        <p:txBody>
          <a:bodyPr wrap="none" rtlCol="0">
            <a:spAutoFit/>
          </a:bodyPr>
          <a:lstStyle/>
          <a:p>
            <a:r>
              <a:rPr kumimoji="1" lang="zh-CN" altLang="en-US" dirty="0">
                <a:solidFill>
                  <a:srgbClr val="C00000"/>
                </a:solidFill>
                <a:latin typeface="微软雅黑" panose="020B0503020204020204" pitchFamily="34" charset="-122"/>
                <a:ea typeface="微软雅黑" panose="020B0503020204020204" pitchFamily="34" charset="-122"/>
              </a:rPr>
              <a:t>带有相同权重集 </a:t>
            </a:r>
            <a:r>
              <a:rPr kumimoji="1" lang="en-US" altLang="zh-CN" dirty="0">
                <a:solidFill>
                  <a:srgbClr val="C00000"/>
                </a:solidFill>
                <a:latin typeface="微软雅黑" panose="020B0503020204020204" pitchFamily="34" charset="-122"/>
                <a:ea typeface="微软雅黑" panose="020B0503020204020204" pitchFamily="34" charset="-122"/>
              </a:rPr>
              <a:t>{1,</a:t>
            </a:r>
            <a:r>
              <a:rPr kumimoji="1" lang="zh-CN" altLang="en-US" dirty="0">
                <a:solidFill>
                  <a:srgbClr val="C00000"/>
                </a:solidFill>
                <a:latin typeface="微软雅黑" panose="020B0503020204020204" pitchFamily="34" charset="-122"/>
                <a:ea typeface="微软雅黑" panose="020B0503020204020204" pitchFamily="34" charset="-122"/>
              </a:rPr>
              <a:t> </a:t>
            </a:r>
            <a:r>
              <a:rPr kumimoji="1" lang="en-US" altLang="zh-CN" dirty="0">
                <a:solidFill>
                  <a:srgbClr val="C00000"/>
                </a:solidFill>
                <a:latin typeface="微软雅黑" panose="020B0503020204020204" pitchFamily="34" charset="-122"/>
                <a:ea typeface="微软雅黑" panose="020B0503020204020204" pitchFamily="34" charset="-122"/>
              </a:rPr>
              <a:t>2,</a:t>
            </a:r>
            <a:r>
              <a:rPr kumimoji="1" lang="zh-CN" altLang="en-US" dirty="0">
                <a:solidFill>
                  <a:srgbClr val="C00000"/>
                </a:solidFill>
                <a:latin typeface="微软雅黑" panose="020B0503020204020204" pitchFamily="34" charset="-122"/>
                <a:ea typeface="微软雅黑" panose="020B0503020204020204" pitchFamily="34" charset="-122"/>
              </a:rPr>
              <a:t> </a:t>
            </a:r>
            <a:r>
              <a:rPr kumimoji="1" lang="en-US" altLang="zh-CN" dirty="0">
                <a:solidFill>
                  <a:srgbClr val="C00000"/>
                </a:solidFill>
                <a:latin typeface="微软雅黑" panose="020B0503020204020204" pitchFamily="34" charset="-122"/>
                <a:ea typeface="微软雅黑" panose="020B0503020204020204" pitchFamily="34" charset="-122"/>
              </a:rPr>
              <a:t>3,</a:t>
            </a:r>
            <a:r>
              <a:rPr kumimoji="1" lang="zh-CN" altLang="en-US" dirty="0">
                <a:solidFill>
                  <a:srgbClr val="C00000"/>
                </a:solidFill>
                <a:latin typeface="微软雅黑" panose="020B0503020204020204" pitchFamily="34" charset="-122"/>
                <a:ea typeface="微软雅黑" panose="020B0503020204020204" pitchFamily="34" charset="-122"/>
              </a:rPr>
              <a:t> </a:t>
            </a:r>
            <a:r>
              <a:rPr kumimoji="1" lang="en-US" altLang="zh-CN" dirty="0">
                <a:solidFill>
                  <a:srgbClr val="C00000"/>
                </a:solidFill>
                <a:latin typeface="微软雅黑" panose="020B0503020204020204" pitchFamily="34" charset="-122"/>
                <a:ea typeface="微软雅黑" panose="020B0503020204020204" pitchFamily="34" charset="-122"/>
              </a:rPr>
              <a:t>4</a:t>
            </a:r>
            <a:r>
              <a:rPr kumimoji="1" lang="zh-CN" altLang="en-US" dirty="0">
                <a:solidFill>
                  <a:srgbClr val="C00000"/>
                </a:solidFill>
                <a:latin typeface="微软雅黑" panose="020B0503020204020204" pitchFamily="34" charset="-122"/>
                <a:ea typeface="微软雅黑" panose="020B0503020204020204" pitchFamily="34" charset="-122"/>
              </a:rPr>
              <a:t> </a:t>
            </a:r>
            <a:r>
              <a:rPr kumimoji="1" lang="en-US" altLang="zh-CN" dirty="0">
                <a:solidFill>
                  <a:srgbClr val="C00000"/>
                </a:solidFill>
                <a:latin typeface="微软雅黑" panose="020B0503020204020204" pitchFamily="34" charset="-122"/>
                <a:ea typeface="微软雅黑" panose="020B0503020204020204" pitchFamily="34" charset="-122"/>
              </a:rPr>
              <a:t>,5}</a:t>
            </a:r>
            <a:r>
              <a:rPr kumimoji="1" lang="zh-CN" altLang="en-US" dirty="0">
                <a:solidFill>
                  <a:srgbClr val="C00000"/>
                </a:solidFill>
                <a:latin typeface="微软雅黑" panose="020B0503020204020204" pitchFamily="34" charset="-122"/>
                <a:ea typeface="微软雅黑" panose="020B0503020204020204" pitchFamily="34" charset="-122"/>
              </a:rPr>
              <a:t> 的三棵带权二叉树</a:t>
            </a:r>
            <a:endParaRPr kumimoji="1"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8" name="文本框 7"/>
              <p:cNvSpPr txBox="1"/>
              <p:nvPr/>
            </p:nvSpPr>
            <p:spPr>
              <a:xfrm>
                <a:off x="2105027" y="4089917"/>
                <a:ext cx="7153273" cy="461665"/>
              </a:xfrm>
              <a:prstGeom prst="rect">
                <a:avLst/>
              </a:prstGeom>
              <a:noFill/>
            </p:spPr>
            <p:txBody>
              <a:bodyPr wrap="square">
                <a:spAutoFit/>
              </a:bodyPr>
              <a:lstStyle/>
              <a:p>
                <a:r>
                  <a:rPr lang="en-US" altLang="zh-CN" sz="2400" dirty="0">
                    <a:solidFill>
                      <a:srgbClr val="333333"/>
                    </a:solidFill>
                    <a:effectLst/>
                    <a:latin typeface="Times New Roman" panose="02020603050405020304" pitchFamily="18" charset="0"/>
                    <a:ea typeface="宋体" panose="02010600030101010101" pitchFamily="2" charset="-122"/>
                  </a:rPr>
                  <a:t>WPL(a) = </a:t>
                </a:r>
                <a14:m>
                  <m:oMath xmlns:m="http://schemas.openxmlformats.org/officeDocument/2006/math">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3</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3</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3</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3</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4</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3</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5</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35</m:t>
                    </m:r>
                  </m:oMath>
                </a14:m>
                <a:r>
                  <a:rPr lang="zh-CN" altLang="zh-CN" sz="2400" dirty="0">
                    <a:effectLst/>
                  </a:rPr>
                  <a:t> </a:t>
                </a:r>
                <a:endParaRPr lang="zh-CN" altLang="en-US" sz="2400" dirty="0"/>
              </a:p>
            </p:txBody>
          </p:sp>
        </mc:Choice>
        <mc:Fallback>
          <p:sp>
            <p:nvSpPr>
              <p:cNvPr id="8" name="文本框 7"/>
              <p:cNvSpPr txBox="1">
                <a:spLocks noRot="1" noChangeAspect="1" noMove="1" noResize="1" noEditPoints="1" noAdjustHandles="1" noChangeArrowheads="1" noChangeShapeType="1" noTextEdit="1"/>
              </p:cNvSpPr>
              <p:nvPr/>
            </p:nvSpPr>
            <p:spPr>
              <a:xfrm>
                <a:off x="2105027" y="4089917"/>
                <a:ext cx="7153273" cy="461665"/>
              </a:xfrm>
              <a:prstGeom prst="rect">
                <a:avLst/>
              </a:prstGeom>
              <a:blipFill rotWithShape="1">
                <a:blip r:embed="rId2"/>
                <a:stretch>
                  <a:fillRect t="-112" b="11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2105027" y="4585347"/>
                <a:ext cx="7153273" cy="461665"/>
              </a:xfrm>
              <a:prstGeom prst="rect">
                <a:avLst/>
              </a:prstGeom>
              <a:noFill/>
            </p:spPr>
            <p:txBody>
              <a:bodyPr wrap="square">
                <a:spAutoFit/>
              </a:bodyPr>
              <a:lstStyle/>
              <a:p>
                <a:r>
                  <a:rPr lang="en-US" altLang="zh-CN" sz="2400" dirty="0">
                    <a:solidFill>
                      <a:srgbClr val="009999"/>
                    </a:solidFill>
                    <a:effectLst/>
                    <a:latin typeface="Times New Roman" panose="02020603050405020304" pitchFamily="18" charset="0"/>
                    <a:ea typeface="宋体" panose="02010600030101010101" pitchFamily="2" charset="-122"/>
                  </a:rPr>
                  <a:t>WPL(b) = </a:t>
                </a:r>
                <a14:m>
                  <m:oMath xmlns:m="http://schemas.openxmlformats.org/officeDocument/2006/math">
                    <m:r>
                      <a:rPr lang="en-US" altLang="zh-CN" sz="2400">
                        <a:solidFill>
                          <a:srgbClr val="009999"/>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400">
                        <a:solidFill>
                          <a:srgbClr val="009999"/>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rgbClr val="009999"/>
                        </a:solidFill>
                        <a:effectLst/>
                        <a:latin typeface="Cambria Math" panose="02040503050406030204" pitchFamily="18" charset="0"/>
                        <a:ea typeface="宋体" panose="02010600030101010101" pitchFamily="2" charset="-122"/>
                        <a:cs typeface="Times New Roman" panose="02020603050405020304" pitchFamily="18" charset="0"/>
                      </a:rPr>
                      <m:t>3</m:t>
                    </m:r>
                    <m:r>
                      <a:rPr lang="en-US" altLang="zh-CN" sz="2400">
                        <a:solidFill>
                          <a:srgbClr val="009999"/>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rgbClr val="009999"/>
                        </a:solidFill>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a:solidFill>
                          <a:srgbClr val="009999"/>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rgbClr val="009999"/>
                        </a:solidFill>
                        <a:effectLst/>
                        <a:latin typeface="Cambria Math" panose="02040503050406030204" pitchFamily="18" charset="0"/>
                        <a:ea typeface="宋体" panose="02010600030101010101" pitchFamily="2" charset="-122"/>
                        <a:cs typeface="Times New Roman" panose="02020603050405020304" pitchFamily="18" charset="0"/>
                      </a:rPr>
                      <m:t>3</m:t>
                    </m:r>
                    <m:r>
                      <a:rPr lang="en-US" altLang="zh-CN" sz="2400">
                        <a:solidFill>
                          <a:srgbClr val="009999"/>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rgbClr val="009999"/>
                        </a:solidFill>
                        <a:effectLst/>
                        <a:latin typeface="Cambria Math" panose="02040503050406030204" pitchFamily="18" charset="0"/>
                        <a:ea typeface="宋体" panose="02010600030101010101" pitchFamily="2" charset="-122"/>
                        <a:cs typeface="Times New Roman" panose="02020603050405020304" pitchFamily="18" charset="0"/>
                      </a:rPr>
                      <m:t>3</m:t>
                    </m:r>
                    <m:r>
                      <a:rPr lang="en-US" altLang="zh-CN" sz="2400">
                        <a:solidFill>
                          <a:srgbClr val="009999"/>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rgbClr val="009999"/>
                        </a:solidFill>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a:solidFill>
                          <a:srgbClr val="009999"/>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rgbClr val="009999"/>
                        </a:solidFill>
                        <a:effectLst/>
                        <a:latin typeface="Cambria Math" panose="02040503050406030204" pitchFamily="18" charset="0"/>
                        <a:ea typeface="宋体" panose="02010600030101010101" pitchFamily="2" charset="-122"/>
                        <a:cs typeface="Times New Roman" panose="02020603050405020304" pitchFamily="18" charset="0"/>
                      </a:rPr>
                      <m:t>4</m:t>
                    </m:r>
                    <m:r>
                      <a:rPr lang="en-US" altLang="zh-CN" sz="2400">
                        <a:solidFill>
                          <a:srgbClr val="009999"/>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rgbClr val="009999"/>
                        </a:solidFill>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a:solidFill>
                          <a:srgbClr val="009999"/>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rgbClr val="009999"/>
                        </a:solidFill>
                        <a:effectLst/>
                        <a:latin typeface="Cambria Math" panose="02040503050406030204" pitchFamily="18" charset="0"/>
                        <a:ea typeface="宋体" panose="02010600030101010101" pitchFamily="2" charset="-122"/>
                        <a:cs typeface="Times New Roman" panose="02020603050405020304" pitchFamily="18" charset="0"/>
                      </a:rPr>
                      <m:t>5</m:t>
                    </m:r>
                    <m:r>
                      <a:rPr lang="en-US" altLang="zh-CN" sz="2400">
                        <a:solidFill>
                          <a:srgbClr val="009999"/>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rgbClr val="009999"/>
                        </a:solidFill>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a:solidFill>
                          <a:srgbClr val="009999"/>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rgbClr val="009999"/>
                        </a:solidFill>
                        <a:effectLst/>
                        <a:latin typeface="Cambria Math" panose="02040503050406030204" pitchFamily="18" charset="0"/>
                        <a:ea typeface="宋体" panose="02010600030101010101" pitchFamily="2" charset="-122"/>
                        <a:cs typeface="Times New Roman" panose="02020603050405020304" pitchFamily="18" charset="0"/>
                      </a:rPr>
                      <m:t>33</m:t>
                    </m:r>
                  </m:oMath>
                </a14:m>
                <a:r>
                  <a:rPr lang="zh-CN" altLang="zh-CN" sz="2400" dirty="0">
                    <a:solidFill>
                      <a:srgbClr val="009999"/>
                    </a:solidFill>
                    <a:effectLst/>
                  </a:rPr>
                  <a:t> </a:t>
                </a:r>
                <a:endParaRPr lang="zh-CN" altLang="en-US" sz="2400" dirty="0">
                  <a:solidFill>
                    <a:srgbClr val="009999"/>
                  </a:solidFill>
                </a:endParaRPr>
              </a:p>
            </p:txBody>
          </p:sp>
        </mc:Choice>
        <mc:Fallback>
          <p:sp>
            <p:nvSpPr>
              <p:cNvPr id="10" name="文本框 9"/>
              <p:cNvSpPr txBox="1">
                <a:spLocks noRot="1" noChangeAspect="1" noMove="1" noResize="1" noEditPoints="1" noAdjustHandles="1" noChangeArrowheads="1" noChangeShapeType="1" noTextEdit="1"/>
              </p:cNvSpPr>
              <p:nvPr/>
            </p:nvSpPr>
            <p:spPr>
              <a:xfrm>
                <a:off x="2105027" y="4585347"/>
                <a:ext cx="7153273" cy="461665"/>
              </a:xfrm>
              <a:prstGeom prst="rect">
                <a:avLst/>
              </a:prstGeom>
              <a:blipFill rotWithShape="1">
                <a:blip r:embed="rId3"/>
                <a:stretch>
                  <a:fillRect t="-3" b="-683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2105027" y="5080777"/>
                <a:ext cx="7426475" cy="461665"/>
              </a:xfrm>
              <a:prstGeom prst="rect">
                <a:avLst/>
              </a:prstGeom>
              <a:noFill/>
            </p:spPr>
            <p:txBody>
              <a:bodyPr wrap="square">
                <a:spAutoFit/>
              </a:bodyPr>
              <a:lstStyle/>
              <a:p>
                <a:r>
                  <a:rPr lang="en-US" altLang="zh-CN" sz="2400" dirty="0">
                    <a:solidFill>
                      <a:srgbClr val="333333"/>
                    </a:solidFill>
                    <a:effectLst/>
                    <a:latin typeface="Times New Roman" panose="02020603050405020304" pitchFamily="18" charset="0"/>
                    <a:ea typeface="宋体" panose="02010600030101010101" pitchFamily="2" charset="-122"/>
                  </a:rPr>
                  <a:t>WPL(c) = </a:t>
                </a:r>
                <a14:m>
                  <m:oMath xmlns:m="http://schemas.openxmlformats.org/officeDocument/2006/math">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3</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3</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3</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3</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4</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5</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rgbClr val="333333"/>
                        </a:solidFill>
                        <a:effectLst/>
                        <a:latin typeface="Cambria Math" panose="02040503050406030204" pitchFamily="18" charset="0"/>
                        <a:ea typeface="宋体" panose="02010600030101010101" pitchFamily="2" charset="-122"/>
                        <a:cs typeface="Times New Roman" panose="02020603050405020304" pitchFamily="18" charset="0"/>
                      </a:rPr>
                      <m:t>36</m:t>
                    </m:r>
                  </m:oMath>
                </a14:m>
                <a:r>
                  <a:rPr lang="zh-CN" altLang="zh-CN" sz="2400" dirty="0">
                    <a:effectLst/>
                  </a:rPr>
                  <a:t> </a:t>
                </a:r>
                <a:endParaRPr lang="zh-CN" altLang="en-US" sz="2400" dirty="0"/>
              </a:p>
            </p:txBody>
          </p:sp>
        </mc:Choice>
        <mc:Fallback>
          <p:sp>
            <p:nvSpPr>
              <p:cNvPr id="12" name="文本框 11"/>
              <p:cNvSpPr txBox="1">
                <a:spLocks noRot="1" noChangeAspect="1" noMove="1" noResize="1" noEditPoints="1" noAdjustHandles="1" noChangeArrowheads="1" noChangeShapeType="1" noTextEdit="1"/>
              </p:cNvSpPr>
              <p:nvPr/>
            </p:nvSpPr>
            <p:spPr>
              <a:xfrm>
                <a:off x="2105027" y="5080777"/>
                <a:ext cx="7426475" cy="461665"/>
              </a:xfrm>
              <a:prstGeom prst="rect">
                <a:avLst/>
              </a:prstGeom>
              <a:blipFill rotWithShape="1">
                <a:blip r:embed="rId4"/>
                <a:stretch>
                  <a:fillRect t="-31" r="2" b="35"/>
                </a:stretch>
              </a:blipFill>
            </p:spPr>
            <p:txBody>
              <a:bodyPr/>
              <a:lstStyle/>
              <a:p>
                <a:r>
                  <a:rPr lang="zh-CN" altLang="en-US">
                    <a:noFill/>
                  </a:rPr>
                  <a:t> </a:t>
                </a:r>
              </a:p>
            </p:txBody>
          </p:sp>
        </mc:Fallback>
      </mc:AlternateContent>
      <p:sp>
        <p:nvSpPr>
          <p:cNvPr id="14" name="任意多边形: 形状 8"/>
          <p:cNvSpPr/>
          <p:nvPr/>
        </p:nvSpPr>
        <p:spPr>
          <a:xfrm>
            <a:off x="9407108" y="4517106"/>
            <a:ext cx="1384302" cy="5981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最小值</a:t>
            </a:r>
            <a:endParaRPr lang="zh-CN" altLang="en-US" sz="2400" kern="1200" dirty="0">
              <a:latin typeface="微软雅黑" panose="020B0503020204020204" pitchFamily="34" charset="-122"/>
              <a:ea typeface="微软雅黑" panose="020B0503020204020204" pitchFamily="34" charset="-122"/>
            </a:endParaRPr>
          </a:p>
        </p:txBody>
      </p:sp>
      <p:sp>
        <p:nvSpPr>
          <p:cNvPr id="15" name="内容占位符 4"/>
          <p:cNvSpPr txBox="1"/>
          <p:nvPr/>
        </p:nvSpPr>
        <p:spPr>
          <a:xfrm>
            <a:off x="563441" y="5644447"/>
            <a:ext cx="11055325" cy="1013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sz="2400" b="1" dirty="0"/>
              <a:t>最优二叉树</a:t>
            </a:r>
            <a:r>
              <a:rPr lang="zh-CN" altLang="en-US" sz="2400" dirty="0"/>
              <a:t>：给定一组叶结点权重，由此构建的所有带权二叉树中，带权路径长度最小的二叉树，亦称</a:t>
            </a:r>
            <a:r>
              <a:rPr lang="zh-CN" altLang="en-US" sz="2400" b="1" dirty="0"/>
              <a:t>哈夫曼树</a:t>
            </a:r>
            <a:endParaRPr lang="en-US" altLang="zh-CN" sz="2400" b="1" dirty="0"/>
          </a:p>
          <a:p>
            <a:pPr>
              <a:lnSpc>
                <a:spcPct val="120000"/>
              </a:lnSpc>
            </a:pPr>
            <a:endParaRPr lang="en-US" altLang="zh-CN" sz="2400" dirty="0"/>
          </a:p>
          <a:p>
            <a:pPr>
              <a:lnSpc>
                <a:spcPct val="120000"/>
              </a:lnSpc>
            </a:pPr>
            <a:endParaRPr lang="en-US" altLang="zh-CN" sz="2400" dirty="0"/>
          </a:p>
          <a:p>
            <a:pPr>
              <a:lnSpc>
                <a:spcPct val="120000"/>
              </a:lnSpc>
            </a:pPr>
            <a:endParaRPr lang="en-US" altLang="zh-CN" sz="2400" dirty="0"/>
          </a:p>
          <a:p>
            <a:pPr>
              <a:lnSpc>
                <a:spcPct val="120000"/>
              </a:lnSpc>
            </a:pPr>
            <a:endParaRPr lang="en-US" altLang="zh-CN" sz="2400"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最优二叉树基本性质</a:t>
            </a:r>
            <a:endParaRPr lang="zh-CN" altLang="en-US" dirty="0"/>
          </a:p>
        </p:txBody>
      </p:sp>
      <p:sp>
        <p:nvSpPr>
          <p:cNvPr id="3" name="副标题 2"/>
          <p:cNvSpPr>
            <a:spLocks noGrp="1"/>
          </p:cNvSpPr>
          <p:nvPr>
            <p:ph type="subTitle" idx="1"/>
          </p:nvPr>
        </p:nvSpPr>
        <p:spPr/>
        <p:txBody>
          <a:bodyPr/>
          <a:lstStyle/>
          <a:p>
            <a:r>
              <a:rPr lang="en-US" altLang="zh-CN" dirty="0"/>
              <a:t>5.5 </a:t>
            </a:r>
            <a:r>
              <a:rPr lang="zh-CN" altLang="en-US" dirty="0"/>
              <a:t>哈夫曼树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5" name="内容占位符 4"/>
          <p:cNvSpPr txBox="1"/>
          <p:nvPr/>
        </p:nvSpPr>
        <p:spPr>
          <a:xfrm>
            <a:off x="436441" y="1377650"/>
            <a:ext cx="11055325" cy="1013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sz="2400" b="1" dirty="0"/>
              <a:t>定理</a:t>
            </a:r>
            <a:r>
              <a:rPr lang="en-US" altLang="zh-CN" sz="2400" b="1" dirty="0"/>
              <a:t>5-4 </a:t>
            </a:r>
            <a:r>
              <a:rPr lang="zh-CN" altLang="en-US" sz="2400" dirty="0"/>
              <a:t>：最优二叉树（哈夫曼树）是满二叉树</a:t>
            </a:r>
            <a:endParaRPr lang="en-US" altLang="zh-CN" sz="2400" dirty="0"/>
          </a:p>
          <a:p>
            <a:pPr>
              <a:lnSpc>
                <a:spcPct val="120000"/>
              </a:lnSpc>
            </a:pPr>
            <a:endParaRPr lang="en-US" altLang="zh-CN" sz="2400" dirty="0"/>
          </a:p>
          <a:p>
            <a:pPr>
              <a:lnSpc>
                <a:spcPct val="120000"/>
              </a:lnSpc>
            </a:pPr>
            <a:endParaRPr lang="en-US" altLang="zh-CN" sz="2400" dirty="0"/>
          </a:p>
          <a:p>
            <a:pPr>
              <a:lnSpc>
                <a:spcPct val="120000"/>
              </a:lnSpc>
            </a:pPr>
            <a:endParaRPr lang="en-US" altLang="zh-CN" sz="2400" dirty="0"/>
          </a:p>
        </p:txBody>
      </p:sp>
      <p:sp>
        <p:nvSpPr>
          <p:cNvPr id="11" name="任意多边形: 形状 19"/>
          <p:cNvSpPr/>
          <p:nvPr/>
        </p:nvSpPr>
        <p:spPr>
          <a:xfrm>
            <a:off x="1246988" y="2031115"/>
            <a:ext cx="9434229" cy="130693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ts val="2600"/>
              </a:lnSpc>
              <a:spcBef>
                <a:spcPct val="0"/>
              </a:spcBef>
              <a:spcAft>
                <a:spcPct val="35000"/>
              </a:spcAft>
            </a:pPr>
            <a:r>
              <a:rPr lang="zh-CN" altLang="en-US" sz="2000" b="1" dirty="0">
                <a:latin typeface="微软雅黑" panose="020B0503020204020204" pitchFamily="34" charset="-122"/>
                <a:ea typeface="微软雅黑" panose="020B0503020204020204" pitchFamily="34" charset="-122"/>
              </a:rPr>
              <a:t>证明：</a:t>
            </a:r>
            <a:r>
              <a:rPr lang="zh-CN" altLang="en-US" sz="2000" dirty="0">
                <a:latin typeface="微软雅黑" panose="020B0503020204020204" pitchFamily="34" charset="-122"/>
                <a:ea typeface="微软雅黑" panose="020B0503020204020204" pitchFamily="34" charset="-122"/>
              </a:rPr>
              <a:t>假设带权二叉树中存在度为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的中间结点。删除度为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的中间结点并把其唯一的子结点与父结点直接相连，使得从树根到该中间结点的所有子孙结点的路径长度减</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，能够减小树的带权路径长度。因此，最优二叉树不含度为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的中间结点。</a:t>
            </a:r>
            <a:endParaRPr lang="en-US" altLang="zh-CN" sz="2000" dirty="0">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1"/>
          <a:stretch>
            <a:fillRect/>
          </a:stretch>
        </p:blipFill>
        <p:spPr>
          <a:xfrm>
            <a:off x="2451100" y="3496037"/>
            <a:ext cx="2616200" cy="1820734"/>
          </a:xfrm>
          <a:prstGeom prst="rect">
            <a:avLst/>
          </a:prstGeom>
        </p:spPr>
      </p:pic>
      <p:pic>
        <p:nvPicPr>
          <p:cNvPr id="17" name="图片 16"/>
          <p:cNvPicPr>
            <a:picLocks noChangeAspect="1"/>
          </p:cNvPicPr>
          <p:nvPr/>
        </p:nvPicPr>
        <p:blipFill>
          <a:blip r:embed="rId2"/>
          <a:stretch>
            <a:fillRect/>
          </a:stretch>
        </p:blipFill>
        <p:spPr>
          <a:xfrm>
            <a:off x="5928630" y="3543874"/>
            <a:ext cx="2878573" cy="1796816"/>
          </a:xfrm>
          <a:prstGeom prst="rect">
            <a:avLst/>
          </a:prstGeom>
        </p:spPr>
      </p:pic>
      <p:cxnSp>
        <p:nvCxnSpPr>
          <p:cNvPr id="19" name="直线连接符 18"/>
          <p:cNvCxnSpPr/>
          <p:nvPr/>
        </p:nvCxnSpPr>
        <p:spPr>
          <a:xfrm>
            <a:off x="3556000" y="4454982"/>
            <a:ext cx="431800" cy="4345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线连接符 20"/>
          <p:cNvCxnSpPr/>
          <p:nvPr/>
        </p:nvCxnSpPr>
        <p:spPr>
          <a:xfrm flipH="1">
            <a:off x="3581400" y="4454982"/>
            <a:ext cx="406400" cy="3837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右箭头 23"/>
          <p:cNvSpPr/>
          <p:nvPr/>
        </p:nvSpPr>
        <p:spPr>
          <a:xfrm>
            <a:off x="5384800" y="4213434"/>
            <a:ext cx="711200" cy="483096"/>
          </a:xfrm>
          <a:prstGeom prst="right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任意多边形: 形状 8"/>
          <p:cNvSpPr/>
          <p:nvPr/>
        </p:nvSpPr>
        <p:spPr>
          <a:xfrm>
            <a:off x="6096000" y="5438892"/>
            <a:ext cx="3209247" cy="71750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dirty="0">
                <a:latin typeface="微软雅黑" panose="020B0503020204020204" pitchFamily="34" charset="-122"/>
                <a:ea typeface="微软雅黑" panose="020B0503020204020204" pitchFamily="34" charset="-122"/>
              </a:rPr>
              <a:t>减小树的带权路径长度，使其成为最优二叉树</a:t>
            </a:r>
            <a:endParaRPr lang="zh-CN" altLang="en-US" sz="2000" kern="1200" dirty="0">
              <a:latin typeface="微软雅黑" panose="020B0503020204020204" pitchFamily="34" charset="-122"/>
              <a:ea typeface="微软雅黑" panose="020B0503020204020204" pitchFamily="34" charset="-122"/>
            </a:endParaRPr>
          </a:p>
        </p:txBody>
      </p:sp>
      <p:sp>
        <p:nvSpPr>
          <p:cNvPr id="26" name="任意多边形: 形状 8"/>
          <p:cNvSpPr/>
          <p:nvPr/>
        </p:nvSpPr>
        <p:spPr>
          <a:xfrm>
            <a:off x="3029104" y="5387793"/>
            <a:ext cx="1644530" cy="81970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删除度为</a:t>
            </a:r>
            <a:r>
              <a:rPr lang="en-US" altLang="zh-CN" sz="2000" kern="1200" dirty="0">
                <a:latin typeface="微软雅黑" panose="020B0503020204020204" pitchFamily="34" charset="-122"/>
                <a:ea typeface="微软雅黑" panose="020B0503020204020204" pitchFamily="34" charset="-122"/>
              </a:rPr>
              <a:t>1</a:t>
            </a:r>
            <a:r>
              <a:rPr lang="zh-CN" altLang="en-US" sz="2000" kern="1200" dirty="0">
                <a:latin typeface="微软雅黑" panose="020B0503020204020204" pitchFamily="34" charset="-122"/>
                <a:ea typeface="微软雅黑" panose="020B0503020204020204" pitchFamily="34" charset="-122"/>
              </a:rPr>
              <a:t>的中间结点</a:t>
            </a:r>
            <a:endParaRPr lang="zh-CN" altLang="en-US" sz="2000" kern="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4"/>
          <p:cNvSpPr txBox="1"/>
          <p:nvPr/>
        </p:nvSpPr>
        <p:spPr>
          <a:xfrm>
            <a:off x="493453" y="1226576"/>
            <a:ext cx="11055325" cy="1013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sz="2400" b="1" dirty="0"/>
              <a:t>命题</a:t>
            </a:r>
            <a:r>
              <a:rPr lang="en-US" altLang="zh-CN" sz="2400" b="1" dirty="0"/>
              <a:t>5-5</a:t>
            </a:r>
            <a:r>
              <a:rPr lang="zh-CN" altLang="en-US" sz="2400" dirty="0"/>
              <a:t>：最优二叉树中，如果两个叶结点的权重值不同，则权重值小的叶结点在树中的层数大于等于权重值大的叶结点 </a:t>
            </a:r>
            <a:endParaRPr lang="en-US" altLang="zh-CN" sz="2400" dirty="0"/>
          </a:p>
          <a:p>
            <a:pPr>
              <a:lnSpc>
                <a:spcPct val="120000"/>
              </a:lnSpc>
            </a:pPr>
            <a:endParaRPr lang="en-US" altLang="zh-CN" sz="2400" dirty="0"/>
          </a:p>
          <a:p>
            <a:pPr>
              <a:lnSpc>
                <a:spcPct val="120000"/>
              </a:lnSpc>
            </a:pPr>
            <a:endParaRPr lang="en-US" altLang="zh-CN" sz="2400" dirty="0"/>
          </a:p>
          <a:p>
            <a:pPr>
              <a:lnSpc>
                <a:spcPct val="120000"/>
              </a:lnSpc>
            </a:pPr>
            <a:endParaRPr lang="en-US" altLang="zh-CN" sz="2400" dirty="0"/>
          </a:p>
        </p:txBody>
      </p:sp>
      <p:sp>
        <p:nvSpPr>
          <p:cNvPr id="2" name="标题 1"/>
          <p:cNvSpPr>
            <a:spLocks noGrp="1"/>
          </p:cNvSpPr>
          <p:nvPr>
            <p:ph type="title"/>
          </p:nvPr>
        </p:nvSpPr>
        <p:spPr/>
        <p:txBody>
          <a:bodyPr/>
          <a:lstStyle/>
          <a:p>
            <a:r>
              <a:rPr lang="zh-CN" altLang="en-US" sz="2800" dirty="0"/>
              <a:t>最优二叉树基本性质</a:t>
            </a:r>
            <a:endParaRPr lang="zh-CN" altLang="en-US" dirty="0"/>
          </a:p>
        </p:txBody>
      </p:sp>
      <p:sp>
        <p:nvSpPr>
          <p:cNvPr id="3" name="副标题 2"/>
          <p:cNvSpPr>
            <a:spLocks noGrp="1"/>
          </p:cNvSpPr>
          <p:nvPr>
            <p:ph type="subTitle" idx="1"/>
          </p:nvPr>
        </p:nvSpPr>
        <p:spPr/>
        <p:txBody>
          <a:bodyPr/>
          <a:lstStyle/>
          <a:p>
            <a:r>
              <a:rPr lang="en-US" altLang="zh-CN" dirty="0"/>
              <a:t>5.5 </a:t>
            </a:r>
            <a:r>
              <a:rPr lang="zh-CN" altLang="en-US" dirty="0"/>
              <a:t>哈夫曼树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mc:AlternateContent xmlns:mc="http://schemas.openxmlformats.org/markup-compatibility/2006">
        <mc:Choice xmlns:a14="http://schemas.microsoft.com/office/drawing/2010/main" Requires="a14">
          <p:sp>
            <p:nvSpPr>
              <p:cNvPr id="11" name="任意多边形: 形状 19"/>
              <p:cNvSpPr/>
              <p:nvPr/>
            </p:nvSpPr>
            <p:spPr>
              <a:xfrm>
                <a:off x="1321193" y="2239763"/>
                <a:ext cx="9871999" cy="296193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spcBef>
                    <a:spcPct val="0"/>
                  </a:spcBef>
                  <a:spcAft>
                    <a:spcPct val="35000"/>
                  </a:spcAft>
                </a:pPr>
                <a:r>
                  <a:rPr lang="zh-CN" altLang="en-US" sz="2000" b="1" dirty="0">
                    <a:latin typeface="微软雅黑" panose="020B0503020204020204" pitchFamily="34" charset="-122"/>
                    <a:ea typeface="微软雅黑" panose="020B0503020204020204" pitchFamily="34" charset="-122"/>
                  </a:rPr>
                  <a:t>证明：</a:t>
                </a:r>
                <a:r>
                  <a:rPr lang="zh-CN" altLang="en-US" sz="2000" dirty="0">
                    <a:solidFill>
                      <a:srgbClr val="FFFF00"/>
                    </a:solidFill>
                    <a:latin typeface="微软雅黑" panose="020B0503020204020204" pitchFamily="34" charset="-122"/>
                    <a:ea typeface="微软雅黑" panose="020B0503020204020204" pitchFamily="34" charset="-122"/>
                  </a:rPr>
                  <a:t>反证法</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indent="-342900" defTabSz="1155700">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设最优二叉树</a:t>
                </a:r>
                <a:r>
                  <a:rPr lang="en-GB" altLang="zh-CN"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的带权路径长度为</a:t>
                </a:r>
                <a:r>
                  <a:rPr lang="en-GB" altLang="zh-CN" sz="2000" dirty="0">
                    <a:latin typeface="微软雅黑" panose="020B0503020204020204" pitchFamily="34" charset="-122"/>
                    <a:ea typeface="微软雅黑" panose="020B0503020204020204" pitchFamily="34" charset="-122"/>
                  </a:rPr>
                  <a:t>WPL(T)</a:t>
                </a:r>
                <a:r>
                  <a:rPr lang="zh-CN" altLang="en-GB"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其中叶结点</a:t>
                </a:r>
                <a:r>
                  <a:rPr lang="en-GB" altLang="zh-CN" sz="2000" dirty="0">
                    <a:latin typeface="微软雅黑" panose="020B0503020204020204" pitchFamily="34" charset="-122"/>
                    <a:ea typeface="微软雅黑" panose="020B0503020204020204" pitchFamily="34" charset="-122"/>
                  </a:rPr>
                  <a:t>u</a:t>
                </a:r>
                <a:r>
                  <a:rPr lang="zh-CN" altLang="en-US" sz="2000" dirty="0">
                    <a:latin typeface="微软雅黑" panose="020B0503020204020204" pitchFamily="34" charset="-122"/>
                    <a:ea typeface="微软雅黑" panose="020B0503020204020204" pitchFamily="34" charset="-122"/>
                  </a:rPr>
                  <a:t>的权重</a:t>
                </a:r>
                <a:r>
                  <a:rPr lang="en-GB" altLang="zh-CN" sz="2000" dirty="0" err="1">
                    <a:latin typeface="微软雅黑" panose="020B0503020204020204" pitchFamily="34" charset="-122"/>
                    <a:ea typeface="微软雅黑" panose="020B0503020204020204" pitchFamily="34" charset="-122"/>
                  </a:rPr>
                  <a:t>w</a:t>
                </a:r>
                <a:r>
                  <a:rPr lang="en-GB" altLang="zh-CN" sz="2000" baseline="-25000" dirty="0" err="1">
                    <a:latin typeface="微软雅黑" panose="020B0503020204020204" pitchFamily="34" charset="-122"/>
                    <a:ea typeface="微软雅黑" panose="020B0503020204020204" pitchFamily="34" charset="-122"/>
                  </a:rPr>
                  <a:t>u</a:t>
                </a:r>
                <a:r>
                  <a:rPr lang="zh-CN" altLang="en-US" sz="2000" dirty="0">
                    <a:latin typeface="微软雅黑" panose="020B0503020204020204" pitchFamily="34" charset="-122"/>
                    <a:ea typeface="微软雅黑" panose="020B0503020204020204" pitchFamily="34" charset="-122"/>
                  </a:rPr>
                  <a:t>小于叶结点</a:t>
                </a:r>
                <a:r>
                  <a:rPr lang="en-GB" altLang="zh-CN" sz="2000" dirty="0">
                    <a:latin typeface="微软雅黑" panose="020B0503020204020204" pitchFamily="34" charset="-122"/>
                    <a:ea typeface="微软雅黑" panose="020B0503020204020204" pitchFamily="34" charset="-122"/>
                  </a:rPr>
                  <a:t>v</a:t>
                </a:r>
                <a:r>
                  <a:rPr lang="zh-CN" altLang="en-US" sz="2000" dirty="0">
                    <a:latin typeface="微软雅黑" panose="020B0503020204020204" pitchFamily="34" charset="-122"/>
                    <a:ea typeface="微软雅黑" panose="020B0503020204020204" pitchFamily="34" charset="-122"/>
                  </a:rPr>
                  <a:t>的权重</a:t>
                </a:r>
                <a:r>
                  <a:rPr lang="en-GB" altLang="zh-CN" sz="2000" dirty="0" err="1">
                    <a:latin typeface="微软雅黑" panose="020B0503020204020204" pitchFamily="34" charset="-122"/>
                    <a:ea typeface="微软雅黑" panose="020B0503020204020204" pitchFamily="34" charset="-122"/>
                  </a:rPr>
                  <a:t>w</a:t>
                </a:r>
                <a:r>
                  <a:rPr lang="en-GB" altLang="zh-CN" sz="2000" baseline="-25000" dirty="0" err="1">
                    <a:latin typeface="微软雅黑" panose="020B0503020204020204" pitchFamily="34" charset="-122"/>
                    <a:ea typeface="微软雅黑" panose="020B0503020204020204" pitchFamily="34" charset="-122"/>
                  </a:rPr>
                  <a:t>v</a:t>
                </a:r>
                <a:r>
                  <a:rPr lang="zh-CN" altLang="en-GB"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即</a:t>
                </a:r>
                <a:r>
                  <a:rPr lang="en-GB" altLang="zh-CN" sz="2000" dirty="0" err="1">
                    <a:latin typeface="微软雅黑" panose="020B0503020204020204" pitchFamily="34" charset="-122"/>
                    <a:ea typeface="微软雅黑" panose="020B0503020204020204" pitchFamily="34" charset="-122"/>
                  </a:rPr>
                  <a:t>w</a:t>
                </a:r>
                <a:r>
                  <a:rPr lang="en-GB" altLang="zh-CN" sz="2000" baseline="-25000" dirty="0" err="1">
                    <a:latin typeface="微软雅黑" panose="020B0503020204020204" pitchFamily="34" charset="-122"/>
                    <a:ea typeface="微软雅黑" panose="020B0503020204020204" pitchFamily="34" charset="-122"/>
                  </a:rPr>
                  <a:t>u</a:t>
                </a:r>
                <a:r>
                  <a:rPr lang="en-GB" altLang="zh-CN" sz="2000" dirty="0">
                    <a:latin typeface="微软雅黑" panose="020B0503020204020204" pitchFamily="34" charset="-122"/>
                    <a:ea typeface="微软雅黑" panose="020B0503020204020204" pitchFamily="34" charset="-122"/>
                  </a:rPr>
                  <a:t> &lt; </a:t>
                </a:r>
                <a:r>
                  <a:rPr lang="en-GB" altLang="zh-CN" sz="2000" dirty="0" err="1">
                    <a:latin typeface="微软雅黑" panose="020B0503020204020204" pitchFamily="34" charset="-122"/>
                    <a:ea typeface="微软雅黑" panose="020B0503020204020204" pitchFamily="34" charset="-122"/>
                  </a:rPr>
                  <a:t>w</a:t>
                </a:r>
                <a:r>
                  <a:rPr lang="en-GB" altLang="zh-CN" sz="2000" baseline="-25000" dirty="0" err="1">
                    <a:latin typeface="微软雅黑" panose="020B0503020204020204" pitchFamily="34" charset="-122"/>
                    <a:ea typeface="微软雅黑" panose="020B0503020204020204" pitchFamily="34" charset="-122"/>
                  </a:rPr>
                  <a:t>v</a:t>
                </a:r>
                <a:endParaRPr lang="en-US" altLang="zh-CN" sz="2000" baseline="-25000" dirty="0">
                  <a:latin typeface="微软雅黑" panose="020B0503020204020204" pitchFamily="34" charset="-122"/>
                  <a:ea typeface="微软雅黑" panose="020B0503020204020204" pitchFamily="34" charset="-122"/>
                </a:endParaRPr>
              </a:p>
              <a:p>
                <a:pPr marL="342900" indent="-342900" defTabSz="1155700">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首先假定</a:t>
                </a:r>
                <a:r>
                  <a:rPr lang="en-GB" altLang="zh-CN" sz="2000" dirty="0">
                    <a:latin typeface="微软雅黑" panose="020B0503020204020204" pitchFamily="34" charset="-122"/>
                    <a:ea typeface="微软雅黑" panose="020B0503020204020204" pitchFamily="34" charset="-122"/>
                  </a:rPr>
                  <a:t>u</a:t>
                </a:r>
                <a:r>
                  <a:rPr lang="zh-CN" altLang="en-US" sz="2000" dirty="0">
                    <a:latin typeface="微软雅黑" panose="020B0503020204020204" pitchFamily="34" charset="-122"/>
                    <a:ea typeface="微软雅黑" panose="020B0503020204020204" pitchFamily="34" charset="-122"/>
                  </a:rPr>
                  <a:t>在树中的层数比</a:t>
                </a:r>
                <a:r>
                  <a:rPr lang="en-GB" altLang="zh-CN" sz="2000" dirty="0">
                    <a:latin typeface="微软雅黑" panose="020B0503020204020204" pitchFamily="34" charset="-122"/>
                    <a:ea typeface="微软雅黑" panose="020B0503020204020204" pitchFamily="34" charset="-122"/>
                  </a:rPr>
                  <a:t>v</a:t>
                </a:r>
                <a:r>
                  <a:rPr lang="zh-CN" altLang="en-US" sz="2000" dirty="0">
                    <a:latin typeface="微软雅黑" panose="020B0503020204020204" pitchFamily="34" charset="-122"/>
                    <a:ea typeface="微软雅黑" panose="020B0503020204020204" pitchFamily="34" charset="-122"/>
                  </a:rPr>
                  <a:t>的层数小，即</a:t>
                </a:r>
                <a:r>
                  <a:rPr lang="en-GB" altLang="zh-CN" sz="2000" dirty="0">
                    <a:latin typeface="微软雅黑" panose="020B0503020204020204" pitchFamily="34" charset="-122"/>
                    <a:ea typeface="微软雅黑" panose="020B0503020204020204" pitchFamily="34" charset="-122"/>
                  </a:rPr>
                  <a:t>level(u)&lt;level(v)</a:t>
                </a:r>
                <a:endParaRPr lang="en-US" altLang="zh-CN" sz="2000" dirty="0">
                  <a:latin typeface="微软雅黑" panose="020B0503020204020204" pitchFamily="34" charset="-122"/>
                  <a:ea typeface="微软雅黑" panose="020B0503020204020204" pitchFamily="34" charset="-122"/>
                </a:endParaRPr>
              </a:p>
              <a:p>
                <a:pPr marL="342900" indent="-342900" defTabSz="1155700">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交换叶结点</a:t>
                </a:r>
                <a:r>
                  <a:rPr lang="en-US" altLang="zh-CN" sz="2000" dirty="0">
                    <a:latin typeface="微软雅黑" panose="020B0503020204020204" pitchFamily="34" charset="-122"/>
                    <a:ea typeface="微软雅黑" panose="020B0503020204020204" pitchFamily="34" charset="-122"/>
                  </a:rPr>
                  <a:t>u</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v</a:t>
                </a:r>
                <a:r>
                  <a:rPr lang="zh-CN" altLang="en-US" sz="2000" dirty="0">
                    <a:latin typeface="微软雅黑" panose="020B0503020204020204" pitchFamily="34" charset="-122"/>
                    <a:ea typeface="微软雅黑" panose="020B0503020204020204" pitchFamily="34" charset="-122"/>
                  </a:rPr>
                  <a:t>，可得新的带权二叉树</a:t>
                </a:r>
                <a:r>
                  <a:rPr lang="en-US" altLang="zh-CN"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且</a:t>
                </a:r>
                <a:endParaRPr lang="en-US" altLang="zh-CN" sz="2000" dirty="0">
                  <a:latin typeface="微软雅黑" panose="020B0503020204020204" pitchFamily="34" charset="-122"/>
                  <a:ea typeface="微软雅黑" panose="020B0503020204020204" pitchFamily="34" charset="-122"/>
                </a:endParaRPr>
              </a:p>
              <a:p>
                <a:pPr defTabSz="1155700">
                  <a:spcBef>
                    <a:spcPct val="0"/>
                  </a:spcBef>
                  <a:spcAft>
                    <a:spcPct val="35000"/>
                  </a:spcAft>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WPL(T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WPL(T)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GB" altLang="zh-CN" sz="2000" dirty="0" err="1">
                    <a:latin typeface="微软雅黑" panose="020B0503020204020204" pitchFamily="34" charset="-122"/>
                    <a:ea typeface="微软雅黑" panose="020B0503020204020204" pitchFamily="34" charset="-122"/>
                  </a:rPr>
                  <a:t>w</a:t>
                </a:r>
                <a:r>
                  <a:rPr lang="en-GB" altLang="zh-CN" sz="2000" baseline="-25000" dirty="0" err="1">
                    <a:latin typeface="微软雅黑" panose="020B0503020204020204" pitchFamily="34" charset="-122"/>
                    <a:ea typeface="微软雅黑" panose="020B0503020204020204" pitchFamily="34" charset="-122"/>
                  </a:rPr>
                  <a:t>u</a:t>
                </a:r>
                <a:r>
                  <a:rPr lang="en-GB" altLang="zh-CN" sz="2000" dirty="0">
                    <a:latin typeface="微软雅黑" panose="020B0503020204020204" pitchFamily="34" charset="-122"/>
                    <a:ea typeface="微软雅黑" panose="020B0503020204020204" pitchFamily="34" charset="-122"/>
                  </a:rPr>
                  <a:t>(level(v) - level(u)) +</a:t>
                </a:r>
                <a:r>
                  <a:rPr lang="zh-CN" altLang="en-US" sz="2000" dirty="0">
                    <a:latin typeface="微软雅黑" panose="020B0503020204020204" pitchFamily="34" charset="-122"/>
                    <a:ea typeface="微软雅黑" panose="020B0503020204020204" pitchFamily="34" charset="-122"/>
                  </a:rPr>
                  <a:t> </a:t>
                </a:r>
                <a:r>
                  <a:rPr lang="en-GB" altLang="zh-CN" sz="2000" dirty="0" err="1">
                    <a:latin typeface="微软雅黑" panose="020B0503020204020204" pitchFamily="34" charset="-122"/>
                    <a:ea typeface="微软雅黑" panose="020B0503020204020204" pitchFamily="34" charset="-122"/>
                  </a:rPr>
                  <a:t>w</a:t>
                </a:r>
                <a:r>
                  <a:rPr lang="en-GB" altLang="zh-CN" sz="2000" baseline="-25000" dirty="0" err="1">
                    <a:latin typeface="微软雅黑" panose="020B0503020204020204" pitchFamily="34" charset="-122"/>
                    <a:ea typeface="微软雅黑" panose="020B0503020204020204" pitchFamily="34" charset="-122"/>
                  </a:rPr>
                  <a:t>v</a:t>
                </a:r>
                <a:r>
                  <a:rPr lang="en-GB" altLang="zh-CN" sz="2000" dirty="0">
                    <a:latin typeface="微软雅黑" panose="020B0503020204020204" pitchFamily="34" charset="-122"/>
                    <a:ea typeface="微软雅黑" panose="020B0503020204020204" pitchFamily="34" charset="-122"/>
                  </a:rPr>
                  <a:t>(level(u) - level(v)) </a:t>
                </a:r>
                <a:r>
                  <a:rPr lang="en-US" altLang="zh-CN" sz="2000" dirty="0">
                    <a:latin typeface="微软雅黑" panose="020B0503020204020204" pitchFamily="34" charset="-122"/>
                    <a:ea typeface="微软雅黑" panose="020B0503020204020204" pitchFamily="34" charset="-122"/>
                  </a:rPr>
                  <a:t>&lt;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WPL(T)</a:t>
                </a:r>
                <a:endParaRPr lang="en-US" altLang="zh-CN" sz="2000" dirty="0">
                  <a:latin typeface="微软雅黑" panose="020B0503020204020204" pitchFamily="34" charset="-122"/>
                  <a:ea typeface="微软雅黑" panose="020B0503020204020204" pitchFamily="34" charset="-122"/>
                </a:endParaRPr>
              </a:p>
              <a:p>
                <a:pPr defTabSz="1155700">
                  <a:spcBef>
                    <a:spcPct val="0"/>
                  </a:spcBef>
                  <a:spcAft>
                    <a:spcPct val="35000"/>
                  </a:spcAft>
                </a:pPr>
                <a:r>
                  <a:rPr lang="zh-CN" altLang="en-US" sz="2000" dirty="0">
                    <a:latin typeface="微软雅黑" panose="020B0503020204020204" pitchFamily="34" charset="-122"/>
                    <a:ea typeface="微软雅黑" panose="020B0503020204020204" pitchFamily="34" charset="-122"/>
                  </a:rPr>
                  <a:t>与</a:t>
                </a:r>
                <a:r>
                  <a:rPr lang="en-US" altLang="zh-CN"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是最优二叉树矛盾。证明 </a:t>
                </a:r>
                <a:r>
                  <a:rPr lang="en-US" altLang="zh-CN" sz="2000" dirty="0">
                    <a:latin typeface="微软雅黑" panose="020B0503020204020204" pitchFamily="34" charset="-122"/>
                    <a:ea typeface="微软雅黑" panose="020B0503020204020204" pitchFamily="34" charset="-122"/>
                  </a:rPr>
                  <a:t>level(u)</a:t>
                </a:r>
                <a:r>
                  <a:rPr lang="zh-CN" altLang="en-US" sz="20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m:t>
                    </m:r>
                  </m:oMath>
                </a14:m>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level(v)</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mc:Choice>
        <mc:Fallback>
          <p:sp>
            <p:nvSpPr>
              <p:cNvPr id="11" name="任意多边形: 形状 19"/>
              <p:cNvSpPr>
                <a:spLocks noRot="1" noChangeAspect="1" noMove="1" noResize="1" noEditPoints="1" noAdjustHandles="1" noChangeArrowheads="1" noChangeShapeType="1" noTextEdit="1"/>
              </p:cNvSpPr>
              <p:nvPr/>
            </p:nvSpPr>
            <p:spPr>
              <a:xfrm>
                <a:off x="1321193" y="2239763"/>
                <a:ext cx="9871999" cy="296193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1"/>
                <a:stretch>
                  <a:fillRect l="-68" t="-218" r="-64" b="-201"/>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
        <p:nvSpPr>
          <p:cNvPr id="44" name="任意多边形: 形状 19"/>
          <p:cNvSpPr/>
          <p:nvPr/>
        </p:nvSpPr>
        <p:spPr>
          <a:xfrm>
            <a:off x="2933433" y="5448300"/>
            <a:ext cx="6647515" cy="10262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spcBef>
                <a:spcPct val="0"/>
              </a:spcBef>
              <a:spcAft>
                <a:spcPct val="35000"/>
              </a:spcAft>
            </a:pPr>
            <a:r>
              <a:rPr lang="zh-CN" altLang="en-US" sz="2400" dirty="0">
                <a:latin typeface="微软雅黑" panose="020B0503020204020204" pitchFamily="34" charset="-122"/>
                <a:ea typeface="微软雅黑" panose="020B0503020204020204" pitchFamily="34" charset="-122"/>
              </a:rPr>
              <a:t>交换权重值相同或者在树中同一层上的两个叶结点，不会改变二叉树的带权路径长度</a:t>
            </a:r>
            <a:endParaRPr lang="en-US" altLang="zh-CN" sz="2400" dirty="0">
              <a:latin typeface="微软雅黑" panose="020B0503020204020204" pitchFamily="34" charset="-122"/>
              <a:ea typeface="微软雅黑" panose="020B0503020204020204" pitchFamily="34" charset="-122"/>
            </a:endParaRPr>
          </a:p>
        </p:txBody>
      </p:sp>
      <p:sp>
        <p:nvSpPr>
          <p:cNvPr id="45" name="下箭头 44"/>
          <p:cNvSpPr/>
          <p:nvPr/>
        </p:nvSpPr>
        <p:spPr>
          <a:xfrm>
            <a:off x="5990491" y="5227095"/>
            <a:ext cx="533400" cy="195805"/>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4"/>
          <p:cNvSpPr txBox="1"/>
          <p:nvPr/>
        </p:nvSpPr>
        <p:spPr>
          <a:xfrm>
            <a:off x="493453" y="1226576"/>
            <a:ext cx="11055325" cy="1013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sz="2400" b="1" dirty="0"/>
              <a:t>命题</a:t>
            </a:r>
            <a:r>
              <a:rPr lang="en-US" altLang="zh-CN" sz="2400" b="1" dirty="0"/>
              <a:t>5-6</a:t>
            </a:r>
            <a:r>
              <a:rPr lang="zh-CN" altLang="en-US" sz="2400" dirty="0"/>
              <a:t>：给定一组叶结点权重，存在最优二叉树，权重最小和次小的叶结点在树的最下层并且互为兄弟结点。 </a:t>
            </a:r>
            <a:endParaRPr lang="en-US" altLang="zh-CN" sz="2400" dirty="0"/>
          </a:p>
          <a:p>
            <a:pPr>
              <a:lnSpc>
                <a:spcPct val="120000"/>
              </a:lnSpc>
            </a:pPr>
            <a:endParaRPr lang="en-US" altLang="zh-CN" sz="2400" dirty="0"/>
          </a:p>
          <a:p>
            <a:pPr>
              <a:lnSpc>
                <a:spcPct val="120000"/>
              </a:lnSpc>
            </a:pPr>
            <a:endParaRPr lang="en-US" altLang="zh-CN" sz="2400" dirty="0"/>
          </a:p>
          <a:p>
            <a:pPr>
              <a:lnSpc>
                <a:spcPct val="120000"/>
              </a:lnSpc>
            </a:pPr>
            <a:endParaRPr lang="en-US" altLang="zh-CN" sz="2400" dirty="0"/>
          </a:p>
        </p:txBody>
      </p:sp>
      <p:sp>
        <p:nvSpPr>
          <p:cNvPr id="2" name="标题 1"/>
          <p:cNvSpPr>
            <a:spLocks noGrp="1"/>
          </p:cNvSpPr>
          <p:nvPr>
            <p:ph type="title"/>
          </p:nvPr>
        </p:nvSpPr>
        <p:spPr/>
        <p:txBody>
          <a:bodyPr/>
          <a:lstStyle/>
          <a:p>
            <a:r>
              <a:rPr lang="zh-CN" altLang="en-US" sz="2800" dirty="0"/>
              <a:t>最优二叉树基本性质</a:t>
            </a:r>
            <a:endParaRPr lang="zh-CN" altLang="en-US" dirty="0"/>
          </a:p>
        </p:txBody>
      </p:sp>
      <p:sp>
        <p:nvSpPr>
          <p:cNvPr id="3" name="副标题 2"/>
          <p:cNvSpPr>
            <a:spLocks noGrp="1"/>
          </p:cNvSpPr>
          <p:nvPr>
            <p:ph type="subTitle" idx="1"/>
          </p:nvPr>
        </p:nvSpPr>
        <p:spPr/>
        <p:txBody>
          <a:bodyPr/>
          <a:lstStyle/>
          <a:p>
            <a:r>
              <a:rPr lang="en-US" altLang="zh-CN" dirty="0"/>
              <a:t>5.5 </a:t>
            </a:r>
            <a:r>
              <a:rPr lang="zh-CN" altLang="en-US" dirty="0"/>
              <a:t>哈夫曼树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1" name="任意多边形: 形状 19"/>
          <p:cNvSpPr/>
          <p:nvPr/>
        </p:nvSpPr>
        <p:spPr>
          <a:xfrm>
            <a:off x="1274300" y="2325607"/>
            <a:ext cx="9871999" cy="408789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spcBef>
                <a:spcPct val="0"/>
              </a:spcBef>
              <a:spcAft>
                <a:spcPct val="35000"/>
              </a:spcAft>
            </a:pPr>
            <a:r>
              <a:rPr lang="zh-CN" altLang="en-US" sz="2400" b="1" dirty="0">
                <a:latin typeface="微软雅黑" panose="020B0503020204020204" pitchFamily="34" charset="-122"/>
                <a:ea typeface="微软雅黑" panose="020B0503020204020204" pitchFamily="34" charset="-122"/>
              </a:rPr>
              <a:t>证明：</a:t>
            </a:r>
            <a:endParaRPr lang="en-US" altLang="zh-CN" sz="2400" b="1" dirty="0">
              <a:latin typeface="微软雅黑" panose="020B0503020204020204" pitchFamily="34" charset="-122"/>
              <a:ea typeface="微软雅黑" panose="020B0503020204020204" pitchFamily="34" charset="-122"/>
            </a:endParaRPr>
          </a:p>
          <a:p>
            <a:pPr marL="342900" indent="-342900" defTabSz="1155700">
              <a:spcBef>
                <a:spcPct val="0"/>
              </a:spcBef>
              <a:spcAft>
                <a:spcPct val="35000"/>
              </a:spcAft>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最优二叉树是满树，因此最下层必有两个以上的叶结点</a:t>
            </a:r>
            <a:endParaRPr lang="en-US" altLang="zh-CN" sz="2400" dirty="0">
              <a:latin typeface="微软雅黑" panose="020B0503020204020204" pitchFamily="34" charset="-122"/>
              <a:ea typeface="微软雅黑" panose="020B0503020204020204" pitchFamily="34" charset="-122"/>
            </a:endParaRPr>
          </a:p>
          <a:p>
            <a:pPr marL="342900" indent="-342900" defTabSz="1155700">
              <a:spcBef>
                <a:spcPct val="0"/>
              </a:spcBef>
              <a:spcAft>
                <a:spcPct val="35000"/>
              </a:spcAft>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如果权重最小的叶结点不在最下层，则最下层所有结点的权重都必须等于最小值，因此可以通过交换把权重最小的叶结点移到最优二叉树的最下层</a:t>
            </a:r>
            <a:endParaRPr lang="en-US" altLang="zh-CN" sz="2400" dirty="0">
              <a:latin typeface="微软雅黑" panose="020B0503020204020204" pitchFamily="34" charset="-122"/>
              <a:ea typeface="微软雅黑" panose="020B0503020204020204" pitchFamily="34" charset="-122"/>
            </a:endParaRPr>
          </a:p>
          <a:p>
            <a:pPr marL="342900" indent="-342900" defTabSz="1155700">
              <a:spcBef>
                <a:spcPct val="0"/>
              </a:spcBef>
              <a:spcAft>
                <a:spcPct val="35000"/>
              </a:spcAft>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同理可证权重次小的叶结点也在最下层 </a:t>
            </a:r>
            <a:endParaRPr lang="en-US" altLang="zh-CN" sz="2400" dirty="0">
              <a:latin typeface="微软雅黑" panose="020B0503020204020204" pitchFamily="34" charset="-122"/>
              <a:ea typeface="微软雅黑" panose="020B0503020204020204" pitchFamily="34" charset="-122"/>
            </a:endParaRPr>
          </a:p>
          <a:p>
            <a:pPr marL="342900" indent="-342900" defTabSz="1155700">
              <a:spcBef>
                <a:spcPct val="0"/>
              </a:spcBef>
              <a:spcAft>
                <a:spcPct val="35000"/>
              </a:spcAft>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在最下层权重最小叶结点必有兄弟结点（满二叉树）。如果权重最小结点和次小结点不是兄弟，可以把最小结点的兄弟与次小结点交换，使两个结点共有一个父结点</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4"/>
          <p:cNvSpPr txBox="1"/>
          <p:nvPr/>
        </p:nvSpPr>
        <p:spPr>
          <a:xfrm>
            <a:off x="584225" y="1226576"/>
            <a:ext cx="10964553" cy="22024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sz="2400" b="1" dirty="0"/>
              <a:t>中间结点的权重</a:t>
            </a:r>
            <a:r>
              <a:rPr lang="zh-CN" altLang="en-US" sz="2400" dirty="0"/>
              <a:t>：除了叶结点带有权重，带权二叉树各中间结点也可定义权重，等于它的左子结点和右子结点的权重之和</a:t>
            </a:r>
            <a:endParaRPr lang="en-US" altLang="zh-CN" sz="2400" dirty="0"/>
          </a:p>
          <a:p>
            <a:pPr>
              <a:lnSpc>
                <a:spcPct val="120000"/>
              </a:lnSpc>
            </a:pPr>
            <a:r>
              <a:rPr lang="zh-CN" altLang="en-US" sz="2400" b="1" dirty="0"/>
              <a:t>哈夫曼算法</a:t>
            </a:r>
            <a:r>
              <a:rPr lang="zh-CN" altLang="en-US" sz="2400" dirty="0"/>
              <a:t>：一种至下而上构建最优二叉树的方法，通过不断合并两个带权二叉树，最终生成最优二叉树，具体过程如下： </a:t>
            </a:r>
            <a:endParaRPr lang="en-US" altLang="zh-CN" sz="2400" dirty="0"/>
          </a:p>
          <a:p>
            <a:pPr>
              <a:lnSpc>
                <a:spcPct val="120000"/>
              </a:lnSpc>
            </a:pPr>
            <a:endParaRPr lang="en-US" altLang="zh-CN" sz="2400" dirty="0"/>
          </a:p>
          <a:p>
            <a:pPr>
              <a:lnSpc>
                <a:spcPct val="120000"/>
              </a:lnSpc>
            </a:pPr>
            <a:endParaRPr lang="en-US" altLang="zh-CN" sz="2400" dirty="0"/>
          </a:p>
          <a:p>
            <a:pPr>
              <a:lnSpc>
                <a:spcPct val="120000"/>
              </a:lnSpc>
            </a:pPr>
            <a:endParaRPr lang="en-US" altLang="zh-CN" sz="2400" dirty="0"/>
          </a:p>
        </p:txBody>
      </p:sp>
      <p:sp>
        <p:nvSpPr>
          <p:cNvPr id="2" name="标题 1"/>
          <p:cNvSpPr>
            <a:spLocks noGrp="1"/>
          </p:cNvSpPr>
          <p:nvPr>
            <p:ph type="title"/>
          </p:nvPr>
        </p:nvSpPr>
        <p:spPr/>
        <p:txBody>
          <a:bodyPr/>
          <a:lstStyle/>
          <a:p>
            <a:r>
              <a:rPr lang="zh-CN" altLang="en-US" sz="2800" dirty="0"/>
              <a:t>哈夫曼算法</a:t>
            </a:r>
            <a:endParaRPr lang="zh-CN" altLang="en-US" dirty="0"/>
          </a:p>
        </p:txBody>
      </p:sp>
      <p:sp>
        <p:nvSpPr>
          <p:cNvPr id="3" name="副标题 2"/>
          <p:cNvSpPr>
            <a:spLocks noGrp="1"/>
          </p:cNvSpPr>
          <p:nvPr>
            <p:ph type="subTitle" idx="1"/>
          </p:nvPr>
        </p:nvSpPr>
        <p:spPr/>
        <p:txBody>
          <a:bodyPr/>
          <a:lstStyle/>
          <a:p>
            <a:r>
              <a:rPr lang="en-US" altLang="zh-CN" dirty="0"/>
              <a:t>5.5 </a:t>
            </a:r>
            <a:r>
              <a:rPr lang="zh-CN" altLang="en-US" dirty="0"/>
              <a:t>哈夫曼树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任意多边形: 形状 19"/>
          <p:cNvSpPr/>
          <p:nvPr/>
        </p:nvSpPr>
        <p:spPr>
          <a:xfrm>
            <a:off x="1299700" y="3360859"/>
            <a:ext cx="9871999" cy="297029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457200" indent="-457200" defTabSz="1155700">
              <a:lnSpc>
                <a:spcPts val="2600"/>
              </a:lnSpc>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对于给定的一组权重</a:t>
            </a:r>
            <a:r>
              <a:rPr lang="en-GB" altLang="zh-CN" sz="2000" dirty="0">
                <a:latin typeface="微软雅黑" panose="020B0503020204020204" pitchFamily="34" charset="-122"/>
                <a:ea typeface="微软雅黑" panose="020B0503020204020204" pitchFamily="34" charset="-122"/>
              </a:rPr>
              <a:t>w</a:t>
            </a:r>
            <a:r>
              <a:rPr lang="en-GB" altLang="zh-CN" sz="2000" baseline="-25000" dirty="0">
                <a:latin typeface="微软雅黑" panose="020B0503020204020204" pitchFamily="34" charset="-122"/>
                <a:ea typeface="微软雅黑" panose="020B0503020204020204" pitchFamily="34" charset="-122"/>
              </a:rPr>
              <a:t>1</a:t>
            </a:r>
            <a:r>
              <a:rPr lang="en-GB" altLang="zh-CN" sz="2000" dirty="0">
                <a:latin typeface="微软雅黑" panose="020B0503020204020204" pitchFamily="34" charset="-122"/>
                <a:ea typeface="微软雅黑" panose="020B0503020204020204" pitchFamily="34" charset="-122"/>
              </a:rPr>
              <a:t>,w</a:t>
            </a:r>
            <a:r>
              <a:rPr lang="en-US" altLang="zh-CN" sz="2000" baseline="-25000" dirty="0">
                <a:latin typeface="微软雅黑" panose="020B0503020204020204" pitchFamily="34" charset="-122"/>
                <a:ea typeface="微软雅黑" panose="020B0503020204020204" pitchFamily="34" charset="-122"/>
              </a:rPr>
              <a:t>2</a:t>
            </a:r>
            <a:r>
              <a:rPr lang="en-GB" altLang="zh-CN" sz="2000" dirty="0">
                <a:latin typeface="微软雅黑" panose="020B0503020204020204" pitchFamily="34" charset="-122"/>
                <a:ea typeface="微软雅黑" panose="020B0503020204020204" pitchFamily="34" charset="-122"/>
              </a:rPr>
              <a:t>,…,</a:t>
            </a:r>
            <a:r>
              <a:rPr lang="en-GB" altLang="zh-CN" sz="2000" dirty="0" err="1">
                <a:latin typeface="微软雅黑" panose="020B0503020204020204" pitchFamily="34" charset="-122"/>
                <a:ea typeface="微软雅黑" panose="020B0503020204020204" pitchFamily="34" charset="-122"/>
              </a:rPr>
              <a:t>w</a:t>
            </a:r>
            <a:r>
              <a:rPr lang="en-GB" altLang="zh-CN" sz="2000" baseline="-25000" dirty="0" err="1">
                <a:latin typeface="微软雅黑" panose="020B0503020204020204" pitchFamily="34" charset="-122"/>
                <a:ea typeface="微软雅黑" panose="020B0503020204020204" pitchFamily="34" charset="-122"/>
              </a:rPr>
              <a:t>n</a:t>
            </a:r>
            <a:r>
              <a:rPr lang="en-GB" altLang="zh-CN" sz="2000" dirty="0">
                <a:latin typeface="微软雅黑" panose="020B0503020204020204" pitchFamily="34" charset="-122"/>
                <a:ea typeface="微软雅黑" panose="020B0503020204020204" pitchFamily="34" charset="-122"/>
              </a:rPr>
              <a:t>  (n≥2)</a:t>
            </a:r>
            <a:r>
              <a:rPr lang="zh-CN" altLang="en-GB"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首先创建</a:t>
            </a:r>
            <a:r>
              <a:rPr lang="en-GB"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个只有一个结点（叶结点）的二叉树 </a:t>
            </a:r>
            <a:r>
              <a:rPr lang="en-GB" altLang="zh-CN" sz="2000" dirty="0">
                <a:latin typeface="微软雅黑" panose="020B0503020204020204" pitchFamily="34" charset="-122"/>
                <a:ea typeface="微软雅黑" panose="020B0503020204020204" pitchFamily="34" charset="-122"/>
              </a:rPr>
              <a:t>T={T</a:t>
            </a:r>
            <a:r>
              <a:rPr lang="en-GB" altLang="zh-CN" sz="2000" baseline="-25000" dirty="0">
                <a:latin typeface="微软雅黑" panose="020B0503020204020204" pitchFamily="34" charset="-122"/>
                <a:ea typeface="微软雅黑" panose="020B0503020204020204" pitchFamily="34" charset="-122"/>
              </a:rPr>
              <a:t>1</a:t>
            </a:r>
            <a:r>
              <a:rPr lang="en-GB" altLang="zh-CN" sz="2000" dirty="0">
                <a:latin typeface="微软雅黑" panose="020B0503020204020204" pitchFamily="34" charset="-122"/>
                <a:ea typeface="微软雅黑" panose="020B0503020204020204" pitchFamily="34" charset="-122"/>
              </a:rPr>
              <a:t>, T</a:t>
            </a:r>
            <a:r>
              <a:rPr lang="en-GB" altLang="zh-CN" sz="2000" baseline="-25000" dirty="0">
                <a:latin typeface="微软雅黑" panose="020B0503020204020204" pitchFamily="34" charset="-122"/>
                <a:ea typeface="微软雅黑" panose="020B0503020204020204" pitchFamily="34" charset="-122"/>
              </a:rPr>
              <a:t>2</a:t>
            </a:r>
            <a:r>
              <a:rPr lang="en-GB" altLang="zh-CN" sz="2000" dirty="0">
                <a:latin typeface="微软雅黑" panose="020B0503020204020204" pitchFamily="34" charset="-122"/>
                <a:ea typeface="微软雅黑" panose="020B0503020204020204" pitchFamily="34" charset="-122"/>
              </a:rPr>
              <a:t>, …, T</a:t>
            </a:r>
            <a:r>
              <a:rPr lang="en-GB" altLang="zh-CN" sz="2000" baseline="-25000" dirty="0">
                <a:latin typeface="微软雅黑" panose="020B0503020204020204" pitchFamily="34" charset="-122"/>
                <a:ea typeface="微软雅黑" panose="020B0503020204020204" pitchFamily="34" charset="-122"/>
              </a:rPr>
              <a:t>n</a:t>
            </a:r>
            <a:r>
              <a:rPr lang="en-GB" altLang="zh-CN" sz="2000" dirty="0">
                <a:latin typeface="微软雅黑" panose="020B0503020204020204" pitchFamily="34" charset="-122"/>
                <a:ea typeface="微软雅黑" panose="020B0503020204020204" pitchFamily="34" charset="-122"/>
              </a:rPr>
              <a:t>}</a:t>
            </a:r>
            <a:r>
              <a:rPr lang="zh-CN" altLang="en-GB"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其中</a:t>
            </a:r>
            <a:r>
              <a:rPr lang="en-GB" altLang="zh-CN" sz="2000" dirty="0" err="1">
                <a:latin typeface="微软雅黑" panose="020B0503020204020204" pitchFamily="34" charset="-122"/>
                <a:ea typeface="微软雅黑" panose="020B0503020204020204" pitchFamily="34" charset="-122"/>
              </a:rPr>
              <a:t>T</a:t>
            </a:r>
            <a:r>
              <a:rPr lang="en-GB" altLang="zh-CN" sz="2000" baseline="-25000" dirty="0" err="1">
                <a:latin typeface="微软雅黑" panose="020B0503020204020204" pitchFamily="34" charset="-122"/>
                <a:ea typeface="微软雅黑" panose="020B0503020204020204" pitchFamily="34" charset="-122"/>
              </a:rPr>
              <a:t>j</a:t>
            </a:r>
            <a:r>
              <a:rPr lang="zh-CN" altLang="en-US" sz="2000" baseline="-25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的根结点权重为</a:t>
            </a:r>
            <a:r>
              <a:rPr lang="en-GB" altLang="zh-CN" sz="2000" dirty="0" err="1">
                <a:latin typeface="微软雅黑" panose="020B0503020204020204" pitchFamily="34" charset="-122"/>
                <a:ea typeface="微软雅黑" panose="020B0503020204020204" pitchFamily="34" charset="-122"/>
              </a:rPr>
              <a:t>w</a:t>
            </a:r>
            <a:r>
              <a:rPr lang="en-GB" altLang="zh-CN" sz="2000" baseline="-25000" dirty="0" err="1">
                <a:latin typeface="微软雅黑" panose="020B0503020204020204" pitchFamily="34" charset="-122"/>
                <a:ea typeface="微软雅黑" panose="020B0503020204020204" pitchFamily="34" charset="-122"/>
              </a:rPr>
              <a:t>j</a:t>
            </a:r>
            <a:r>
              <a:rPr lang="en-GB" altLang="zh-CN" sz="2000" dirty="0">
                <a:latin typeface="微软雅黑" panose="020B0503020204020204" pitchFamily="34" charset="-122"/>
                <a:ea typeface="微软雅黑" panose="020B0503020204020204" pitchFamily="34" charset="-122"/>
              </a:rPr>
              <a:t>  (1≤j≤n)</a:t>
            </a:r>
            <a:r>
              <a:rPr lang="zh-CN" altLang="en-GB"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457200" indent="-457200" defTabSz="1155700">
              <a:lnSpc>
                <a:spcPts val="2600"/>
              </a:lnSpc>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创建新的结点，并从</a:t>
            </a:r>
            <a:r>
              <a:rPr lang="en-GB" altLang="zh-CN"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中取出根结点</a:t>
            </a:r>
            <a:r>
              <a:rPr lang="zh-CN" altLang="en-US" sz="2000" dirty="0">
                <a:solidFill>
                  <a:schemeClr val="accent4">
                    <a:lumMod val="20000"/>
                    <a:lumOff val="80000"/>
                  </a:schemeClr>
                </a:solidFill>
                <a:latin typeface="微软雅黑" panose="020B0503020204020204" pitchFamily="34" charset="-122"/>
                <a:ea typeface="微软雅黑" panose="020B0503020204020204" pitchFamily="34" charset="-122"/>
              </a:rPr>
              <a:t>权重最小和次小</a:t>
            </a:r>
            <a:r>
              <a:rPr lang="zh-CN" altLang="en-US" sz="2000" dirty="0">
                <a:latin typeface="微软雅黑" panose="020B0503020204020204" pitchFamily="34" charset="-122"/>
                <a:ea typeface="微软雅黑" panose="020B0503020204020204" pitchFamily="34" charset="-122"/>
              </a:rPr>
              <a:t>的两个二叉树， 分别作为新结点的左右子树，设置结点的权重为左右子树的根结点权重之和；</a:t>
            </a:r>
            <a:endParaRPr lang="en-US" altLang="zh-CN" sz="2000" dirty="0">
              <a:latin typeface="微软雅黑" panose="020B0503020204020204" pitchFamily="34" charset="-122"/>
              <a:ea typeface="微软雅黑" panose="020B0503020204020204" pitchFamily="34" charset="-122"/>
            </a:endParaRPr>
          </a:p>
          <a:p>
            <a:pPr marL="457200" indent="-457200" defTabSz="1155700">
              <a:lnSpc>
                <a:spcPts val="2600"/>
              </a:lnSpc>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把</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构成的新二叉树插入二叉树集</a:t>
            </a:r>
            <a:r>
              <a:rPr lang="en-GB" altLang="zh-CN"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中；</a:t>
            </a:r>
            <a:endParaRPr lang="en-US" altLang="zh-CN" sz="2000" dirty="0">
              <a:latin typeface="微软雅黑" panose="020B0503020204020204" pitchFamily="34" charset="-122"/>
              <a:ea typeface="微软雅黑" panose="020B0503020204020204" pitchFamily="34" charset="-122"/>
            </a:endParaRPr>
          </a:p>
          <a:p>
            <a:pPr marL="457200" indent="-457200" defTabSz="1155700">
              <a:lnSpc>
                <a:spcPts val="2600"/>
              </a:lnSpc>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重复</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的操作，直到</a:t>
            </a:r>
            <a:r>
              <a:rPr lang="en-GB" altLang="zh-CN"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中只剩一个二叉树。最后剩下的二叉树就是所要构建的哈夫曼树。</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4"/>
          <p:cNvSpPr txBox="1"/>
          <p:nvPr/>
        </p:nvSpPr>
        <p:spPr>
          <a:xfrm>
            <a:off x="584225" y="1226576"/>
            <a:ext cx="10964553" cy="22024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sz="2400" b="1" dirty="0"/>
              <a:t>哈夫曼算法</a:t>
            </a:r>
            <a:r>
              <a:rPr lang="zh-CN" altLang="en-US" sz="2400" dirty="0"/>
              <a:t>：一种至下而上构建最优二叉树的方法，通过不断合并两个带权二叉树，最终生成最优二叉树</a:t>
            </a:r>
            <a:endParaRPr lang="en-US" altLang="zh-CN" sz="2400" dirty="0"/>
          </a:p>
          <a:p>
            <a:pPr>
              <a:lnSpc>
                <a:spcPct val="120000"/>
              </a:lnSpc>
            </a:pPr>
            <a:endParaRPr lang="en-US" altLang="zh-CN" sz="2400" dirty="0"/>
          </a:p>
          <a:p>
            <a:pPr>
              <a:lnSpc>
                <a:spcPct val="120000"/>
              </a:lnSpc>
            </a:pPr>
            <a:endParaRPr lang="en-US" altLang="zh-CN" sz="2400" dirty="0"/>
          </a:p>
          <a:p>
            <a:pPr>
              <a:lnSpc>
                <a:spcPct val="120000"/>
              </a:lnSpc>
            </a:pPr>
            <a:endParaRPr lang="en-US" altLang="zh-CN" sz="2400" dirty="0"/>
          </a:p>
        </p:txBody>
      </p:sp>
      <p:sp>
        <p:nvSpPr>
          <p:cNvPr id="2" name="标题 1"/>
          <p:cNvSpPr>
            <a:spLocks noGrp="1"/>
          </p:cNvSpPr>
          <p:nvPr>
            <p:ph type="title"/>
          </p:nvPr>
        </p:nvSpPr>
        <p:spPr/>
        <p:txBody>
          <a:bodyPr/>
          <a:lstStyle/>
          <a:p>
            <a:r>
              <a:rPr lang="zh-CN" altLang="en-US" sz="2800" dirty="0"/>
              <a:t>哈夫曼算法</a:t>
            </a:r>
            <a:endParaRPr lang="zh-CN" altLang="en-US" dirty="0"/>
          </a:p>
        </p:txBody>
      </p:sp>
      <p:sp>
        <p:nvSpPr>
          <p:cNvPr id="3" name="副标题 2"/>
          <p:cNvSpPr>
            <a:spLocks noGrp="1"/>
          </p:cNvSpPr>
          <p:nvPr>
            <p:ph type="subTitle" idx="1"/>
          </p:nvPr>
        </p:nvSpPr>
        <p:spPr/>
        <p:txBody>
          <a:bodyPr/>
          <a:lstStyle/>
          <a:p>
            <a:r>
              <a:rPr lang="en-US" altLang="zh-CN" dirty="0"/>
              <a:t>5.5 </a:t>
            </a:r>
            <a:r>
              <a:rPr lang="zh-CN" altLang="en-US" dirty="0"/>
              <a:t>哈夫曼树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79612" y="2416110"/>
            <a:ext cx="7549606" cy="3430587"/>
          </a:xfrm>
          <a:prstGeom prst="rect">
            <a:avLst/>
          </a:prstGeom>
        </p:spPr>
      </p:pic>
      <p:sp>
        <p:nvSpPr>
          <p:cNvPr id="7" name="文本框 6"/>
          <p:cNvSpPr txBox="1"/>
          <p:nvPr/>
        </p:nvSpPr>
        <p:spPr>
          <a:xfrm>
            <a:off x="1720464" y="2883091"/>
            <a:ext cx="2387192" cy="400110"/>
          </a:xfrm>
          <a:prstGeom prst="rect">
            <a:avLst/>
          </a:prstGeom>
          <a:noFill/>
        </p:spPr>
        <p:txBody>
          <a:bodyPr wrap="none" rtlCol="0">
            <a:spAutoFit/>
          </a:bodyPr>
          <a:lstStyle/>
          <a:p>
            <a:r>
              <a:rPr kumimoji="1" lang="zh-CN" altLang="en-US" sz="2000" dirty="0">
                <a:solidFill>
                  <a:srgbClr val="2E75B6"/>
                </a:solidFill>
                <a:latin typeface="微软雅黑" panose="020B0503020204020204" pitchFamily="34" charset="-122"/>
                <a:ea typeface="微软雅黑" panose="020B0503020204020204" pitchFamily="34" charset="-122"/>
              </a:rPr>
              <a:t>首先创建</a:t>
            </a:r>
            <a:r>
              <a:rPr kumimoji="1" lang="en-US" altLang="zh-CN" sz="2000" dirty="0">
                <a:solidFill>
                  <a:srgbClr val="2E75B6"/>
                </a:solidFill>
                <a:latin typeface="微软雅黑" panose="020B0503020204020204" pitchFamily="34" charset="-122"/>
                <a:ea typeface="微软雅黑" panose="020B0503020204020204" pitchFamily="34" charset="-122"/>
              </a:rPr>
              <a:t>5</a:t>
            </a:r>
            <a:r>
              <a:rPr kumimoji="1" lang="zh-CN" altLang="en-US" sz="2000" dirty="0">
                <a:solidFill>
                  <a:srgbClr val="2E75B6"/>
                </a:solidFill>
                <a:latin typeface="微软雅黑" panose="020B0503020204020204" pitchFamily="34" charset="-122"/>
                <a:ea typeface="微软雅黑" panose="020B0503020204020204" pitchFamily="34" charset="-122"/>
              </a:rPr>
              <a:t>棵单根树</a:t>
            </a:r>
            <a:endParaRPr kumimoji="1" lang="zh-CN" altLang="en-US" sz="2000" dirty="0">
              <a:solidFill>
                <a:srgbClr val="2E75B6"/>
              </a:solidFill>
              <a:latin typeface="微软雅黑" panose="020B0503020204020204" pitchFamily="34" charset="-122"/>
              <a:ea typeface="微软雅黑" panose="020B0503020204020204" pitchFamily="34" charset="-122"/>
            </a:endParaRPr>
          </a:p>
        </p:txBody>
      </p:sp>
      <p:sp>
        <p:nvSpPr>
          <p:cNvPr id="5" name="任意多边形: 形状 8"/>
          <p:cNvSpPr/>
          <p:nvPr/>
        </p:nvSpPr>
        <p:spPr>
          <a:xfrm>
            <a:off x="4284077" y="5925790"/>
            <a:ext cx="3564847" cy="5981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最优二叉树的构建过程</a:t>
            </a:r>
            <a:endParaRPr lang="zh-CN" altLang="en-US" sz="2400" kern="12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317834" y="3537511"/>
            <a:ext cx="2492990" cy="707886"/>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2000" dirty="0">
                <a:solidFill>
                  <a:srgbClr val="2E75B6"/>
                </a:solidFill>
                <a:latin typeface="微软雅黑" panose="020B0503020204020204" pitchFamily="34" charset="-122"/>
                <a:ea typeface="微软雅黑" panose="020B0503020204020204" pitchFamily="34" charset="-122"/>
              </a:rPr>
              <a:t>每次合并左端根权重</a:t>
            </a:r>
            <a:endParaRPr kumimoji="1" lang="en-US" altLang="zh-CN" sz="2000" dirty="0">
              <a:solidFill>
                <a:srgbClr val="2E75B6"/>
              </a:solidFill>
              <a:latin typeface="微软雅黑" panose="020B0503020204020204" pitchFamily="34" charset="-122"/>
              <a:ea typeface="微软雅黑" panose="020B0503020204020204" pitchFamily="34" charset="-122"/>
            </a:endParaRPr>
          </a:p>
          <a:p>
            <a:r>
              <a:rPr kumimoji="1" lang="zh-CN" altLang="en-US" sz="2000" dirty="0">
                <a:solidFill>
                  <a:srgbClr val="2E75B6"/>
                </a:solidFill>
                <a:latin typeface="微软雅黑" panose="020B0503020204020204" pitchFamily="34" charset="-122"/>
                <a:ea typeface="微软雅黑" panose="020B0503020204020204" pitchFamily="34" charset="-122"/>
              </a:rPr>
              <a:t>最小和次小的两棵树</a:t>
            </a:r>
            <a:endParaRPr kumimoji="1" lang="zh-CN" altLang="en-US" sz="2000" dirty="0">
              <a:solidFill>
                <a:srgbClr val="2E75B6"/>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951316" y="4810492"/>
            <a:ext cx="1210588" cy="400110"/>
          </a:xfrm>
          <a:prstGeom prst="rect">
            <a:avLst/>
          </a:prstGeom>
          <a:noFill/>
        </p:spPr>
        <p:txBody>
          <a:bodyPr wrap="none" rtlCol="0">
            <a:spAutoFit/>
          </a:bodyPr>
          <a:lstStyle/>
          <a:p>
            <a:r>
              <a:rPr kumimoji="1" lang="zh-CN" altLang="en-US" sz="2000" dirty="0">
                <a:solidFill>
                  <a:srgbClr val="C00000"/>
                </a:solidFill>
                <a:latin typeface="微软雅黑" panose="020B0503020204020204" pitchFamily="34" charset="-122"/>
                <a:ea typeface="微软雅黑" panose="020B0503020204020204" pitchFamily="34" charset="-122"/>
              </a:rPr>
              <a:t>哈夫曼树</a:t>
            </a:r>
            <a:endParaRPr kumimoji="1" lang="zh-CN" altLang="en-US" sz="2000" dirty="0">
              <a:solidFill>
                <a:srgbClr val="C00000"/>
              </a:solidFill>
              <a:latin typeface="微软雅黑" panose="020B0503020204020204" pitchFamily="34" charset="-122"/>
              <a:ea typeface="微软雅黑" panose="020B0503020204020204" pitchFamily="34" charset="-122"/>
            </a:endParaRPr>
          </a:p>
        </p:txBody>
      </p:sp>
      <p:cxnSp>
        <p:nvCxnSpPr>
          <p:cNvPr id="11" name="直线箭头连接符 10"/>
          <p:cNvCxnSpPr/>
          <p:nvPr/>
        </p:nvCxnSpPr>
        <p:spPr>
          <a:xfrm flipH="1" flipV="1">
            <a:off x="6235700" y="3008178"/>
            <a:ext cx="245189" cy="420822"/>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12" name="直线箭头连接符 11"/>
          <p:cNvCxnSpPr/>
          <p:nvPr/>
        </p:nvCxnSpPr>
        <p:spPr>
          <a:xfrm flipV="1">
            <a:off x="7727384" y="3208233"/>
            <a:ext cx="362516" cy="29986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14" name="直线箭头连接符 13"/>
          <p:cNvCxnSpPr/>
          <p:nvPr/>
        </p:nvCxnSpPr>
        <p:spPr>
          <a:xfrm>
            <a:off x="7309411" y="4300216"/>
            <a:ext cx="417973" cy="318318"/>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19" name="直线箭头连接符 18"/>
          <p:cNvCxnSpPr/>
          <p:nvPr/>
        </p:nvCxnSpPr>
        <p:spPr>
          <a:xfrm flipH="1">
            <a:off x="5956300" y="4300216"/>
            <a:ext cx="401994" cy="318318"/>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5.3.1</a:t>
            </a:r>
            <a:r>
              <a:rPr lang="zh-CN" altLang="en-US" sz="2800" dirty="0"/>
              <a:t> 二叉树的定义</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endParaRPr lang="zh-CN" altLang="zh-CN" sz="2400" dirty="0"/>
          </a:p>
          <a:p>
            <a:pPr>
              <a:lnSpc>
                <a:spcPct val="110000"/>
              </a:lnSpc>
            </a:pPr>
            <a:endParaRPr lang="zh-CN" altLang="zh-CN" sz="2400" dirty="0"/>
          </a:p>
          <a:p>
            <a:pPr>
              <a:lnSpc>
                <a:spcPct val="110000"/>
              </a:lnSpc>
            </a:pPr>
            <a:endParaRPr lang="en-US" altLang="zh-CN" sz="2400" dirty="0"/>
          </a:p>
        </p:txBody>
      </p:sp>
      <p:grpSp>
        <p:nvGrpSpPr>
          <p:cNvPr id="19" name="组合 18"/>
          <p:cNvGrpSpPr/>
          <p:nvPr/>
        </p:nvGrpSpPr>
        <p:grpSpPr>
          <a:xfrm>
            <a:off x="1618806" y="1722600"/>
            <a:ext cx="8986162" cy="1125347"/>
            <a:chOff x="1343448" y="946859"/>
            <a:chExt cx="6768376" cy="645821"/>
          </a:xfrm>
          <a:solidFill>
            <a:srgbClr val="009999"/>
          </a:solidFill>
        </p:grpSpPr>
        <p:sp>
          <p:nvSpPr>
            <p:cNvPr id="20" name="任意多边形: 形状 19"/>
            <p:cNvSpPr/>
            <p:nvPr/>
          </p:nvSpPr>
          <p:spPr>
            <a:xfrm>
              <a:off x="1343448" y="958364"/>
              <a:ext cx="2599593" cy="63431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defTabSz="1155700">
                <a:spcBef>
                  <a:spcPts val="600"/>
                </a:spcBef>
                <a:spcAft>
                  <a:spcPct val="35000"/>
                </a:spcAft>
              </a:pPr>
              <a:r>
                <a:rPr lang="zh-CN" altLang="en-US" sz="2400" dirty="0">
                  <a:latin typeface="微软雅黑" panose="020B0503020204020204" pitchFamily="34" charset="-122"/>
                  <a:ea typeface="微软雅黑" panose="020B0503020204020204" pitchFamily="34" charset="-122"/>
                </a:rPr>
                <a:t>二叉树是应用最广泛的树形结构</a:t>
              </a:r>
              <a:endParaRPr lang="zh-CN" altLang="en-US" sz="2400" dirty="0">
                <a:latin typeface="微软雅黑" panose="020B0503020204020204" pitchFamily="34" charset="-122"/>
                <a:ea typeface="微软雅黑" panose="020B0503020204020204" pitchFamily="34" charset="-122"/>
              </a:endParaRPr>
            </a:p>
          </p:txBody>
        </p:sp>
        <p:sp>
          <p:nvSpPr>
            <p:cNvPr id="21" name="任意多边形: 形状 20"/>
            <p:cNvSpPr/>
            <p:nvPr/>
          </p:nvSpPr>
          <p:spPr>
            <a:xfrm>
              <a:off x="4174970" y="946859"/>
              <a:ext cx="3936854" cy="64582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defTabSz="1155700">
                <a:spcBef>
                  <a:spcPts val="600"/>
                </a:spcBef>
                <a:spcAft>
                  <a:spcPct val="35000"/>
                </a:spcAft>
              </a:pPr>
              <a:r>
                <a:rPr lang="zh-CN" altLang="en-US" sz="2400" dirty="0">
                  <a:latin typeface="微软雅黑" panose="020B0503020204020204" pitchFamily="34" charset="-122"/>
                  <a:ea typeface="微软雅黑" panose="020B0503020204020204" pitchFamily="34" charset="-122"/>
                </a:rPr>
                <a:t>二叉树每个结点有且仅有两个子树，并且子树有左右区别（有序树）</a:t>
              </a:r>
              <a:endParaRPr lang="zh-CN" altLang="en-US" sz="2400" dirty="0">
                <a:latin typeface="微软雅黑" panose="020B0503020204020204" pitchFamily="34" charset="-122"/>
                <a:ea typeface="微软雅黑" panose="020B0503020204020204" pitchFamily="34" charset="-122"/>
              </a:endParaRPr>
            </a:p>
          </p:txBody>
        </p:sp>
      </p:grpSp>
      <p:sp>
        <p:nvSpPr>
          <p:cNvPr id="6" name="内容占位符 4"/>
          <p:cNvSpPr txBox="1"/>
          <p:nvPr/>
        </p:nvSpPr>
        <p:spPr>
          <a:xfrm>
            <a:off x="584225" y="3876648"/>
            <a:ext cx="11055325" cy="20748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altLang="zh-CN" sz="2400" b="1" dirty="0"/>
          </a:p>
          <a:p>
            <a:pPr>
              <a:lnSpc>
                <a:spcPct val="110000"/>
              </a:lnSpc>
            </a:pPr>
            <a:r>
              <a:rPr lang="zh-CN" altLang="en-US" sz="2400" b="1" dirty="0"/>
              <a:t>二叉树的定义</a:t>
            </a:r>
            <a:r>
              <a:rPr lang="zh-CN" altLang="en-US" sz="2400" dirty="0"/>
              <a:t>：</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mc:AlternateContent xmlns:mc="http://schemas.openxmlformats.org/markup-compatibility/2006">
        <mc:Choice xmlns:a14="http://schemas.microsoft.com/office/drawing/2010/main" Requires="a14">
          <p:sp>
            <p:nvSpPr>
              <p:cNvPr id="7" name="文本框 6"/>
              <p:cNvSpPr txBox="1"/>
              <p:nvPr/>
            </p:nvSpPr>
            <p:spPr>
              <a:xfrm>
                <a:off x="2781300" y="3396949"/>
                <a:ext cx="8224161" cy="29361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indent="266700">
                  <a:lnSpc>
                    <a:spcPts val="2800"/>
                  </a:lnSpc>
                </a:pP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二叉</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树是由结点组成的有限集合</a:t>
                </a:r>
                <a14:m>
                  <m:oMath xmlns:m="http://schemas.openxmlformats.org/officeDocument/2006/math">
                    <m:r>
                      <m:rPr>
                        <m:sty m:val="p"/>
                      </m:rPr>
                      <a:rPr lang="en-US" altLang="zh-CN" sz="2000" i="0" kern="100">
                        <a:effectLst/>
                        <a:latin typeface="Cambria Math" panose="02040503050406030204" pitchFamily="18" charset="0"/>
                        <a:ea typeface="宋体" panose="02010600030101010101" pitchFamily="2" charset="-122"/>
                        <a:cs typeface="Times New Roman" panose="02020603050405020304" pitchFamily="18" charset="0"/>
                      </a:rPr>
                      <m:t>T</m:t>
                    </m:r>
                  </m:oMath>
                </a14:m>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，用</a:t>
                </a:r>
                <a14:m>
                  <m:oMath xmlns:m="http://schemas.openxmlformats.org/officeDocument/2006/math">
                    <m:r>
                      <a:rPr lang="en-US" altLang="zh-CN" sz="2000" i="0"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000" i="0" kern="100">
                        <a:effectLst/>
                        <a:latin typeface="Cambria Math" panose="02040503050406030204" pitchFamily="18" charset="0"/>
                        <a:ea typeface="宋体" panose="02010600030101010101" pitchFamily="2" charset="-122"/>
                        <a:cs typeface="Times New Roman" panose="02020603050405020304" pitchFamily="18" charset="0"/>
                      </a:rPr>
                      <m:t>T</m:t>
                    </m:r>
                    <m:r>
                      <a:rPr lang="en-US" altLang="zh-CN" sz="2000" i="0"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表示结点的数量。树具备以下性质：</a:t>
                </a:r>
                <a:endPar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266700">
                  <a:lnSpc>
                    <a:spcPts val="2800"/>
                  </a:lnSpc>
                </a:pP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r>
                      <a:rPr lang="en-US" altLang="zh-CN" sz="2000" i="0"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000" i="0" kern="100">
                        <a:effectLst/>
                        <a:latin typeface="Cambria Math" panose="02040503050406030204" pitchFamily="18" charset="0"/>
                        <a:ea typeface="宋体" panose="02010600030101010101" pitchFamily="2" charset="-122"/>
                        <a:cs typeface="Times New Roman" panose="02020603050405020304" pitchFamily="18" charset="0"/>
                      </a:rPr>
                      <m:t>T</m:t>
                    </m:r>
                    <m:r>
                      <a:rPr lang="en-US" altLang="zh-CN" sz="2000" i="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0" kern="100">
                        <a:effectLst/>
                        <a:latin typeface="Cambria Math" panose="02040503050406030204" pitchFamily="18" charset="0"/>
                        <a:ea typeface="宋体" panose="02010600030101010101" pitchFamily="2" charset="-122"/>
                        <a:cs typeface="Times New Roman" panose="02020603050405020304" pitchFamily="18" charset="0"/>
                      </a:rPr>
                      <m:t>0</m:t>
                    </m:r>
                  </m:oMath>
                </a14:m>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m:rPr>
                        <m:sty m:val="p"/>
                      </m:rPr>
                      <a:rPr lang="en-US" altLang="zh-CN" sz="2000" i="0" kern="100">
                        <a:effectLst/>
                        <a:latin typeface="Cambria Math" panose="02040503050406030204" pitchFamily="18" charset="0"/>
                        <a:ea typeface="宋体" panose="02010600030101010101" pitchFamily="2" charset="-122"/>
                        <a:cs typeface="Times New Roman" panose="02020603050405020304" pitchFamily="18" charset="0"/>
                      </a:rPr>
                      <m:t>T</m:t>
                    </m:r>
                  </m:oMath>
                </a14:m>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是空树。</a:t>
                </a:r>
                <a:endPar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266700">
                  <a:lnSpc>
                    <a:spcPts val="2800"/>
                  </a:lnSpc>
                </a:pP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dirty="0">
                    <a:latin typeface="微软雅黑" panose="020B0503020204020204" pitchFamily="34" charset="-122"/>
                    <a:ea typeface="微软雅黑" panose="020B0503020204020204" pitchFamily="34" charset="-122"/>
                  </a:rPr>
                  <a:t> </a:t>
                </a:r>
                <a14:m>
                  <m:oMath xmlns:m="http://schemas.openxmlformats.org/officeDocument/2006/math">
                    <m:d>
                      <m:dPr>
                        <m:begChr m:val="|"/>
                        <m:endChr m:val="|"/>
                        <m:ctrlPr>
                          <a:rPr lang="zh-CN" altLang="zh-CN" sz="2000" i="1">
                            <a:latin typeface="Cambria Math" panose="02040503050406030204" pitchFamily="18" charset="0"/>
                          </a:rPr>
                        </m:ctrlPr>
                      </m:dPr>
                      <m:e>
                        <m:r>
                          <m:rPr>
                            <m:sty m:val="p"/>
                          </m:rPr>
                          <a:rPr lang="en-US" altLang="zh-CN" sz="2000" i="0">
                            <a:latin typeface="Cambria Math" panose="02040503050406030204" pitchFamily="18" charset="0"/>
                          </a:rPr>
                          <m:t>T</m:t>
                        </m:r>
                      </m:e>
                    </m:d>
                    <m:r>
                      <a:rPr lang="en-US" altLang="zh-CN" sz="2000" i="0">
                        <a:latin typeface="Cambria Math" panose="02040503050406030204" pitchFamily="18" charset="0"/>
                      </a:rPr>
                      <m:t>&gt;</m:t>
                    </m:r>
                    <m:r>
                      <a:rPr lang="en-US" altLang="zh-CN" sz="2000" i="0">
                        <a:latin typeface="Cambria Math" panose="02040503050406030204" pitchFamily="18" charset="0"/>
                      </a:rPr>
                      <m:t>0</m:t>
                    </m:r>
                  </m:oMath>
                </a14:m>
                <a:r>
                  <a:rPr lang="zh-CN" altLang="zh-CN" sz="2000" dirty="0">
                    <a:latin typeface="微软雅黑" panose="020B0503020204020204" pitchFamily="34" charset="-122"/>
                    <a:ea typeface="微软雅黑" panose="020B0503020204020204" pitchFamily="34" charset="-122"/>
                  </a:rPr>
                  <a:t>，</a:t>
                </a:r>
                <a14:m>
                  <m:oMath xmlns:m="http://schemas.openxmlformats.org/officeDocument/2006/math">
                    <m:r>
                      <m:rPr>
                        <m:sty m:val="p"/>
                      </m:rPr>
                      <a:rPr lang="en-US" altLang="zh-CN" sz="2000" i="0">
                        <a:latin typeface="Cambria Math" panose="02040503050406030204" pitchFamily="18" charset="0"/>
                      </a:rPr>
                      <m:t>T</m:t>
                    </m:r>
                  </m:oMath>
                </a14:m>
                <a:r>
                  <a:rPr lang="zh-CN" altLang="zh-CN" sz="2000" dirty="0">
                    <a:latin typeface="微软雅黑" panose="020B0503020204020204" pitchFamily="34" charset="-122"/>
                    <a:ea typeface="微软雅黑" panose="020B0503020204020204" pitchFamily="34" charset="-122"/>
                  </a:rPr>
                  <a:t>中有且仅有一个特殊结点</a:t>
                </a:r>
                <a:r>
                  <a:rPr lang="en-US" altLang="zh-CN" sz="2000" dirty="0">
                    <a:latin typeface="微软雅黑" panose="020B0503020204020204" pitchFamily="34" charset="-122"/>
                    <a:ea typeface="微软雅黑" panose="020B0503020204020204" pitchFamily="34" charset="-122"/>
                  </a:rPr>
                  <a:t>r </a:t>
                </a:r>
                <a14:m>
                  <m:oMath xmlns:m="http://schemas.openxmlformats.org/officeDocument/2006/math">
                    <m:r>
                      <a:rPr lang="en-US" altLang="zh-CN" sz="2000" i="0">
                        <a:latin typeface="Cambria Math" panose="02040503050406030204" pitchFamily="18" charset="0"/>
                      </a:rPr>
                      <m:t>∈</m:t>
                    </m:r>
                    <m:r>
                      <m:rPr>
                        <m:sty m:val="p"/>
                      </m:rPr>
                      <a:rPr lang="en-US" altLang="zh-CN" sz="2000" i="0">
                        <a:latin typeface="Cambria Math" panose="02040503050406030204" pitchFamily="18" charset="0"/>
                      </a:rPr>
                      <m:t>T</m:t>
                    </m:r>
                  </m:oMath>
                </a14:m>
                <a:r>
                  <a:rPr lang="zh-CN" altLang="zh-CN" sz="2000" dirty="0">
                    <a:latin typeface="微软雅黑" panose="020B0503020204020204" pitchFamily="34" charset="-122"/>
                    <a:ea typeface="微软雅黑" panose="020B0503020204020204" pitchFamily="34" charset="-122"/>
                  </a:rPr>
                  <a:t>，称为二叉树的根结点；其它结点</a:t>
                </a:r>
                <a14:m>
                  <m:oMath xmlns:m="http://schemas.openxmlformats.org/officeDocument/2006/math">
                    <m:r>
                      <m:rPr>
                        <m:sty m:val="p"/>
                      </m:rPr>
                      <a:rPr lang="en-US" altLang="zh-CN" sz="2000" i="0">
                        <a:latin typeface="Cambria Math" panose="02040503050406030204" pitchFamily="18" charset="0"/>
                      </a:rPr>
                      <m:t>T</m:t>
                    </m:r>
                    <m:r>
                      <a:rPr lang="en-US" altLang="zh-CN" sz="2000" i="0">
                        <a:latin typeface="Cambria Math" panose="02040503050406030204" pitchFamily="18" charset="0"/>
                      </a:rPr>
                      <m:t>−{</m:t>
                    </m:r>
                    <m:r>
                      <m:rPr>
                        <m:sty m:val="p"/>
                      </m:rPr>
                      <a:rPr lang="en-US" altLang="zh-CN" sz="2000" i="0">
                        <a:latin typeface="Cambria Math" panose="02040503050406030204" pitchFamily="18" charset="0"/>
                      </a:rPr>
                      <m:t>r</m:t>
                    </m:r>
                    <m:r>
                      <a:rPr lang="en-US" altLang="zh-CN" sz="2000" i="0">
                        <a:latin typeface="Cambria Math" panose="02040503050406030204" pitchFamily="18" charset="0"/>
                      </a:rPr>
                      <m:t>}</m:t>
                    </m:r>
                  </m:oMath>
                </a14:m>
                <a:r>
                  <a:rPr lang="zh-CN" altLang="zh-CN" sz="2000" dirty="0">
                    <a:latin typeface="微软雅黑" panose="020B0503020204020204" pitchFamily="34" charset="-122"/>
                    <a:ea typeface="微软雅黑" panose="020B0503020204020204" pitchFamily="34" charset="-122"/>
                  </a:rPr>
                  <a:t>划分为两个不相交的子集</a:t>
                </a:r>
                <a14:m>
                  <m:oMath xmlns:m="http://schemas.openxmlformats.org/officeDocument/2006/math">
                    <m:sSub>
                      <m:sSubPr>
                        <m:ctrlPr>
                          <a:rPr lang="zh-CN" altLang="zh-CN" sz="2000" i="1">
                            <a:latin typeface="Cambria Math" panose="02040503050406030204" pitchFamily="18" charset="0"/>
                          </a:rPr>
                        </m:ctrlPr>
                      </m:sSubPr>
                      <m:e>
                        <m:r>
                          <m:rPr>
                            <m:sty m:val="p"/>
                          </m:rPr>
                          <a:rPr lang="en-US" altLang="zh-CN" sz="2000" i="0">
                            <a:latin typeface="Cambria Math" panose="02040503050406030204" pitchFamily="18" charset="0"/>
                          </a:rPr>
                          <m:t>T</m:t>
                        </m:r>
                      </m:e>
                      <m:sub>
                        <m:r>
                          <m:rPr>
                            <m:sty m:val="p"/>
                          </m:rPr>
                          <a:rPr lang="en-US" altLang="zh-CN" sz="2000" i="0">
                            <a:latin typeface="Cambria Math" panose="02040503050406030204" pitchFamily="18" charset="0"/>
                          </a:rPr>
                          <m:t>L</m:t>
                        </m:r>
                      </m:sub>
                    </m:sSub>
                  </m:oMath>
                </a14:m>
                <a:r>
                  <a:rPr lang="zh-CN" altLang="zh-CN" sz="2000" dirty="0">
                    <a:latin typeface="微软雅黑" panose="020B0503020204020204" pitchFamily="34" charset="-122"/>
                    <a:ea typeface="微软雅黑" panose="020B0503020204020204" pitchFamily="34" charset="-122"/>
                  </a:rPr>
                  <a:t>和</a:t>
                </a:r>
                <a14:m>
                  <m:oMath xmlns:m="http://schemas.openxmlformats.org/officeDocument/2006/math">
                    <m:sSub>
                      <m:sSubPr>
                        <m:ctrlPr>
                          <a:rPr lang="zh-CN" altLang="zh-CN" sz="2000" i="1">
                            <a:latin typeface="Cambria Math" panose="02040503050406030204" pitchFamily="18" charset="0"/>
                          </a:rPr>
                        </m:ctrlPr>
                      </m:sSubPr>
                      <m:e>
                        <m:r>
                          <m:rPr>
                            <m:sty m:val="p"/>
                          </m:rPr>
                          <a:rPr lang="en-US" altLang="zh-CN" sz="2000" i="0">
                            <a:latin typeface="Cambria Math" panose="02040503050406030204" pitchFamily="18" charset="0"/>
                          </a:rPr>
                          <m:t>T</m:t>
                        </m:r>
                      </m:e>
                      <m:sub>
                        <m:r>
                          <m:rPr>
                            <m:sty m:val="p"/>
                          </m:rPr>
                          <a:rPr lang="en-US" altLang="zh-CN" sz="2000" i="0">
                            <a:latin typeface="Cambria Math" panose="02040503050406030204" pitchFamily="18" charset="0"/>
                          </a:rPr>
                          <m:t>R</m:t>
                        </m:r>
                      </m:sub>
                    </m:sSub>
                  </m:oMath>
                </a14:m>
                <a:r>
                  <a:rPr lang="zh-CN" altLang="zh-CN" sz="2000" dirty="0">
                    <a:latin typeface="微软雅黑" panose="020B0503020204020204" pitchFamily="34" charset="-122"/>
                    <a:ea typeface="微软雅黑" panose="020B0503020204020204" pitchFamily="34" charset="-122"/>
                  </a:rPr>
                  <a:t>。</a:t>
                </a:r>
                <a14:m>
                  <m:oMath xmlns:m="http://schemas.openxmlformats.org/officeDocument/2006/math">
                    <m:sSub>
                      <m:sSubPr>
                        <m:ctrlPr>
                          <a:rPr lang="zh-CN" altLang="zh-CN" sz="2000" i="1">
                            <a:latin typeface="Cambria Math" panose="02040503050406030204" pitchFamily="18" charset="0"/>
                          </a:rPr>
                        </m:ctrlPr>
                      </m:sSubPr>
                      <m:e>
                        <m:r>
                          <m:rPr>
                            <m:sty m:val="p"/>
                          </m:rPr>
                          <a:rPr lang="en-US" altLang="zh-CN" sz="2000" i="0">
                            <a:latin typeface="Cambria Math" panose="02040503050406030204" pitchFamily="18" charset="0"/>
                          </a:rPr>
                          <m:t>T</m:t>
                        </m:r>
                      </m:e>
                      <m:sub>
                        <m:r>
                          <m:rPr>
                            <m:sty m:val="p"/>
                          </m:rPr>
                          <a:rPr lang="en-US" altLang="zh-CN" sz="2000" i="0">
                            <a:latin typeface="Cambria Math" panose="02040503050406030204" pitchFamily="18" charset="0"/>
                          </a:rPr>
                          <m:t>L</m:t>
                        </m:r>
                      </m:sub>
                    </m:sSub>
                  </m:oMath>
                </a14:m>
                <a:r>
                  <a:rPr lang="zh-CN" altLang="zh-CN" sz="2000" dirty="0">
                    <a:latin typeface="微软雅黑" panose="020B0503020204020204" pitchFamily="34" charset="-122"/>
                    <a:ea typeface="微软雅黑" panose="020B0503020204020204" pitchFamily="34" charset="-122"/>
                  </a:rPr>
                  <a:t>是</a:t>
                </a:r>
                <a:r>
                  <a:rPr lang="en-US" altLang="zh-CN" sz="2000" dirty="0">
                    <a:latin typeface="微软雅黑" panose="020B0503020204020204" pitchFamily="34" charset="-122"/>
                    <a:ea typeface="微软雅黑" panose="020B0503020204020204" pitchFamily="34" charset="-122"/>
                  </a:rPr>
                  <a:t>r</a:t>
                </a:r>
                <a:r>
                  <a:rPr lang="zh-CN" altLang="zh-CN" sz="2000" dirty="0">
                    <a:latin typeface="微软雅黑" panose="020B0503020204020204" pitchFamily="34" charset="-122"/>
                    <a:ea typeface="微软雅黑" panose="020B0503020204020204" pitchFamily="34" charset="-122"/>
                  </a:rPr>
                  <a:t>的左子树，</a:t>
                </a:r>
                <a:r>
                  <a:rPr lang="zh-CN" altLang="en-US" sz="2000" dirty="0">
                    <a:latin typeface="微软雅黑" panose="020B0503020204020204" pitchFamily="34" charset="-122"/>
                    <a:ea typeface="微软雅黑" panose="020B0503020204020204" pitchFamily="34" charset="-122"/>
                  </a:rPr>
                  <a:t>本身是一棵二叉树，</a:t>
                </a:r>
                <a:r>
                  <a:rPr lang="zh-CN" altLang="zh-CN" sz="2000" dirty="0">
                    <a:latin typeface="微软雅黑" panose="020B0503020204020204" pitchFamily="34" charset="-122"/>
                    <a:ea typeface="微软雅黑" panose="020B0503020204020204" pitchFamily="34" charset="-122"/>
                  </a:rPr>
                  <a:t>如果</a:t>
                </a:r>
                <a14:m>
                  <m:oMath xmlns:m="http://schemas.openxmlformats.org/officeDocument/2006/math">
                    <m:d>
                      <m:dPr>
                        <m:begChr m:val="|"/>
                        <m:endChr m:val="|"/>
                        <m:ctrlPr>
                          <a:rPr lang="zh-CN"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m:rPr>
                                <m:sty m:val="p"/>
                              </m:rPr>
                              <a:rPr lang="en-US" altLang="zh-CN" sz="2000" i="0">
                                <a:latin typeface="Cambria Math" panose="02040503050406030204" pitchFamily="18" charset="0"/>
                              </a:rPr>
                              <m:t>T</m:t>
                            </m:r>
                          </m:e>
                          <m:sub>
                            <m:r>
                              <m:rPr>
                                <m:sty m:val="p"/>
                              </m:rPr>
                              <a:rPr lang="en-US" altLang="zh-CN" sz="2000" i="0">
                                <a:latin typeface="Cambria Math" panose="02040503050406030204" pitchFamily="18" charset="0"/>
                              </a:rPr>
                              <m:t>L</m:t>
                            </m:r>
                          </m:sub>
                        </m:sSub>
                      </m:e>
                    </m:d>
                    <m:r>
                      <a:rPr lang="en-US" altLang="zh-CN" sz="2000" i="0">
                        <a:latin typeface="Cambria Math" panose="02040503050406030204" pitchFamily="18" charset="0"/>
                      </a:rPr>
                      <m:t>&gt;</m:t>
                    </m:r>
                    <m:r>
                      <a:rPr lang="en-US" altLang="zh-CN" sz="2000" i="0">
                        <a:latin typeface="Cambria Math" panose="02040503050406030204" pitchFamily="18" charset="0"/>
                      </a:rPr>
                      <m:t>0</m:t>
                    </m:r>
                  </m:oMath>
                </a14:m>
                <a:r>
                  <a:rPr lang="en-US" altLang="zh-CN" sz="20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zh-CN" altLang="zh-CN" sz="2000" i="1">
                            <a:latin typeface="Cambria Math" panose="02040503050406030204" pitchFamily="18" charset="0"/>
                          </a:rPr>
                        </m:ctrlPr>
                      </m:sSubPr>
                      <m:e>
                        <m:r>
                          <m:rPr>
                            <m:sty m:val="p"/>
                          </m:rPr>
                          <a:rPr lang="en-US" altLang="zh-CN" sz="2000" i="0">
                            <a:latin typeface="Cambria Math" panose="02040503050406030204" pitchFamily="18" charset="0"/>
                          </a:rPr>
                          <m:t>T</m:t>
                        </m:r>
                      </m:e>
                      <m:sub>
                        <m:r>
                          <m:rPr>
                            <m:sty m:val="p"/>
                          </m:rPr>
                          <a:rPr lang="en-US" altLang="zh-CN" sz="2000" i="0">
                            <a:latin typeface="Cambria Math" panose="02040503050406030204" pitchFamily="18" charset="0"/>
                          </a:rPr>
                          <m:t>L</m:t>
                        </m:r>
                      </m:sub>
                    </m:sSub>
                  </m:oMath>
                </a14:m>
                <a:r>
                  <a:rPr lang="zh-CN" altLang="zh-CN" sz="2000" dirty="0">
                    <a:latin typeface="微软雅黑" panose="020B0503020204020204" pitchFamily="34" charset="-122"/>
                    <a:ea typeface="微软雅黑" panose="020B0503020204020204" pitchFamily="34" charset="-122"/>
                  </a:rPr>
                  <a:t>的根</a:t>
                </a:r>
                <a14:m>
                  <m:oMath xmlns:m="http://schemas.openxmlformats.org/officeDocument/2006/math">
                    <m:sSub>
                      <m:sSubPr>
                        <m:ctrlPr>
                          <a:rPr lang="zh-CN" altLang="zh-CN" sz="2000" i="1">
                            <a:latin typeface="Cambria Math" panose="02040503050406030204" pitchFamily="18" charset="0"/>
                          </a:rPr>
                        </m:ctrlPr>
                      </m:sSubPr>
                      <m:e>
                        <m:r>
                          <m:rPr>
                            <m:sty m:val="p"/>
                          </m:rPr>
                          <a:rPr lang="en-US" altLang="zh-CN" sz="2000" i="0">
                            <a:latin typeface="Cambria Math" panose="02040503050406030204" pitchFamily="18" charset="0"/>
                          </a:rPr>
                          <m:t>r</m:t>
                        </m:r>
                      </m:e>
                      <m:sub>
                        <m:r>
                          <m:rPr>
                            <m:sty m:val="p"/>
                          </m:rPr>
                          <a:rPr lang="en-US" altLang="zh-CN" sz="2000" i="0">
                            <a:latin typeface="Cambria Math" panose="02040503050406030204" pitchFamily="18" charset="0"/>
                          </a:rPr>
                          <m:t>L</m:t>
                        </m:r>
                      </m:sub>
                    </m:sSub>
                  </m:oMath>
                </a14:m>
                <a:r>
                  <a:rPr lang="zh-CN" altLang="zh-CN" sz="2000" dirty="0">
                    <a:latin typeface="微软雅黑" panose="020B0503020204020204" pitchFamily="34" charset="-122"/>
                    <a:ea typeface="微软雅黑" panose="020B0503020204020204" pitchFamily="34" charset="-122"/>
                  </a:rPr>
                  <a:t>是</a:t>
                </a:r>
                <a:r>
                  <a:rPr lang="en-US" altLang="zh-CN" sz="2000" dirty="0">
                    <a:latin typeface="微软雅黑" panose="020B0503020204020204" pitchFamily="34" charset="-122"/>
                    <a:ea typeface="微软雅黑" panose="020B0503020204020204" pitchFamily="34" charset="-122"/>
                  </a:rPr>
                  <a:t>r</a:t>
                </a:r>
                <a:r>
                  <a:rPr lang="zh-CN" altLang="zh-CN" sz="2000" dirty="0">
                    <a:latin typeface="微软雅黑" panose="020B0503020204020204" pitchFamily="34" charset="-122"/>
                    <a:ea typeface="微软雅黑" panose="020B0503020204020204" pitchFamily="34" charset="-122"/>
                  </a:rPr>
                  <a:t>的左子结点，</a:t>
                </a:r>
                <a:r>
                  <a:rPr lang="en-US" altLang="zh-CN" sz="2000" dirty="0">
                    <a:latin typeface="微软雅黑" panose="020B0503020204020204" pitchFamily="34" charset="-122"/>
                    <a:ea typeface="微软雅黑" panose="020B0503020204020204" pitchFamily="34" charset="-122"/>
                  </a:rPr>
                  <a:t>r</a:t>
                </a:r>
                <a:r>
                  <a:rPr lang="zh-CN" altLang="zh-CN" sz="2000" dirty="0">
                    <a:latin typeface="微软雅黑" panose="020B0503020204020204" pitchFamily="34" charset="-122"/>
                    <a:ea typeface="微软雅黑" panose="020B0503020204020204" pitchFamily="34" charset="-122"/>
                  </a:rPr>
                  <a:t>是</a:t>
                </a:r>
                <a:r>
                  <a:rPr lang="en-US" altLang="zh-CN" sz="2000" dirty="0" err="1">
                    <a:latin typeface="微软雅黑" panose="020B0503020204020204" pitchFamily="34" charset="-122"/>
                    <a:ea typeface="微软雅黑" panose="020B0503020204020204" pitchFamily="34" charset="-122"/>
                  </a:rPr>
                  <a:t>r</a:t>
                </a:r>
                <a:r>
                  <a:rPr lang="en-US" altLang="zh-CN" sz="2000" baseline="-25000" dirty="0" err="1">
                    <a:latin typeface="微软雅黑" panose="020B0503020204020204" pitchFamily="34" charset="-122"/>
                    <a:ea typeface="微软雅黑" panose="020B0503020204020204" pitchFamily="34" charset="-122"/>
                  </a:rPr>
                  <a:t>L</a:t>
                </a:r>
                <a:r>
                  <a:rPr lang="zh-CN" altLang="zh-CN" sz="2000" dirty="0">
                    <a:latin typeface="微软雅黑" panose="020B0503020204020204" pitchFamily="34" charset="-122"/>
                    <a:ea typeface="微软雅黑" panose="020B0503020204020204" pitchFamily="34" charset="-122"/>
                  </a:rPr>
                  <a:t>的父结点；</a:t>
                </a:r>
                <a14:m>
                  <m:oMath xmlns:m="http://schemas.openxmlformats.org/officeDocument/2006/math">
                    <m:sSub>
                      <m:sSubPr>
                        <m:ctrlPr>
                          <a:rPr lang="zh-CN" altLang="zh-CN" sz="2000" i="1">
                            <a:latin typeface="Cambria Math" panose="02040503050406030204" pitchFamily="18" charset="0"/>
                          </a:rPr>
                        </m:ctrlPr>
                      </m:sSubPr>
                      <m:e>
                        <m:r>
                          <m:rPr>
                            <m:sty m:val="p"/>
                          </m:rPr>
                          <a:rPr lang="en-US" altLang="zh-CN" sz="2000" i="0">
                            <a:latin typeface="Cambria Math" panose="02040503050406030204" pitchFamily="18" charset="0"/>
                          </a:rPr>
                          <m:t>T</m:t>
                        </m:r>
                      </m:e>
                      <m:sub>
                        <m:r>
                          <m:rPr>
                            <m:sty m:val="p"/>
                          </m:rPr>
                          <a:rPr lang="en-US" altLang="zh-CN" sz="2000" i="0">
                            <a:latin typeface="Cambria Math" panose="02040503050406030204" pitchFamily="18" charset="0"/>
                          </a:rPr>
                          <m:t>R</m:t>
                        </m:r>
                      </m:sub>
                    </m:sSub>
                  </m:oMath>
                </a14:m>
                <a:r>
                  <a:rPr lang="zh-CN" altLang="zh-CN" sz="2000" dirty="0">
                    <a:latin typeface="微软雅黑" panose="020B0503020204020204" pitchFamily="34" charset="-122"/>
                    <a:ea typeface="微软雅黑" panose="020B0503020204020204" pitchFamily="34" charset="-122"/>
                  </a:rPr>
                  <a:t>是</a:t>
                </a:r>
                <a:r>
                  <a:rPr lang="en-US" altLang="zh-CN" sz="2000" dirty="0">
                    <a:latin typeface="微软雅黑" panose="020B0503020204020204" pitchFamily="34" charset="-122"/>
                    <a:ea typeface="微软雅黑" panose="020B0503020204020204" pitchFamily="34" charset="-122"/>
                  </a:rPr>
                  <a:t>r</a:t>
                </a:r>
                <a:r>
                  <a:rPr lang="zh-CN" altLang="zh-CN" sz="2000" dirty="0">
                    <a:latin typeface="微软雅黑" panose="020B0503020204020204" pitchFamily="34" charset="-122"/>
                    <a:ea typeface="微软雅黑" panose="020B0503020204020204" pitchFamily="34" charset="-122"/>
                  </a:rPr>
                  <a:t>的右子树，</a:t>
                </a:r>
                <a:r>
                  <a:rPr lang="zh-CN" altLang="en-US" sz="2000" dirty="0">
                    <a:latin typeface="微软雅黑" panose="020B0503020204020204" pitchFamily="34" charset="-122"/>
                    <a:ea typeface="微软雅黑" panose="020B0503020204020204" pitchFamily="34" charset="-122"/>
                  </a:rPr>
                  <a:t>也是一棵二叉树，</a:t>
                </a:r>
                <a:r>
                  <a:rPr lang="zh-CN" altLang="zh-CN" sz="2000" dirty="0">
                    <a:latin typeface="微软雅黑" panose="020B0503020204020204" pitchFamily="34" charset="-122"/>
                    <a:ea typeface="微软雅黑" panose="020B0503020204020204" pitchFamily="34" charset="-122"/>
                  </a:rPr>
                  <a:t>如果</a:t>
                </a:r>
                <a14:m>
                  <m:oMath xmlns:m="http://schemas.openxmlformats.org/officeDocument/2006/math">
                    <m:d>
                      <m:dPr>
                        <m:begChr m:val="|"/>
                        <m:endChr m:val="|"/>
                        <m:ctrlPr>
                          <a:rPr lang="zh-CN"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m:rPr>
                                <m:sty m:val="p"/>
                              </m:rPr>
                              <a:rPr lang="en-US" altLang="zh-CN" sz="2000" i="0">
                                <a:latin typeface="Cambria Math" panose="02040503050406030204" pitchFamily="18" charset="0"/>
                              </a:rPr>
                              <m:t>T</m:t>
                            </m:r>
                          </m:e>
                          <m:sub>
                            <m:r>
                              <m:rPr>
                                <m:sty m:val="p"/>
                              </m:rPr>
                              <a:rPr lang="en-US" altLang="zh-CN" sz="2000" i="0">
                                <a:latin typeface="Cambria Math" panose="02040503050406030204" pitchFamily="18" charset="0"/>
                              </a:rPr>
                              <m:t>R</m:t>
                            </m:r>
                          </m:sub>
                        </m:sSub>
                      </m:e>
                    </m:d>
                    <m:r>
                      <a:rPr lang="en-US" altLang="zh-CN" sz="2000" i="0">
                        <a:latin typeface="Cambria Math" panose="02040503050406030204" pitchFamily="18" charset="0"/>
                      </a:rPr>
                      <m:t>&gt;</m:t>
                    </m:r>
                    <m:r>
                      <a:rPr lang="en-US" altLang="zh-CN" sz="2000" i="0">
                        <a:latin typeface="Cambria Math" panose="02040503050406030204" pitchFamily="18" charset="0"/>
                      </a:rPr>
                      <m:t>0</m:t>
                    </m:r>
                  </m:oMath>
                </a14:m>
                <a:r>
                  <a:rPr lang="zh-CN" altLang="zh-CN" sz="2000" dirty="0">
                    <a:latin typeface="微软雅黑" panose="020B0503020204020204" pitchFamily="34" charset="-122"/>
                    <a:ea typeface="微软雅黑" panose="020B0503020204020204" pitchFamily="34" charset="-122"/>
                  </a:rPr>
                  <a:t>，其根</a:t>
                </a:r>
                <a:r>
                  <a:rPr lang="en-US" altLang="zh-CN" sz="2000" dirty="0" err="1">
                    <a:latin typeface="微软雅黑" panose="020B0503020204020204" pitchFamily="34" charset="-122"/>
                    <a:ea typeface="微软雅黑" panose="020B0503020204020204" pitchFamily="34" charset="-122"/>
                  </a:rPr>
                  <a:t>r</a:t>
                </a:r>
                <a:r>
                  <a:rPr lang="en-US" altLang="zh-CN" sz="2000" baseline="-25000" dirty="0" err="1">
                    <a:latin typeface="微软雅黑" panose="020B0503020204020204" pitchFamily="34" charset="-122"/>
                    <a:ea typeface="微软雅黑" panose="020B0503020204020204" pitchFamily="34" charset="-122"/>
                  </a:rPr>
                  <a:t>R</a:t>
                </a:r>
                <a:r>
                  <a:rPr lang="zh-CN" altLang="zh-CN" sz="2000" dirty="0">
                    <a:latin typeface="微软雅黑" panose="020B0503020204020204" pitchFamily="34" charset="-122"/>
                    <a:ea typeface="微软雅黑" panose="020B0503020204020204" pitchFamily="34" charset="-122"/>
                  </a:rPr>
                  <a:t>是</a:t>
                </a:r>
                <a:r>
                  <a:rPr lang="en-US" altLang="zh-CN" sz="2000" dirty="0">
                    <a:latin typeface="微软雅黑" panose="020B0503020204020204" pitchFamily="34" charset="-122"/>
                    <a:ea typeface="微软雅黑" panose="020B0503020204020204" pitchFamily="34" charset="-122"/>
                  </a:rPr>
                  <a:t>r</a:t>
                </a:r>
                <a:r>
                  <a:rPr lang="zh-CN" altLang="zh-CN" sz="2000" dirty="0">
                    <a:latin typeface="微软雅黑" panose="020B0503020204020204" pitchFamily="34" charset="-122"/>
                    <a:ea typeface="微软雅黑" panose="020B0503020204020204" pitchFamily="34" charset="-122"/>
                  </a:rPr>
                  <a:t>的右子结点，</a:t>
                </a:r>
                <a:r>
                  <a:rPr lang="en-US" altLang="zh-CN" sz="2000" dirty="0">
                    <a:latin typeface="微软雅黑" panose="020B0503020204020204" pitchFamily="34" charset="-122"/>
                    <a:ea typeface="微软雅黑" panose="020B0503020204020204" pitchFamily="34" charset="-122"/>
                  </a:rPr>
                  <a:t>r</a:t>
                </a:r>
                <a:r>
                  <a:rPr lang="zh-CN" altLang="zh-CN" sz="2000" dirty="0">
                    <a:latin typeface="微软雅黑" panose="020B0503020204020204" pitchFamily="34" charset="-122"/>
                    <a:ea typeface="微软雅黑" panose="020B0503020204020204" pitchFamily="34" charset="-122"/>
                  </a:rPr>
                  <a:t>是</a:t>
                </a:r>
                <a:r>
                  <a:rPr lang="en-US" altLang="zh-CN" sz="2000" dirty="0" err="1">
                    <a:latin typeface="微软雅黑" panose="020B0503020204020204" pitchFamily="34" charset="-122"/>
                    <a:ea typeface="微软雅黑" panose="020B0503020204020204" pitchFamily="34" charset="-122"/>
                  </a:rPr>
                  <a:t>r</a:t>
                </a:r>
                <a:r>
                  <a:rPr lang="en-US" altLang="zh-CN" sz="2000" baseline="-25000" dirty="0" err="1">
                    <a:latin typeface="微软雅黑" panose="020B0503020204020204" pitchFamily="34" charset="-122"/>
                    <a:ea typeface="微软雅黑" panose="020B0503020204020204" pitchFamily="34" charset="-122"/>
                  </a:rPr>
                  <a:t>R</a:t>
                </a:r>
                <a:r>
                  <a:rPr lang="zh-CN" altLang="zh-CN" sz="2000" dirty="0">
                    <a:latin typeface="微软雅黑" panose="020B0503020204020204" pitchFamily="34" charset="-122"/>
                    <a:ea typeface="微软雅黑" panose="020B0503020204020204" pitchFamily="34" charset="-122"/>
                  </a:rPr>
                  <a:t>的父结点</a:t>
                </a:r>
                <a:r>
                  <a:rPr lang="zh-CN" altLang="en-US"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2781300" y="3396949"/>
                <a:ext cx="8224161" cy="2936125"/>
              </a:xfrm>
              <a:prstGeom prst="rect">
                <a:avLst/>
              </a:prstGeom>
              <a:blipFill rotWithShape="1">
                <a:blip r:embed="rId1"/>
                <a:stretch>
                  <a:fillRect l="-85" t="-228" r="-74" b="-209"/>
                </a:stretch>
              </a:blipFill>
            </p:spPr>
            <p:style>
              <a:lnRef idx="2">
                <a:schemeClr val="dk1"/>
              </a:lnRef>
              <a:fillRef idx="1">
                <a:schemeClr val="lt1"/>
              </a:fillRef>
              <a:effectRef idx="0">
                <a:schemeClr val="dk1"/>
              </a:effectRef>
              <a:fontRef idx="minor">
                <a:schemeClr val="dk1"/>
              </a:fontRef>
            </p:style>
            <p:txBody>
              <a:bodyPr/>
              <a:lstStyle/>
              <a:p>
                <a:r>
                  <a:rPr lang="zh-CN" altLang="en-US">
                    <a:noFill/>
                  </a:rPr>
                  <a:t> </a:t>
                </a:r>
              </a:p>
            </p:txBody>
          </p:sp>
        </mc:Fallback>
      </mc:AlternateContent>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838200" y="755807"/>
            <a:ext cx="10515600" cy="518958"/>
          </a:xfrm>
        </p:spPr>
        <p:txBody>
          <a:bodyPr>
            <a:normAutofit/>
          </a:bodyPr>
          <a:lstStyle/>
          <a:p>
            <a:r>
              <a:rPr lang="zh-CN" altLang="en-US" dirty="0"/>
              <a:t>算法</a:t>
            </a:r>
            <a:r>
              <a:rPr lang="en-US" altLang="zh-CN" dirty="0"/>
              <a:t>5-15</a:t>
            </a:r>
            <a:r>
              <a:rPr lang="zh-CN" altLang="en-US" dirty="0"/>
              <a:t>：创建哈夫曼树 </a:t>
            </a:r>
            <a:r>
              <a:rPr lang="en-US" altLang="zh-CN" dirty="0" err="1"/>
              <a:t>CreateHuffmanTree</a:t>
            </a:r>
            <a:r>
              <a:rPr lang="en-US" altLang="zh-CN" dirty="0"/>
              <a:t>(</a:t>
            </a:r>
            <a:r>
              <a:rPr lang="en-US" altLang="zh-CN" i="1" dirty="0"/>
              <a:t>w</a:t>
            </a:r>
            <a:r>
              <a:rPr lang="zh-CN" altLang="en-US" i="1" dirty="0"/>
              <a:t> </a:t>
            </a:r>
            <a:r>
              <a:rPr lang="en-US" altLang="zh-CN" dirty="0"/>
              <a:t>)</a:t>
            </a:r>
            <a:endParaRPr lang="zh-CN" altLang="en-US" dirty="0"/>
          </a:p>
        </p:txBody>
      </p:sp>
      <p:sp>
        <p:nvSpPr>
          <p:cNvPr id="14" name="副标题 13"/>
          <p:cNvSpPr>
            <a:spLocks noGrp="1"/>
          </p:cNvSpPr>
          <p:nvPr>
            <p:ph type="subTitle" idx="1"/>
          </p:nvPr>
        </p:nvSpPr>
        <p:spPr/>
        <p:txBody>
          <a:bodyPr/>
          <a:lstStyle/>
          <a:p>
            <a:r>
              <a:rPr lang="en-US" altLang="zh-CN" dirty="0"/>
              <a:t>5-4</a:t>
            </a:r>
            <a:r>
              <a:rPr lang="zh-CN" altLang="en-US" dirty="0"/>
              <a:t> 二叉树的遍历</a:t>
            </a:r>
            <a:endParaRPr lang="zh-CN" altLang="en-US" dirty="0"/>
          </a:p>
        </p:txBody>
      </p:sp>
      <p:sp>
        <p:nvSpPr>
          <p:cNvPr id="15" name="文本占位符 14"/>
          <p:cNvSpPr>
            <a:spLocks noGrp="1"/>
          </p:cNvSpPr>
          <p:nvPr>
            <p:ph type="body" idx="10"/>
          </p:nvPr>
        </p:nvSpPr>
        <p:spPr/>
        <p:txBody>
          <a:bodyPr/>
          <a:lstStyle/>
          <a:p>
            <a:endParaRPr lang="zh-CN" altLang="en-US" dirty="0"/>
          </a:p>
        </p:txBody>
      </p:sp>
      <mc:AlternateContent xmlns:mc="http://schemas.openxmlformats.org/markup-compatibility/2006">
        <mc:Choice xmlns:a14="http://schemas.microsoft.com/office/drawing/2010/main" Requires="a14">
          <p:sp>
            <p:nvSpPr>
              <p:cNvPr id="10" name="文本框 9"/>
              <p:cNvSpPr txBox="1"/>
              <p:nvPr/>
            </p:nvSpPr>
            <p:spPr>
              <a:xfrm>
                <a:off x="2032000" y="1349930"/>
                <a:ext cx="7975600" cy="4616648"/>
              </a:xfrm>
              <a:prstGeom prst="rect">
                <a:avLst/>
              </a:prstGeom>
              <a:noFill/>
              <a:ln>
                <a:solidFill>
                  <a:schemeClr val="accent2">
                    <a:lumMod val="40000"/>
                    <a:lumOff val="60000"/>
                  </a:schemeClr>
                </a:solidFill>
              </a:ln>
            </p:spPr>
            <p:txBody>
              <a:bodyPr wrap="square">
                <a:spAutoFit/>
              </a:bodyPr>
              <a:lstStyle/>
              <a:p>
                <a:pPr>
                  <a:spcBef>
                    <a:spcPts val="100"/>
                  </a:spcBef>
                  <a:spcAft>
                    <a:spcPts val="300"/>
                  </a:spcAft>
                </a:pPr>
                <a:r>
                  <a:rPr lang="zh-CN" altLang="en-US" dirty="0">
                    <a:solidFill>
                      <a:schemeClr val="bg1"/>
                    </a:solidFill>
                    <a:latin typeface="Times New Roman" panose="02020603050405020304" pitchFamily="18" charset="0"/>
                    <a:cs typeface="Times New Roman" panose="02020603050405020304" pitchFamily="18" charset="0"/>
                  </a:rPr>
                  <a:t> </a:t>
                </a:r>
                <a:endParaRPr lang="en-US" altLang="zh-CN"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endParaRPr lang="en-US" altLang="zh-CN" i="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endParaRPr lang="en-US" altLang="zh-CN" i="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zh-CN" altLang="en-US" i="1" dirty="0">
                    <a:solidFill>
                      <a:schemeClr val="bg1"/>
                    </a:solidFill>
                    <a:latin typeface="Times New Roman" panose="02020603050405020304" pitchFamily="18" charset="0"/>
                    <a:cs typeface="Times New Roman" panose="02020603050405020304" pitchFamily="18" charset="0"/>
                  </a:rPr>
                  <a:t> </a:t>
                </a:r>
                <a:r>
                  <a:rPr lang="en-GB" altLang="zh-CN" sz="2000" i="1" dirty="0" err="1">
                    <a:solidFill>
                      <a:schemeClr val="bg1"/>
                    </a:solidFill>
                    <a:latin typeface="Times New Roman" panose="02020603050405020304" pitchFamily="18" charset="0"/>
                    <a:cs typeface="Times New Roman" panose="02020603050405020304" pitchFamily="18" charset="0"/>
                  </a:rPr>
                  <a:t>tree_set</a:t>
                </a:r>
                <a:r>
                  <a:rPr lang="en-GB" altLang="zh-CN" sz="2000" i="1" dirty="0">
                    <a:solidFill>
                      <a:schemeClr val="bg1"/>
                    </a:solidFill>
                    <a:latin typeface="Times New Roman" panose="02020603050405020304" pitchFamily="18" charset="0"/>
                    <a:cs typeface="Times New Roman" panose="02020603050405020304" pitchFamily="18" charset="0"/>
                  </a:rPr>
                  <a:t> ← </a:t>
                </a:r>
                <a14:m>
                  <m:oMath xmlns:m="http://schemas.openxmlformats.org/officeDocument/2006/math">
                    <m:r>
                      <a:rPr lang="en-US" altLang="zh-CN" sz="2000" b="0" i="1" smtClean="0">
                        <a:solidFill>
                          <a:schemeClr val="bg1"/>
                        </a:solidFill>
                        <a:latin typeface="Cambria Math" panose="02040503050406030204" pitchFamily="18" charset="0"/>
                        <a:cs typeface="Times New Roman" panose="02020603050405020304" pitchFamily="18" charset="0"/>
                      </a:rPr>
                      <m:t>∅</m:t>
                    </m:r>
                  </m:oMath>
                </a14:m>
                <a:r>
                  <a:rPr lang="zh-CN" altLang="en-US" sz="2000" b="0" i="1"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二叉树集合的初始化 </a:t>
                </a:r>
                <a:endParaRPr lang="en-US" altLang="zh-CN" sz="2000" b="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n</a:t>
                </a:r>
                <a:r>
                  <a:rPr lang="en-GB" altLang="zh-CN" sz="2000" dirty="0">
                    <a:solidFill>
                      <a:schemeClr val="bg1"/>
                    </a:solidFill>
                    <a:latin typeface="Times New Roman" panose="02020603050405020304" pitchFamily="18" charset="0"/>
                    <a:cs typeface="Times New Roman" panose="02020603050405020304" pitchFamily="18" charset="0"/>
                  </a:rPr>
                  <a:t> ← Length(</a:t>
                </a:r>
                <a:r>
                  <a:rPr lang="en-GB" altLang="zh-CN" sz="2000" i="1" dirty="0">
                    <a:solidFill>
                      <a:schemeClr val="bg1"/>
                    </a:solidFill>
                    <a:latin typeface="Times New Roman" panose="02020603050405020304" pitchFamily="18" charset="0"/>
                    <a:cs typeface="Times New Roman" panose="02020603050405020304" pitchFamily="18" charset="0"/>
                  </a:rPr>
                  <a:t>w</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n</a:t>
                </a:r>
                <a:r>
                  <a:rPr lang="zh-CN" altLang="en-US" sz="2000" dirty="0">
                    <a:solidFill>
                      <a:schemeClr val="bg1"/>
                    </a:solidFill>
                    <a:latin typeface="Times New Roman" panose="02020603050405020304" pitchFamily="18" charset="0"/>
                    <a:cs typeface="Times New Roman" panose="02020603050405020304" pitchFamily="18" charset="0"/>
                  </a:rPr>
                  <a:t>个权重 </a:t>
                </a:r>
                <a:endParaRPr lang="en-GB" altLang="zh-CN" sz="2000" dirty="0">
                  <a:solidFill>
                    <a:schemeClr val="bg1"/>
                  </a:solidFill>
                  <a:latin typeface="Times New Roman" panose="02020603050405020304" pitchFamily="18" charset="0"/>
                  <a:cs typeface="Times New Roman" panose="02020603050405020304" pitchFamily="18" charset="0"/>
                </a:endParaRPr>
              </a:p>
              <a:p>
                <a:pPr lvl="0">
                  <a:spcBef>
                    <a:spcPts val="100"/>
                  </a:spcBef>
                  <a:spcAft>
                    <a:spcPts val="300"/>
                  </a:spcAft>
                </a:pP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for</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err="1">
                    <a:solidFill>
                      <a:schemeClr val="bg1"/>
                    </a:solidFill>
                    <a:latin typeface="Times New Roman" panose="02020603050405020304" pitchFamily="18" charset="0"/>
                    <a:cs typeface="Times New Roman" panose="02020603050405020304" pitchFamily="18" charset="0"/>
                  </a:rPr>
                  <a:t>i</a:t>
                </a:r>
                <a:r>
                  <a:rPr lang="en-GB" altLang="zh-CN" sz="2000" dirty="0">
                    <a:solidFill>
                      <a:schemeClr val="bg1"/>
                    </a:solidFill>
                    <a:latin typeface="Times New Roman" panose="02020603050405020304" pitchFamily="18" charset="0"/>
                    <a:cs typeface="Times New Roman" panose="02020603050405020304" pitchFamily="18" charset="0"/>
                  </a:rPr>
                  <a:t> ← 1 </a:t>
                </a:r>
                <a:r>
                  <a:rPr lang="en-GB" altLang="zh-CN" sz="2000" b="1" dirty="0">
                    <a:solidFill>
                      <a:schemeClr val="bg1"/>
                    </a:solidFill>
                    <a:latin typeface="Times New Roman" panose="02020603050405020304" pitchFamily="18" charset="0"/>
                    <a:cs typeface="Times New Roman" panose="02020603050405020304" pitchFamily="18" charset="0"/>
                  </a:rPr>
                  <a:t>to</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n</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do</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初始化</a:t>
                </a:r>
                <a:r>
                  <a:rPr lang="en-GB" altLang="zh-CN" sz="2000" i="1" dirty="0">
                    <a:solidFill>
                      <a:schemeClr val="bg1"/>
                    </a:solidFill>
                    <a:latin typeface="Times New Roman" panose="02020603050405020304" pitchFamily="18" charset="0"/>
                    <a:cs typeface="Times New Roman" panose="02020603050405020304" pitchFamily="18" charset="0"/>
                  </a:rPr>
                  <a:t>n</a:t>
                </a:r>
                <a:r>
                  <a:rPr lang="zh-CN" altLang="en-US" sz="2000" dirty="0">
                    <a:solidFill>
                      <a:schemeClr val="bg1"/>
                    </a:solidFill>
                    <a:latin typeface="Times New Roman" panose="02020603050405020304" pitchFamily="18" charset="0"/>
                    <a:cs typeface="Times New Roman" panose="02020603050405020304" pitchFamily="18" charset="0"/>
                  </a:rPr>
                  <a:t>个二叉树</a:t>
                </a:r>
                <a:endParaRPr lang="zh-CN" altLang="en-US" sz="2000" dirty="0">
                  <a:solidFill>
                    <a:schemeClr val="bg1"/>
                  </a:solidFill>
                  <a:latin typeface="Times New Roman" panose="02020603050405020304" pitchFamily="18" charset="0"/>
                  <a:cs typeface="Times New Roman" panose="02020603050405020304" pitchFamily="18" charset="0"/>
                </a:endParaRPr>
              </a:p>
              <a:p>
                <a:pPr lvl="0">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en-GB" altLang="zh-CN" sz="2000" dirty="0">
                    <a:solidFill>
                      <a:schemeClr val="bg1"/>
                    </a:solidFill>
                    <a:latin typeface="Times New Roman" panose="02020603050405020304" pitchFamily="18" charset="0"/>
                    <a:cs typeface="Times New Roman" panose="02020603050405020304" pitchFamily="18" charset="0"/>
                  </a:rPr>
                  <a:t> ← </a:t>
                </a:r>
                <a:r>
                  <a:rPr lang="en-GB" altLang="zh-CN" sz="2000" b="1" dirty="0">
                    <a:solidFill>
                      <a:schemeClr val="bg1"/>
                    </a:solidFill>
                    <a:latin typeface="Times New Roman" panose="02020603050405020304" pitchFamily="18" charset="0"/>
                    <a:cs typeface="Times New Roman" panose="02020603050405020304" pitchFamily="18" charset="0"/>
                  </a:rPr>
                  <a:t>new</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dirty="0" err="1">
                    <a:solidFill>
                      <a:schemeClr val="bg1"/>
                    </a:solidFill>
                    <a:latin typeface="Times New Roman" panose="02020603050405020304" pitchFamily="18" charset="0"/>
                    <a:cs typeface="Times New Roman" panose="02020603050405020304" pitchFamily="18" charset="0"/>
                  </a:rPr>
                  <a:t>BinaryTreeNode</a:t>
                </a:r>
                <a:r>
                  <a:rPr lang="en-GB" altLang="zh-CN" sz="2000" dirty="0">
                    <a:solidFill>
                      <a:schemeClr val="bg1"/>
                    </a:solidFill>
                    <a:latin typeface="Times New Roman" panose="02020603050405020304" pitchFamily="18" charset="0"/>
                    <a:cs typeface="Times New Roman" panose="02020603050405020304" pitchFamily="18" charset="0"/>
                  </a:rPr>
                  <a:t>( ) //</a:t>
                </a:r>
                <a:r>
                  <a:rPr lang="zh-CN" altLang="en-US" sz="2000" dirty="0">
                    <a:solidFill>
                      <a:schemeClr val="bg1"/>
                    </a:solidFill>
                    <a:latin typeface="Times New Roman" panose="02020603050405020304" pitchFamily="18" charset="0"/>
                    <a:cs typeface="Times New Roman" panose="02020603050405020304" pitchFamily="18" charset="0"/>
                  </a:rPr>
                  <a:t>创建叶结点</a:t>
                </a:r>
                <a:endParaRPr lang="zh-CN" altLang="en-US" sz="2000" dirty="0">
                  <a:solidFill>
                    <a:schemeClr val="bg1"/>
                  </a:solidFill>
                  <a:latin typeface="Times New Roman" panose="02020603050405020304" pitchFamily="18" charset="0"/>
                  <a:cs typeface="Times New Roman" panose="02020603050405020304" pitchFamily="18" charset="0"/>
                </a:endParaRPr>
              </a:p>
              <a:p>
                <a:pPr lvl="0">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err="1">
                    <a:solidFill>
                      <a:schemeClr val="bg1"/>
                    </a:solidFill>
                    <a:latin typeface="Times New Roman" panose="02020603050405020304" pitchFamily="18" charset="0"/>
                    <a:cs typeface="Times New Roman" panose="02020603050405020304" pitchFamily="18" charset="0"/>
                  </a:rPr>
                  <a:t>tree.left</a:t>
                </a:r>
                <a:r>
                  <a:rPr lang="en-GB" altLang="zh-CN" sz="2000" dirty="0">
                    <a:solidFill>
                      <a:schemeClr val="bg1"/>
                    </a:solidFill>
                    <a:latin typeface="Times New Roman" panose="02020603050405020304" pitchFamily="18" charset="0"/>
                    <a:cs typeface="Times New Roman" panose="02020603050405020304" pitchFamily="18" charset="0"/>
                  </a:rPr>
                  <a:t>  ← NIL</a:t>
                </a:r>
                <a:endParaRPr lang="en-GB" altLang="zh-CN" sz="2000" dirty="0">
                  <a:solidFill>
                    <a:schemeClr val="bg1"/>
                  </a:solidFill>
                  <a:latin typeface="Times New Roman" panose="02020603050405020304" pitchFamily="18" charset="0"/>
                  <a:cs typeface="Times New Roman" panose="02020603050405020304" pitchFamily="18" charset="0"/>
                </a:endParaRPr>
              </a:p>
              <a:p>
                <a:pPr lvl="0">
                  <a:spcBef>
                    <a:spcPts val="100"/>
                  </a:spcBef>
                  <a:spcAft>
                    <a:spcPts val="300"/>
                  </a:spcAft>
                </a:pPr>
                <a:r>
                  <a:rPr lang="zh-CN" altLang="en-US" sz="2000" i="1"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  </a:t>
                </a:r>
                <a:r>
                  <a:rPr lang="en-GB" altLang="zh-CN" sz="2000" i="1" dirty="0" err="1">
                    <a:solidFill>
                      <a:schemeClr val="bg1"/>
                    </a:solidFill>
                    <a:latin typeface="Times New Roman" panose="02020603050405020304" pitchFamily="18" charset="0"/>
                    <a:cs typeface="Times New Roman" panose="02020603050405020304" pitchFamily="18" charset="0"/>
                  </a:rPr>
                  <a:t>tree.right</a:t>
                </a:r>
                <a:r>
                  <a:rPr lang="en-GB" altLang="zh-CN" sz="2000" i="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NIL</a:t>
                </a:r>
                <a:endParaRPr lang="en-GB" altLang="zh-CN" sz="2000" dirty="0">
                  <a:solidFill>
                    <a:schemeClr val="bg1"/>
                  </a:solidFill>
                  <a:latin typeface="Times New Roman" panose="02020603050405020304" pitchFamily="18" charset="0"/>
                  <a:cs typeface="Times New Roman" panose="02020603050405020304" pitchFamily="18" charset="0"/>
                </a:endParaRPr>
              </a:p>
              <a:p>
                <a:pPr lvl="0">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err="1">
                    <a:solidFill>
                      <a:schemeClr val="bg1"/>
                    </a:solidFill>
                    <a:latin typeface="Times New Roman" panose="02020603050405020304" pitchFamily="18" charset="0"/>
                    <a:cs typeface="Times New Roman" panose="02020603050405020304" pitchFamily="18" charset="0"/>
                  </a:rPr>
                  <a:t>tree.weight</a:t>
                </a:r>
                <a:r>
                  <a:rPr lang="en-GB" altLang="zh-CN" sz="2000" i="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Extract(</a:t>
                </a:r>
                <a:r>
                  <a:rPr lang="en-GB" altLang="zh-CN" sz="2000" i="1" dirty="0">
                    <a:solidFill>
                      <a:schemeClr val="bg1"/>
                    </a:solidFill>
                    <a:latin typeface="Times New Roman" panose="02020603050405020304" pitchFamily="18" charset="0"/>
                    <a:cs typeface="Times New Roman" panose="02020603050405020304" pitchFamily="18" charset="0"/>
                  </a:rPr>
                  <a:t>w</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从数据集</a:t>
                </a:r>
                <a:r>
                  <a:rPr lang="en-GB" altLang="zh-CN" sz="2000" i="1" dirty="0">
                    <a:solidFill>
                      <a:schemeClr val="bg1"/>
                    </a:solidFill>
                    <a:latin typeface="Times New Roman" panose="02020603050405020304" pitchFamily="18" charset="0"/>
                    <a:cs typeface="Times New Roman" panose="02020603050405020304" pitchFamily="18" charset="0"/>
                  </a:rPr>
                  <a:t>w</a:t>
                </a:r>
                <a:r>
                  <a:rPr lang="zh-CN" altLang="en-US" sz="2000" dirty="0">
                    <a:solidFill>
                      <a:schemeClr val="bg1"/>
                    </a:solidFill>
                    <a:latin typeface="Times New Roman" panose="02020603050405020304" pitchFamily="18" charset="0"/>
                    <a:cs typeface="Times New Roman" panose="02020603050405020304" pitchFamily="18" charset="0"/>
                  </a:rPr>
                  <a:t>中取出一个值，作为结点权重</a:t>
                </a:r>
                <a:endParaRPr lang="zh-CN" altLang="en-US" sz="2000" dirty="0">
                  <a:solidFill>
                    <a:schemeClr val="bg1"/>
                  </a:solidFill>
                  <a:latin typeface="Times New Roman" panose="02020603050405020304" pitchFamily="18" charset="0"/>
                  <a:cs typeface="Times New Roman" panose="02020603050405020304" pitchFamily="18" charset="0"/>
                </a:endParaRPr>
              </a:p>
              <a:p>
                <a:pPr lvl="0">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Insert(</a:t>
                </a:r>
                <a:r>
                  <a:rPr lang="en-GB" altLang="zh-CN" sz="2000" i="1" dirty="0" err="1">
                    <a:solidFill>
                      <a:schemeClr val="bg1"/>
                    </a:solidFill>
                    <a:latin typeface="Times New Roman" panose="02020603050405020304" pitchFamily="18" charset="0"/>
                    <a:cs typeface="Times New Roman" panose="02020603050405020304" pitchFamily="18" charset="0"/>
                  </a:rPr>
                  <a:t>tree_set</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将单结点二叉树放入集合</a:t>
                </a:r>
                <a:r>
                  <a:rPr lang="en-GB" altLang="zh-CN" sz="2000" dirty="0" err="1">
                    <a:solidFill>
                      <a:schemeClr val="bg1"/>
                    </a:solidFill>
                    <a:latin typeface="Times New Roman" panose="02020603050405020304" pitchFamily="18" charset="0"/>
                    <a:cs typeface="Times New Roman" panose="02020603050405020304" pitchFamily="18" charset="0"/>
                  </a:rPr>
                  <a:t>tree_set</a:t>
                </a:r>
                <a:endParaRPr lang="en-GB" altLang="zh-CN" sz="2000" dirty="0">
                  <a:solidFill>
                    <a:schemeClr val="bg1"/>
                  </a:solidFill>
                  <a:latin typeface="Times New Roman" panose="02020603050405020304" pitchFamily="18" charset="0"/>
                  <a:cs typeface="Times New Roman" panose="02020603050405020304" pitchFamily="18" charset="0"/>
                </a:endParaRPr>
              </a:p>
              <a:p>
                <a:pPr lvl="0">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end  </a:t>
                </a:r>
                <a:endParaRPr lang="en-GB" altLang="zh-CN" sz="2000" b="1" dirty="0">
                  <a:solidFill>
                    <a:schemeClr val="bg1"/>
                  </a:solidFill>
                  <a:latin typeface="Times New Roman" panose="02020603050405020304" pitchFamily="18" charset="0"/>
                  <a:cs typeface="Times New Roman" panose="02020603050405020304" pitchFamily="18" charset="0"/>
                </a:endParaRPr>
              </a:p>
              <a:p>
                <a:pPr lvl="0">
                  <a:spcBef>
                    <a:spcPts val="100"/>
                  </a:spcBef>
                  <a:spcAft>
                    <a:spcPts val="300"/>
                  </a:spcAft>
                </a:pPr>
                <a:r>
                  <a:rPr lang="zh-CN" altLang="en-US" sz="2000" b="1"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合并二叉树</a:t>
                </a:r>
                <a:endParaRPr lang="en-GB" altLang="zh-CN" sz="2000" dirty="0">
                  <a:solidFill>
                    <a:schemeClr val="bg1"/>
                  </a:solidFill>
                  <a:latin typeface="Times New Roman" panose="02020603050405020304" pitchFamily="18" charset="0"/>
                  <a:cs typeface="Times New Roman" panose="02020603050405020304" pitchFamily="18"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2032000" y="1349930"/>
                <a:ext cx="7975600" cy="4616648"/>
              </a:xfrm>
              <a:prstGeom prst="rect">
                <a:avLst/>
              </a:prstGeom>
              <a:blipFill rotWithShape="1">
                <a:blip r:embed="rId1"/>
                <a:stretch>
                  <a:fillRect l="-64" t="-108" r="-56" b="-94"/>
                </a:stretch>
              </a:blipFill>
              <a:ln>
                <a:solidFill>
                  <a:schemeClr val="accent2">
                    <a:lumMod val="40000"/>
                    <a:lumOff val="60000"/>
                  </a:schemeClr>
                </a:solidFill>
              </a:ln>
            </p:spPr>
            <p:txBody>
              <a:bodyPr/>
              <a:lstStyle/>
              <a:p>
                <a:r>
                  <a:rPr lang="zh-CN" altLang="en-US">
                    <a:noFill/>
                  </a:rPr>
                  <a:t> </a:t>
                </a:r>
              </a:p>
            </p:txBody>
          </p:sp>
        </mc:Fallback>
      </mc:AlternateContent>
      <p:sp>
        <p:nvSpPr>
          <p:cNvPr id="5" name="文本框 4"/>
          <p:cNvSpPr txBox="1"/>
          <p:nvPr/>
        </p:nvSpPr>
        <p:spPr>
          <a:xfrm>
            <a:off x="2032000" y="1349930"/>
            <a:ext cx="8077200" cy="461665"/>
          </a:xfrm>
          <a:prstGeom prst="rect">
            <a:avLst/>
          </a:prstGeom>
          <a:noFill/>
        </p:spPr>
        <p:txBody>
          <a:bodyPr wrap="square">
            <a:spAutoFit/>
          </a:bodyPr>
          <a:lstStyle/>
          <a:p>
            <a:r>
              <a:rPr lang="zh-CN" altLang="en-US" sz="2000" b="1" dirty="0">
                <a:solidFill>
                  <a:schemeClr val="bg1"/>
                </a:solidFill>
              </a:rPr>
              <a:t>输入</a:t>
            </a:r>
            <a:r>
              <a:rPr lang="zh-CN" altLang="en-US" sz="2000" dirty="0">
                <a:solidFill>
                  <a:schemeClr val="bg1"/>
                </a:solidFill>
              </a:rPr>
              <a:t>：</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权重值的数据集</a:t>
            </a:r>
            <a:r>
              <a:rPr lang="en-US" altLang="zh-CN" sz="2000" i="1" dirty="0">
                <a:solidFill>
                  <a:schemeClr val="bg1"/>
                </a:solidFill>
                <a:effectLst/>
                <a:latin typeface="Times New Roman" panose="02020603050405020304" pitchFamily="18" charset="0"/>
                <a:ea typeface="宋体" panose="02010600030101010101" pitchFamily="2" charset="-122"/>
              </a:rPr>
              <a:t>w</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solidFill>
                  <a:schemeClr val="bg1"/>
                </a:solidFill>
                <a:effectLst/>
                <a:latin typeface="Times New Roman" panose="02020603050405020304" pitchFamily="18" charset="0"/>
                <a:ea typeface="宋体" panose="02010600030101010101" pitchFamily="2" charset="-122"/>
              </a:rPr>
              <a:t>|</a:t>
            </a:r>
            <a:r>
              <a:rPr lang="en-US" altLang="zh-CN" sz="2000" i="1" dirty="0">
                <a:solidFill>
                  <a:schemeClr val="bg1"/>
                </a:solidFill>
                <a:effectLst/>
                <a:latin typeface="Times New Roman" panose="02020603050405020304" pitchFamily="18" charset="0"/>
                <a:ea typeface="宋体" panose="02010600030101010101" pitchFamily="2" charset="-122"/>
              </a:rPr>
              <a:t>w</a:t>
            </a:r>
            <a:r>
              <a:rPr lang="en-US" altLang="zh-CN" sz="2000" dirty="0">
                <a:solidFill>
                  <a:schemeClr val="bg1"/>
                </a:solidFill>
                <a:effectLst/>
                <a:latin typeface="Times New Roman" panose="02020603050405020304" pitchFamily="18" charset="0"/>
                <a:ea typeface="宋体" panose="02010600030101010101" pitchFamily="2" charset="-122"/>
              </a:rPr>
              <a:t>| ≥ 2</a:t>
            </a:r>
            <a:r>
              <a:rPr lang="zh-CN" altLang="zh-CN" sz="2400" dirty="0">
                <a:solidFill>
                  <a:schemeClr val="bg1"/>
                </a:solidFill>
                <a:effectLst/>
              </a:rPr>
              <a:t> </a:t>
            </a:r>
            <a:endParaRPr lang="en-GB" altLang="zh-CN" sz="2000" dirty="0">
              <a:solidFill>
                <a:schemeClr val="bg1"/>
              </a:solidFill>
            </a:endParaRPr>
          </a:p>
        </p:txBody>
      </p:sp>
      <p:sp>
        <p:nvSpPr>
          <p:cNvPr id="7" name="文本框 6"/>
          <p:cNvSpPr txBox="1"/>
          <p:nvPr/>
        </p:nvSpPr>
        <p:spPr>
          <a:xfrm>
            <a:off x="2032000" y="1734780"/>
            <a:ext cx="6096000" cy="400110"/>
          </a:xfrm>
          <a:prstGeom prst="rect">
            <a:avLst/>
          </a:prstGeom>
          <a:noFill/>
        </p:spPr>
        <p:txBody>
          <a:bodyPr wrap="square">
            <a:spAutoFit/>
          </a:bodyPr>
          <a:lstStyle/>
          <a:p>
            <a:pPr>
              <a:spcBef>
                <a:spcPts val="300"/>
              </a:spcBef>
              <a:spcAft>
                <a:spcPts val="300"/>
              </a:spcAft>
            </a:pPr>
            <a:r>
              <a:rPr lang="zh-CN" altLang="en-US" sz="2000" b="1" dirty="0">
                <a:solidFill>
                  <a:schemeClr val="bg1"/>
                </a:solidFill>
              </a:rPr>
              <a:t>输出</a:t>
            </a:r>
            <a:r>
              <a:rPr lang="zh-CN" altLang="en-US" sz="2000" dirty="0">
                <a:solidFill>
                  <a:schemeClr val="bg1"/>
                </a:solidFill>
              </a:rPr>
              <a:t>：哈夫曼树</a:t>
            </a:r>
            <a:endParaRPr lang="zh-CN" altLang="en-US" sz="2000" dirty="0">
              <a:solidFill>
                <a:schemeClr val="bg1"/>
              </a:solidFill>
            </a:endParaRPr>
          </a:p>
        </p:txBody>
      </p:sp>
      <p:cxnSp>
        <p:nvCxnSpPr>
          <p:cNvPr id="9" name="直线连接符 8"/>
          <p:cNvCxnSpPr/>
          <p:nvPr/>
        </p:nvCxnSpPr>
        <p:spPr>
          <a:xfrm>
            <a:off x="2032000" y="2152600"/>
            <a:ext cx="7975600" cy="0"/>
          </a:xfrm>
          <a:prstGeom prst="line">
            <a:avLst/>
          </a:prstGeom>
          <a:ln w="12700">
            <a:solidFill>
              <a:schemeClr val="accent4"/>
            </a:solidFill>
          </a:ln>
        </p:spPr>
        <p:style>
          <a:lnRef idx="1">
            <a:schemeClr val="accent2"/>
          </a:lnRef>
          <a:fillRef idx="0">
            <a:schemeClr val="accent2"/>
          </a:fillRef>
          <a:effectRef idx="0">
            <a:schemeClr val="accent2"/>
          </a:effectRef>
          <a:fontRef idx="minor">
            <a:schemeClr val="tx1"/>
          </a:fontRef>
        </p:style>
      </p:cxnSp>
      <p:sp>
        <p:nvSpPr>
          <p:cNvPr id="20" name="文本框 19"/>
          <p:cNvSpPr txBox="1"/>
          <p:nvPr/>
        </p:nvSpPr>
        <p:spPr>
          <a:xfrm>
            <a:off x="10007600" y="4457700"/>
            <a:ext cx="1888850" cy="400110"/>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solidFill>
                  <a:srgbClr val="FFFF00"/>
                </a:solidFill>
              </a:rPr>
              <a:t>时间</a:t>
            </a:r>
            <a:r>
              <a:rPr kumimoji="1" lang="en-US" altLang="zh-CN" sz="2000" dirty="0" err="1">
                <a:solidFill>
                  <a:srgbClr val="FFFF00"/>
                </a:solidFill>
              </a:rPr>
              <a:t>T</a:t>
            </a:r>
            <a:r>
              <a:rPr kumimoji="1" lang="en-US" altLang="zh-CN" sz="2000" baseline="-25000" dirty="0" err="1">
                <a:solidFill>
                  <a:srgbClr val="FFFF00"/>
                </a:solidFill>
              </a:rPr>
              <a:t>W_Extract</a:t>
            </a:r>
            <a:endParaRPr kumimoji="1" lang="zh-CN" altLang="en-US" sz="2000" baseline="-25000" dirty="0">
              <a:solidFill>
                <a:srgbClr val="FFFF00"/>
              </a:solidFill>
            </a:endParaRPr>
          </a:p>
        </p:txBody>
      </p:sp>
      <p:sp>
        <p:nvSpPr>
          <p:cNvPr id="21" name="文本框 20"/>
          <p:cNvSpPr txBox="1"/>
          <p:nvPr/>
        </p:nvSpPr>
        <p:spPr>
          <a:xfrm>
            <a:off x="10007600" y="4857810"/>
            <a:ext cx="1764394" cy="400110"/>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solidFill>
                  <a:srgbClr val="FFFF00"/>
                </a:solidFill>
              </a:rPr>
              <a:t>时间</a:t>
            </a:r>
            <a:r>
              <a:rPr kumimoji="1" lang="en-US" altLang="zh-CN" sz="2000" dirty="0" err="1">
                <a:solidFill>
                  <a:srgbClr val="FFFF00"/>
                </a:solidFill>
              </a:rPr>
              <a:t>T</a:t>
            </a:r>
            <a:r>
              <a:rPr kumimoji="1" lang="en-US" altLang="zh-CN" sz="2000" baseline="-25000" dirty="0" err="1">
                <a:solidFill>
                  <a:srgbClr val="FFFF00"/>
                </a:solidFill>
              </a:rPr>
              <a:t>Q_Insert</a:t>
            </a:r>
            <a:endParaRPr kumimoji="1" lang="zh-CN" altLang="en-US" sz="2000" baseline="-25000" dirty="0">
              <a:solidFill>
                <a:srgbClr val="FFFF00"/>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838200" y="755807"/>
            <a:ext cx="10515600" cy="518958"/>
          </a:xfrm>
        </p:spPr>
        <p:txBody>
          <a:bodyPr>
            <a:normAutofit/>
          </a:bodyPr>
          <a:lstStyle/>
          <a:p>
            <a:r>
              <a:rPr lang="zh-CN" altLang="en-US" dirty="0"/>
              <a:t>算法</a:t>
            </a:r>
            <a:r>
              <a:rPr lang="en-US" altLang="zh-CN" dirty="0"/>
              <a:t>5-15</a:t>
            </a:r>
            <a:r>
              <a:rPr lang="zh-CN" altLang="en-US" dirty="0"/>
              <a:t>：创建哈夫曼树 </a:t>
            </a:r>
            <a:r>
              <a:rPr lang="en-US" altLang="zh-CN" dirty="0" err="1"/>
              <a:t>CreateHuffmanTree</a:t>
            </a:r>
            <a:r>
              <a:rPr lang="en-US" altLang="zh-CN" dirty="0"/>
              <a:t>(</a:t>
            </a:r>
            <a:r>
              <a:rPr lang="en-US" altLang="zh-CN" i="1" dirty="0"/>
              <a:t>w</a:t>
            </a:r>
            <a:r>
              <a:rPr lang="zh-CN" altLang="en-US" i="1" dirty="0"/>
              <a:t> </a:t>
            </a:r>
            <a:r>
              <a:rPr lang="en-US" altLang="zh-CN" dirty="0"/>
              <a:t>)</a:t>
            </a:r>
            <a:endParaRPr lang="zh-CN" altLang="en-US" dirty="0"/>
          </a:p>
        </p:txBody>
      </p:sp>
      <p:sp>
        <p:nvSpPr>
          <p:cNvPr id="14" name="副标题 13"/>
          <p:cNvSpPr>
            <a:spLocks noGrp="1"/>
          </p:cNvSpPr>
          <p:nvPr>
            <p:ph type="subTitle" idx="1"/>
          </p:nvPr>
        </p:nvSpPr>
        <p:spPr/>
        <p:txBody>
          <a:bodyPr/>
          <a:lstStyle/>
          <a:p>
            <a:r>
              <a:rPr lang="en-US" altLang="zh-CN" dirty="0"/>
              <a:t>5-4</a:t>
            </a:r>
            <a:r>
              <a:rPr lang="zh-CN" altLang="en-US" dirty="0"/>
              <a:t> 二叉树的遍历</a:t>
            </a:r>
            <a:endParaRPr lang="zh-CN" altLang="en-US" dirty="0"/>
          </a:p>
        </p:txBody>
      </p:sp>
      <p:sp>
        <p:nvSpPr>
          <p:cNvPr id="15" name="文本占位符 14"/>
          <p:cNvSpPr>
            <a:spLocks noGrp="1"/>
          </p:cNvSpPr>
          <p:nvPr>
            <p:ph type="body" idx="10"/>
          </p:nvPr>
        </p:nvSpPr>
        <p:spPr/>
        <p:txBody>
          <a:bodyPr/>
          <a:lstStyle/>
          <a:p>
            <a:endParaRPr lang="zh-CN" altLang="en-US" dirty="0"/>
          </a:p>
        </p:txBody>
      </p:sp>
      <p:sp>
        <p:nvSpPr>
          <p:cNvPr id="10" name="文本框 9"/>
          <p:cNvSpPr txBox="1"/>
          <p:nvPr/>
        </p:nvSpPr>
        <p:spPr>
          <a:xfrm>
            <a:off x="2032000" y="1349930"/>
            <a:ext cx="7772400" cy="3960058"/>
          </a:xfrm>
          <a:prstGeom prst="rect">
            <a:avLst/>
          </a:prstGeom>
          <a:noFill/>
          <a:ln>
            <a:solidFill>
              <a:schemeClr val="accent2">
                <a:lumMod val="40000"/>
                <a:lumOff val="60000"/>
              </a:schemeClr>
            </a:solidFill>
          </a:ln>
        </p:spPr>
        <p:txBody>
          <a:bodyPr wrap="square">
            <a:spAutoFit/>
          </a:bodyPr>
          <a:lstStyle/>
          <a:p>
            <a:pPr>
              <a:spcBef>
                <a:spcPts val="100"/>
              </a:spcBef>
              <a:spcAft>
                <a:spcPts val="300"/>
              </a:spcAft>
            </a:pPr>
            <a:r>
              <a:rPr lang="zh-CN" altLang="en-US"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endParaRPr lang="en-US" altLang="zh-CN"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zh-CN" altLang="en-US" sz="2000" b="1"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for</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err="1">
                <a:solidFill>
                  <a:schemeClr val="bg1"/>
                </a:solidFill>
                <a:latin typeface="Times New Roman" panose="02020603050405020304" pitchFamily="18" charset="0"/>
                <a:cs typeface="Times New Roman" panose="02020603050405020304" pitchFamily="18" charset="0"/>
              </a:rPr>
              <a:t>i</a:t>
            </a:r>
            <a:r>
              <a:rPr lang="en-GB" altLang="zh-CN" sz="2000" dirty="0">
                <a:solidFill>
                  <a:schemeClr val="bg1"/>
                </a:solidFill>
                <a:latin typeface="Times New Roman" panose="02020603050405020304" pitchFamily="18" charset="0"/>
                <a:cs typeface="Times New Roman" panose="02020603050405020304" pitchFamily="18" charset="0"/>
              </a:rPr>
              <a:t> ← 1 </a:t>
            </a:r>
            <a:r>
              <a:rPr lang="en-GB" altLang="zh-CN" sz="2000" b="1" dirty="0">
                <a:solidFill>
                  <a:schemeClr val="bg1"/>
                </a:solidFill>
                <a:latin typeface="Times New Roman" panose="02020603050405020304" pitchFamily="18" charset="0"/>
                <a:cs typeface="Times New Roman" panose="02020603050405020304" pitchFamily="18" charset="0"/>
              </a:rPr>
              <a:t>to</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n</a:t>
            </a:r>
            <a:r>
              <a:rPr lang="en-GB" altLang="zh-CN" sz="2000" dirty="0">
                <a:solidFill>
                  <a:schemeClr val="bg1"/>
                </a:solidFill>
                <a:latin typeface="Times New Roman" panose="02020603050405020304" pitchFamily="18" charset="0"/>
                <a:cs typeface="Times New Roman" panose="02020603050405020304" pitchFamily="18" charset="0"/>
              </a:rPr>
              <a:t>-1 </a:t>
            </a:r>
            <a:r>
              <a:rPr lang="en-GB" altLang="zh-CN" sz="2000" b="1" dirty="0">
                <a:solidFill>
                  <a:schemeClr val="bg1"/>
                </a:solidFill>
                <a:latin typeface="Times New Roman" panose="02020603050405020304" pitchFamily="18" charset="0"/>
                <a:cs typeface="Times New Roman" panose="02020603050405020304" pitchFamily="18" charset="0"/>
              </a:rPr>
              <a:t>do</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合并二叉树，共</a:t>
            </a:r>
            <a:r>
              <a:rPr lang="en-GB" altLang="zh-CN" sz="2000" i="1" dirty="0">
                <a:solidFill>
                  <a:schemeClr val="bg1"/>
                </a:solidFill>
                <a:latin typeface="Times New Roman" panose="02020603050405020304" pitchFamily="18" charset="0"/>
                <a:cs typeface="Times New Roman" panose="02020603050405020304" pitchFamily="18" charset="0"/>
              </a:rPr>
              <a:t>n</a:t>
            </a:r>
            <a:r>
              <a:rPr lang="en-GB" altLang="zh-CN" sz="2000" dirty="0">
                <a:solidFill>
                  <a:schemeClr val="bg1"/>
                </a:solidFill>
                <a:latin typeface="Times New Roman" panose="02020603050405020304" pitchFamily="18" charset="0"/>
                <a:cs typeface="Times New Roman" panose="02020603050405020304" pitchFamily="18" charset="0"/>
              </a:rPr>
              <a:t>-1</a:t>
            </a:r>
            <a:r>
              <a:rPr lang="zh-CN" altLang="en-US" sz="2000" dirty="0">
                <a:solidFill>
                  <a:schemeClr val="bg1"/>
                </a:solidFill>
                <a:latin typeface="Times New Roman" panose="02020603050405020304" pitchFamily="18" charset="0"/>
                <a:cs typeface="Times New Roman" panose="02020603050405020304" pitchFamily="18" charset="0"/>
              </a:rPr>
              <a:t>次</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en-GB" altLang="zh-CN" sz="2000" dirty="0">
                <a:solidFill>
                  <a:schemeClr val="bg1"/>
                </a:solidFill>
                <a:latin typeface="Times New Roman" panose="02020603050405020304" pitchFamily="18" charset="0"/>
                <a:cs typeface="Times New Roman" panose="02020603050405020304" pitchFamily="18" charset="0"/>
              </a:rPr>
              <a:t> ← </a:t>
            </a:r>
            <a:r>
              <a:rPr lang="en-GB" altLang="zh-CN" sz="2000" b="1" dirty="0">
                <a:solidFill>
                  <a:schemeClr val="bg1"/>
                </a:solidFill>
                <a:latin typeface="Times New Roman" panose="02020603050405020304" pitchFamily="18" charset="0"/>
                <a:cs typeface="Times New Roman" panose="02020603050405020304" pitchFamily="18" charset="0"/>
              </a:rPr>
              <a:t>new</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dirty="0" err="1">
                <a:solidFill>
                  <a:schemeClr val="bg1"/>
                </a:solidFill>
                <a:latin typeface="Times New Roman" panose="02020603050405020304" pitchFamily="18" charset="0"/>
                <a:cs typeface="Times New Roman" panose="02020603050405020304" pitchFamily="18" charset="0"/>
              </a:rPr>
              <a:t>BinaryTreeNode</a:t>
            </a:r>
            <a:r>
              <a:rPr lang="en-GB" altLang="zh-CN" sz="2000" dirty="0">
                <a:solidFill>
                  <a:schemeClr val="bg1"/>
                </a:solidFill>
                <a:latin typeface="Times New Roman" panose="02020603050405020304" pitchFamily="18" charset="0"/>
                <a:cs typeface="Times New Roman" panose="02020603050405020304" pitchFamily="18" charset="0"/>
              </a:rPr>
              <a:t>( )       //</a:t>
            </a:r>
            <a:r>
              <a:rPr lang="zh-CN" altLang="en-US" sz="2000" dirty="0">
                <a:solidFill>
                  <a:schemeClr val="bg1"/>
                </a:solidFill>
                <a:latin typeface="Times New Roman" panose="02020603050405020304" pitchFamily="18" charset="0"/>
                <a:cs typeface="Times New Roman" panose="02020603050405020304" pitchFamily="18" charset="0"/>
              </a:rPr>
              <a:t>新建树根结点</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err="1">
                <a:solidFill>
                  <a:schemeClr val="bg1"/>
                </a:solidFill>
                <a:latin typeface="Times New Roman" panose="02020603050405020304" pitchFamily="18" charset="0"/>
                <a:cs typeface="Times New Roman" panose="02020603050405020304" pitchFamily="18" charset="0"/>
              </a:rPr>
              <a:t>tree.left</a:t>
            </a:r>
            <a:r>
              <a:rPr lang="en-GB" altLang="zh-CN" sz="2000" i="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dirty="0" err="1">
                <a:solidFill>
                  <a:schemeClr val="bg1"/>
                </a:solidFill>
                <a:latin typeface="Times New Roman" panose="02020603050405020304" pitchFamily="18" charset="0"/>
                <a:cs typeface="Times New Roman" panose="02020603050405020304" pitchFamily="18" charset="0"/>
              </a:rPr>
              <a:t>ExtractMin</a:t>
            </a:r>
            <a:r>
              <a:rPr lang="en-GB" altLang="zh-CN" sz="2000" dirty="0">
                <a:solidFill>
                  <a:schemeClr val="bg1"/>
                </a:solidFill>
                <a:latin typeface="Times New Roman" panose="02020603050405020304" pitchFamily="18" charset="0"/>
                <a:cs typeface="Times New Roman" panose="02020603050405020304" pitchFamily="18" charset="0"/>
              </a:rPr>
              <a:t>(</a:t>
            </a:r>
            <a:r>
              <a:rPr lang="en-GB" altLang="zh-CN" sz="2000" i="1" dirty="0" err="1">
                <a:solidFill>
                  <a:schemeClr val="bg1"/>
                </a:solidFill>
                <a:latin typeface="Times New Roman" panose="02020603050405020304" pitchFamily="18" charset="0"/>
                <a:cs typeface="Times New Roman" panose="02020603050405020304" pitchFamily="18" charset="0"/>
              </a:rPr>
              <a:t>tree_set</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取出根权重最小树作为左子树</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i="1" dirty="0">
                <a:solidFill>
                  <a:schemeClr val="bg1"/>
                </a:solidFill>
                <a:latin typeface="Times New Roman" panose="02020603050405020304" pitchFamily="18" charset="0"/>
                <a:cs typeface="Times New Roman" panose="02020603050405020304" pitchFamily="18" charset="0"/>
              </a:rPr>
              <a:t>|  </a:t>
            </a:r>
            <a:r>
              <a:rPr lang="en-GB" altLang="zh-CN" sz="2000" i="1" dirty="0" err="1">
                <a:solidFill>
                  <a:schemeClr val="bg1"/>
                </a:solidFill>
                <a:latin typeface="Times New Roman" panose="02020603050405020304" pitchFamily="18" charset="0"/>
                <a:cs typeface="Times New Roman" panose="02020603050405020304" pitchFamily="18" charset="0"/>
              </a:rPr>
              <a:t>tree.right</a:t>
            </a:r>
            <a:r>
              <a:rPr lang="en-GB" altLang="zh-CN" sz="2000" i="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dirty="0" err="1">
                <a:solidFill>
                  <a:schemeClr val="bg1"/>
                </a:solidFill>
                <a:latin typeface="Times New Roman" panose="02020603050405020304" pitchFamily="18" charset="0"/>
                <a:cs typeface="Times New Roman" panose="02020603050405020304" pitchFamily="18" charset="0"/>
              </a:rPr>
              <a:t>ExtractMin</a:t>
            </a:r>
            <a:r>
              <a:rPr lang="en-GB" altLang="zh-CN" sz="2000" dirty="0">
                <a:solidFill>
                  <a:schemeClr val="bg1"/>
                </a:solidFill>
                <a:latin typeface="Times New Roman" panose="02020603050405020304" pitchFamily="18" charset="0"/>
                <a:cs typeface="Times New Roman" panose="02020603050405020304" pitchFamily="18" charset="0"/>
              </a:rPr>
              <a:t>(</a:t>
            </a:r>
            <a:r>
              <a:rPr lang="en-GB" altLang="zh-CN" sz="2000" i="1" dirty="0" err="1">
                <a:solidFill>
                  <a:schemeClr val="bg1"/>
                </a:solidFill>
                <a:latin typeface="Times New Roman" panose="02020603050405020304" pitchFamily="18" charset="0"/>
                <a:cs typeface="Times New Roman" panose="02020603050405020304" pitchFamily="18" charset="0"/>
              </a:rPr>
              <a:t>tree_set</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取出根权重次小树作为右子树</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err="1">
                <a:solidFill>
                  <a:schemeClr val="bg1"/>
                </a:solidFill>
                <a:latin typeface="Times New Roman" panose="02020603050405020304" pitchFamily="18" charset="0"/>
                <a:cs typeface="Times New Roman" panose="02020603050405020304" pitchFamily="18" charset="0"/>
              </a:rPr>
              <a:t>tree.weight</a:t>
            </a:r>
            <a:r>
              <a:rPr lang="en-GB" altLang="zh-CN" sz="2000" i="1" dirty="0">
                <a:solidFill>
                  <a:schemeClr val="bg1"/>
                </a:solidFill>
                <a:latin typeface="Times New Roman" panose="02020603050405020304" pitchFamily="18" charset="0"/>
                <a:cs typeface="Times New Roman" panose="02020603050405020304" pitchFamily="18" charset="0"/>
              </a:rPr>
              <a:t> ← </a:t>
            </a:r>
            <a:r>
              <a:rPr lang="en-GB" altLang="zh-CN" sz="2000" i="1" dirty="0" err="1">
                <a:solidFill>
                  <a:schemeClr val="bg1"/>
                </a:solidFill>
                <a:latin typeface="Times New Roman" panose="02020603050405020304" pitchFamily="18" charset="0"/>
                <a:cs typeface="Times New Roman" panose="02020603050405020304" pitchFamily="18" charset="0"/>
              </a:rPr>
              <a:t>tree.left.weight</a:t>
            </a:r>
            <a:r>
              <a:rPr lang="en-GB" altLang="zh-CN" sz="2000" i="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err="1">
                <a:solidFill>
                  <a:schemeClr val="bg1"/>
                </a:solidFill>
                <a:latin typeface="Times New Roman" panose="02020603050405020304" pitchFamily="18" charset="0"/>
                <a:cs typeface="Times New Roman" panose="02020603050405020304" pitchFamily="18" charset="0"/>
              </a:rPr>
              <a:t>tree.right.weight</a:t>
            </a:r>
            <a:r>
              <a:rPr lang="en-GB" altLang="zh-CN" sz="2000" i="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设置新树的根权重</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Insert(</a:t>
            </a:r>
            <a:r>
              <a:rPr lang="en-GB" altLang="zh-CN" sz="2000" i="1" dirty="0" err="1">
                <a:solidFill>
                  <a:schemeClr val="bg1"/>
                </a:solidFill>
                <a:latin typeface="Times New Roman" panose="02020603050405020304" pitchFamily="18" charset="0"/>
                <a:cs typeface="Times New Roman" panose="02020603050405020304" pitchFamily="18" charset="0"/>
              </a:rPr>
              <a:t>tree_set</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将新树插入集合</a:t>
            </a:r>
            <a:r>
              <a:rPr lang="en-GB" altLang="zh-CN" sz="2000" dirty="0" err="1">
                <a:solidFill>
                  <a:schemeClr val="bg1"/>
                </a:solidFill>
                <a:latin typeface="Times New Roman" panose="02020603050405020304" pitchFamily="18" charset="0"/>
                <a:cs typeface="Times New Roman" panose="02020603050405020304" pitchFamily="18" charset="0"/>
              </a:rPr>
              <a:t>tree_set</a:t>
            </a:r>
            <a:endParaRPr lang="en-GB" altLang="zh-CN"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end</a:t>
            </a:r>
            <a:endParaRPr lang="en-GB" altLang="zh-CN"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en-GB" altLang="zh-CN" sz="2000" dirty="0">
                <a:solidFill>
                  <a:schemeClr val="bg1"/>
                </a:solidFill>
                <a:latin typeface="Times New Roman" panose="02020603050405020304" pitchFamily="18" charset="0"/>
                <a:cs typeface="Times New Roman" panose="02020603050405020304" pitchFamily="18" charset="0"/>
              </a:rPr>
              <a:t> ← Extract(</a:t>
            </a:r>
            <a:r>
              <a:rPr lang="en-GB" altLang="zh-CN" sz="2000" i="1" dirty="0" err="1">
                <a:solidFill>
                  <a:schemeClr val="bg1"/>
                </a:solidFill>
                <a:latin typeface="Times New Roman" panose="02020603050405020304" pitchFamily="18" charset="0"/>
                <a:cs typeface="Times New Roman" panose="02020603050405020304" pitchFamily="18" charset="0"/>
              </a:rPr>
              <a:t>tree_set</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取出集合中唯一的二叉树，即哈夫曼树</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return</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en-GB" altLang="zh-CN" sz="2000" dirty="0">
                <a:solidFill>
                  <a:schemeClr val="bg1"/>
                </a:solidFill>
                <a:latin typeface="Times New Roman" panose="02020603050405020304" pitchFamily="18" charset="0"/>
                <a:cs typeface="Times New Roman" panose="02020603050405020304" pitchFamily="18" charset="0"/>
              </a:rPr>
              <a:t> </a:t>
            </a:r>
            <a:endParaRPr lang="en-GB" altLang="zh-CN" sz="2000" dirty="0">
              <a:solidFill>
                <a:schemeClr val="bg1"/>
              </a:solidFill>
              <a:latin typeface="Times New Roman" panose="02020603050405020304" pitchFamily="18" charset="0"/>
              <a:cs typeface="Times New Roman" panose="02020603050405020304" pitchFamily="18" charset="0"/>
            </a:endParaRPr>
          </a:p>
          <a:p>
            <a:pPr lvl="0">
              <a:spcBef>
                <a:spcPts val="100"/>
              </a:spcBef>
              <a:spcAft>
                <a:spcPts val="300"/>
              </a:spcAft>
            </a:pPr>
            <a:endParaRPr lang="en-GB" altLang="zh-CN" sz="2000" dirty="0">
              <a:solidFill>
                <a:schemeClr val="bg1"/>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9804400" y="2413000"/>
            <a:ext cx="2118850" cy="400110"/>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solidFill>
                  <a:srgbClr val="FFFF00"/>
                </a:solidFill>
              </a:rPr>
              <a:t>时间</a:t>
            </a:r>
            <a:r>
              <a:rPr kumimoji="1" lang="en-US" altLang="zh-CN" sz="2000" dirty="0" err="1">
                <a:solidFill>
                  <a:srgbClr val="FFFF00"/>
                </a:solidFill>
              </a:rPr>
              <a:t>T</a:t>
            </a:r>
            <a:r>
              <a:rPr kumimoji="1" lang="en-US" altLang="zh-CN" sz="2000" baseline="-25000" dirty="0" err="1">
                <a:solidFill>
                  <a:srgbClr val="FFFF00"/>
                </a:solidFill>
              </a:rPr>
              <a:t>Q_ExtractMin</a:t>
            </a:r>
            <a:endParaRPr kumimoji="1" lang="zh-CN" altLang="en-US" sz="2000" baseline="-25000" dirty="0">
              <a:solidFill>
                <a:srgbClr val="FFFF00"/>
              </a:solidFill>
            </a:endParaRPr>
          </a:p>
        </p:txBody>
      </p:sp>
      <p:sp>
        <p:nvSpPr>
          <p:cNvPr id="3" name="文本框 2"/>
          <p:cNvSpPr txBox="1"/>
          <p:nvPr/>
        </p:nvSpPr>
        <p:spPr>
          <a:xfrm>
            <a:off x="9804400" y="2782593"/>
            <a:ext cx="2118850" cy="400110"/>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solidFill>
                  <a:srgbClr val="FFFF00"/>
                </a:solidFill>
              </a:rPr>
              <a:t>时间</a:t>
            </a:r>
            <a:r>
              <a:rPr kumimoji="1" lang="en-US" altLang="zh-CN" sz="2000" dirty="0" err="1">
                <a:solidFill>
                  <a:srgbClr val="FFFF00"/>
                </a:solidFill>
              </a:rPr>
              <a:t>T</a:t>
            </a:r>
            <a:r>
              <a:rPr kumimoji="1" lang="en-US" altLang="zh-CN" sz="2000" baseline="-25000" dirty="0" err="1">
                <a:solidFill>
                  <a:srgbClr val="FFFF00"/>
                </a:solidFill>
              </a:rPr>
              <a:t>Q_ExtractMin</a:t>
            </a:r>
            <a:endParaRPr kumimoji="1" lang="zh-CN" altLang="en-US" sz="2000" baseline="-25000" dirty="0">
              <a:solidFill>
                <a:srgbClr val="FFFF00"/>
              </a:solidFill>
            </a:endParaRPr>
          </a:p>
        </p:txBody>
      </p:sp>
      <p:sp>
        <p:nvSpPr>
          <p:cNvPr id="4" name="文本框 3"/>
          <p:cNvSpPr txBox="1"/>
          <p:nvPr/>
        </p:nvSpPr>
        <p:spPr>
          <a:xfrm>
            <a:off x="9817100" y="3488796"/>
            <a:ext cx="1764394" cy="400110"/>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solidFill>
                  <a:srgbClr val="FFFF00"/>
                </a:solidFill>
              </a:rPr>
              <a:t>时间</a:t>
            </a:r>
            <a:r>
              <a:rPr kumimoji="1" lang="en-US" altLang="zh-CN" sz="2000" dirty="0" err="1">
                <a:solidFill>
                  <a:srgbClr val="FFFF00"/>
                </a:solidFill>
              </a:rPr>
              <a:t>T</a:t>
            </a:r>
            <a:r>
              <a:rPr kumimoji="1" lang="en-US" altLang="zh-CN" sz="2000" baseline="-25000" dirty="0" err="1">
                <a:solidFill>
                  <a:srgbClr val="FFFF00"/>
                </a:solidFill>
              </a:rPr>
              <a:t>Q_Insert</a:t>
            </a:r>
            <a:endParaRPr kumimoji="1" lang="zh-CN" altLang="en-US" sz="2000" baseline="-25000" dirty="0">
              <a:solidFill>
                <a:srgbClr val="FFFF00"/>
              </a:solidFill>
            </a:endParaRPr>
          </a:p>
        </p:txBody>
      </p:sp>
      <p:sp>
        <p:nvSpPr>
          <p:cNvPr id="6" name="文本框 5"/>
          <p:cNvSpPr txBox="1"/>
          <p:nvPr/>
        </p:nvSpPr>
        <p:spPr>
          <a:xfrm>
            <a:off x="9804400" y="4177289"/>
            <a:ext cx="1844736" cy="400110"/>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solidFill>
                  <a:srgbClr val="FFFF00"/>
                </a:solidFill>
              </a:rPr>
              <a:t>时间</a:t>
            </a:r>
            <a:r>
              <a:rPr kumimoji="1" lang="en-US" altLang="zh-CN" sz="2000" dirty="0" err="1">
                <a:solidFill>
                  <a:srgbClr val="FFFF00"/>
                </a:solidFill>
              </a:rPr>
              <a:t>T</a:t>
            </a:r>
            <a:r>
              <a:rPr kumimoji="1" lang="en-US" altLang="zh-CN" sz="2000" baseline="-25000" dirty="0" err="1">
                <a:solidFill>
                  <a:srgbClr val="FFFF00"/>
                </a:solidFill>
              </a:rPr>
              <a:t>Q_Extract</a:t>
            </a:r>
            <a:endParaRPr kumimoji="1" lang="zh-CN" altLang="en-US" sz="2000" baseline="-25000" dirty="0">
              <a:solidFill>
                <a:srgbClr val="FFFF00"/>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4"/>
          <p:cNvSpPr txBox="1"/>
          <p:nvPr/>
        </p:nvSpPr>
        <p:spPr>
          <a:xfrm>
            <a:off x="584225" y="1226576"/>
            <a:ext cx="10964553" cy="3066024"/>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sz="2400" b="1" dirty="0"/>
              <a:t>哈夫曼算法</a:t>
            </a:r>
            <a:r>
              <a:rPr lang="zh-CN" altLang="en-US" sz="2400" dirty="0"/>
              <a:t>：一种至下而上构建最优二叉树的方法，通过不断合并两个带权二叉树，最终生成最优二叉树</a:t>
            </a:r>
            <a:endParaRPr lang="en-US" altLang="zh-CN" sz="2400" dirty="0"/>
          </a:p>
          <a:p>
            <a:pPr>
              <a:lnSpc>
                <a:spcPct val="120000"/>
              </a:lnSpc>
            </a:pPr>
            <a:endParaRPr lang="en-US" altLang="zh-CN" sz="2400" dirty="0"/>
          </a:p>
          <a:p>
            <a:pPr>
              <a:lnSpc>
                <a:spcPct val="120000"/>
              </a:lnSpc>
            </a:pPr>
            <a:endParaRPr lang="en-US" altLang="zh-CN" sz="2400" b="1" dirty="0"/>
          </a:p>
          <a:p>
            <a:pPr>
              <a:lnSpc>
                <a:spcPct val="120000"/>
              </a:lnSpc>
            </a:pPr>
            <a:endParaRPr lang="en-US" altLang="zh-CN" sz="2400" b="1" dirty="0"/>
          </a:p>
          <a:p>
            <a:pPr>
              <a:lnSpc>
                <a:spcPct val="120000"/>
              </a:lnSpc>
            </a:pPr>
            <a:r>
              <a:rPr lang="zh-CN" altLang="en-US" sz="2400" b="1" dirty="0"/>
              <a:t>算法分析</a:t>
            </a:r>
            <a:r>
              <a:rPr lang="zh-CN" altLang="en-US" sz="2400" dirty="0"/>
              <a:t>：</a:t>
            </a:r>
            <a:endParaRPr lang="en-US" altLang="zh-CN" sz="2400" dirty="0"/>
          </a:p>
          <a:p>
            <a:pPr>
              <a:lnSpc>
                <a:spcPct val="120000"/>
              </a:lnSpc>
            </a:pPr>
            <a:endParaRPr lang="en-US" altLang="zh-CN" sz="2400" dirty="0"/>
          </a:p>
          <a:p>
            <a:pPr>
              <a:lnSpc>
                <a:spcPct val="120000"/>
              </a:lnSpc>
            </a:pPr>
            <a:endParaRPr lang="en-US" altLang="zh-CN" sz="2400" dirty="0"/>
          </a:p>
          <a:p>
            <a:pPr>
              <a:lnSpc>
                <a:spcPct val="120000"/>
              </a:lnSpc>
            </a:pPr>
            <a:endParaRPr lang="en-US" altLang="zh-CN" sz="2400" dirty="0"/>
          </a:p>
        </p:txBody>
      </p:sp>
      <p:sp>
        <p:nvSpPr>
          <p:cNvPr id="2" name="标题 1"/>
          <p:cNvSpPr>
            <a:spLocks noGrp="1"/>
          </p:cNvSpPr>
          <p:nvPr>
            <p:ph type="title"/>
          </p:nvPr>
        </p:nvSpPr>
        <p:spPr/>
        <p:txBody>
          <a:bodyPr/>
          <a:lstStyle/>
          <a:p>
            <a:r>
              <a:rPr lang="zh-CN" altLang="en-US" sz="2800" dirty="0"/>
              <a:t>哈夫曼算法</a:t>
            </a:r>
            <a:endParaRPr lang="zh-CN" altLang="en-US" dirty="0"/>
          </a:p>
        </p:txBody>
      </p:sp>
      <p:sp>
        <p:nvSpPr>
          <p:cNvPr id="3" name="副标题 2"/>
          <p:cNvSpPr>
            <a:spLocks noGrp="1"/>
          </p:cNvSpPr>
          <p:nvPr>
            <p:ph type="subTitle" idx="1"/>
          </p:nvPr>
        </p:nvSpPr>
        <p:spPr/>
        <p:txBody>
          <a:bodyPr/>
          <a:lstStyle/>
          <a:p>
            <a:r>
              <a:rPr lang="en-US" altLang="zh-CN" dirty="0"/>
              <a:t>5.5 </a:t>
            </a:r>
            <a:r>
              <a:rPr lang="zh-CN" altLang="en-US" dirty="0"/>
              <a:t>哈夫曼树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任意多边形: 形状 19"/>
          <p:cNvSpPr/>
          <p:nvPr/>
        </p:nvSpPr>
        <p:spPr>
          <a:xfrm>
            <a:off x="2401641" y="2235199"/>
            <a:ext cx="9147137" cy="365664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indent="-342900" defTabSz="1155700">
              <a:lnSpc>
                <a:spcPts val="2600"/>
              </a:lnSpc>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用</a:t>
            </a:r>
            <a:r>
              <a:rPr lang="en-GB"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个权重值创建了</a:t>
            </a:r>
            <a:r>
              <a:rPr lang="en-GB"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个单根二叉树，并依次放入集合</a:t>
            </a:r>
            <a:r>
              <a:rPr lang="en-GB" altLang="zh-CN" sz="2000" dirty="0" err="1">
                <a:latin typeface="微软雅黑" panose="020B0503020204020204" pitchFamily="34" charset="-122"/>
                <a:ea typeface="微软雅黑" panose="020B0503020204020204" pitchFamily="34" charset="-122"/>
              </a:rPr>
              <a:t>tree_set</a:t>
            </a:r>
            <a:r>
              <a:rPr lang="zh-CN" altLang="en-US" sz="2000" dirty="0">
                <a:latin typeface="微软雅黑" panose="020B0503020204020204" pitchFamily="34" charset="-122"/>
                <a:ea typeface="微软雅黑" panose="020B0503020204020204" pitchFamily="34" charset="-122"/>
              </a:rPr>
              <a:t>中，时间复杂度为</a:t>
            </a:r>
            <a:r>
              <a:rPr lang="en-US" altLang="zh-CN" sz="2000" dirty="0">
                <a:latin typeface="微软雅黑" panose="020B0503020204020204" pitchFamily="34" charset="-122"/>
                <a:ea typeface="微软雅黑" panose="020B0503020204020204" pitchFamily="34" charset="-122"/>
              </a:rPr>
              <a:t>O</a:t>
            </a:r>
            <a:r>
              <a:rPr lang="en-US" altLang="zh-CN"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n</a:t>
            </a:r>
            <a:r>
              <a:rPr lang="en-US" altLang="zh-CN" sz="2000" dirty="0">
                <a:latin typeface="微软雅黑" panose="020B0503020204020204" pitchFamily="34" charset="-122"/>
                <a:ea typeface="微软雅黑" panose="020B0503020204020204" pitchFamily="34" charset="-122"/>
              </a:rPr>
              <a:t>)*(</a:t>
            </a:r>
            <a:r>
              <a:rPr lang="en-GB" altLang="zh-CN" sz="2000" dirty="0" err="1">
                <a:latin typeface="微软雅黑" panose="020B0503020204020204" pitchFamily="34" charset="-122"/>
                <a:ea typeface="微软雅黑" panose="020B0503020204020204" pitchFamily="34" charset="-122"/>
              </a:rPr>
              <a:t>T</a:t>
            </a:r>
            <a:r>
              <a:rPr lang="en-GB" altLang="zh-CN" sz="2000" baseline="-25000" dirty="0" err="1">
                <a:latin typeface="微软雅黑" panose="020B0503020204020204" pitchFamily="34" charset="-122"/>
                <a:ea typeface="微软雅黑" panose="020B0503020204020204" pitchFamily="34" charset="-122"/>
              </a:rPr>
              <a:t>Q_Insert</a:t>
            </a:r>
            <a:r>
              <a:rPr lang="zh-CN" altLang="en-US" sz="2000" baseline="-25000" dirty="0">
                <a:latin typeface="微软雅黑" panose="020B0503020204020204" pitchFamily="34" charset="-122"/>
                <a:ea typeface="微软雅黑" panose="020B0503020204020204" pitchFamily="34" charset="-122"/>
              </a:rPr>
              <a:t> </a:t>
            </a:r>
            <a:r>
              <a:rPr lang="en-GB"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GB" altLang="zh-CN" sz="2000" dirty="0" err="1">
                <a:latin typeface="微软雅黑" panose="020B0503020204020204" pitchFamily="34" charset="-122"/>
                <a:ea typeface="微软雅黑" panose="020B0503020204020204" pitchFamily="34" charset="-122"/>
              </a:rPr>
              <a:t>T</a:t>
            </a:r>
            <a:r>
              <a:rPr lang="en-GB" altLang="zh-CN" sz="2000" baseline="-25000" dirty="0" err="1">
                <a:latin typeface="微软雅黑" panose="020B0503020204020204" pitchFamily="34" charset="-122"/>
                <a:ea typeface="微软雅黑" panose="020B0503020204020204" pitchFamily="34" charset="-122"/>
              </a:rPr>
              <a:t>W_Extract</a:t>
            </a:r>
            <a:r>
              <a:rPr lang="en-GB"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合并两个二叉树的时间是</a:t>
            </a:r>
            <a:r>
              <a:rPr lang="en-US" altLang="zh-CN" sz="2000" dirty="0">
                <a:latin typeface="微软雅黑" panose="020B0503020204020204" pitchFamily="34" charset="-122"/>
                <a:ea typeface="微软雅黑" panose="020B0503020204020204" pitchFamily="34" charset="-122"/>
              </a:rPr>
              <a:t>2</a:t>
            </a:r>
            <a:r>
              <a:rPr lang="en-GB" altLang="zh-CN" sz="2000" dirty="0" err="1">
                <a:latin typeface="微软雅黑" panose="020B0503020204020204" pitchFamily="34" charset="-122"/>
                <a:ea typeface="微软雅黑" panose="020B0503020204020204" pitchFamily="34" charset="-122"/>
              </a:rPr>
              <a:t>T</a:t>
            </a:r>
            <a:r>
              <a:rPr lang="en-GB" altLang="zh-CN" sz="2000" baseline="-25000" dirty="0" err="1">
                <a:latin typeface="微软雅黑" panose="020B0503020204020204" pitchFamily="34" charset="-122"/>
                <a:ea typeface="微软雅黑" panose="020B0503020204020204" pitchFamily="34" charset="-122"/>
              </a:rPr>
              <a:t>Q_ExtractMin</a:t>
            </a:r>
            <a:r>
              <a:rPr lang="zh-CN" altLang="en-US" sz="2000" baseline="-25000" dirty="0">
                <a:latin typeface="微软雅黑" panose="020B0503020204020204" pitchFamily="34" charset="-122"/>
                <a:ea typeface="微软雅黑" panose="020B0503020204020204" pitchFamily="34" charset="-122"/>
              </a:rPr>
              <a:t> </a:t>
            </a:r>
            <a:r>
              <a:rPr lang="en-GB"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T</a:t>
            </a:r>
            <a:r>
              <a:rPr lang="en-GB" altLang="zh-CN" sz="2000" baseline="-25000" dirty="0" err="1">
                <a:latin typeface="微软雅黑" panose="020B0503020204020204" pitchFamily="34" charset="-122"/>
                <a:ea typeface="微软雅黑" panose="020B0503020204020204" pitchFamily="34" charset="-122"/>
              </a:rPr>
              <a:t>Q_Insert</a:t>
            </a:r>
            <a:endParaRPr lang="en-US" altLang="zh-CN" sz="2000" baseline="-25000" dirty="0">
              <a:latin typeface="微软雅黑" panose="020B0503020204020204" pitchFamily="34" charset="-122"/>
              <a:ea typeface="微软雅黑"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算法的时间复杂度等于 </a:t>
            </a:r>
            <a:r>
              <a:rPr lang="en-GB" altLang="zh-CN" sz="2000" dirty="0">
                <a:latin typeface="微软雅黑" panose="020B0503020204020204" pitchFamily="34" charset="-122"/>
                <a:ea typeface="微软雅黑" panose="020B0503020204020204" pitchFamily="34" charset="-122"/>
              </a:rPr>
              <a:t>O(n)*</a:t>
            </a:r>
            <a:r>
              <a:rPr lang="en-GB" altLang="zh-CN" sz="2000" dirty="0" err="1">
                <a:latin typeface="微软雅黑" panose="020B0503020204020204" pitchFamily="34" charset="-122"/>
                <a:ea typeface="微软雅黑" panose="020B0503020204020204" pitchFamily="34" charset="-122"/>
              </a:rPr>
              <a:t>T</a:t>
            </a:r>
            <a:r>
              <a:rPr lang="en-GB" altLang="zh-CN" sz="2000" baseline="-25000" dirty="0" err="1">
                <a:latin typeface="微软雅黑" panose="020B0503020204020204" pitchFamily="34" charset="-122"/>
                <a:ea typeface="微软雅黑" panose="020B0503020204020204" pitchFamily="34" charset="-122"/>
              </a:rPr>
              <a:t>Q_Insert</a:t>
            </a:r>
            <a:r>
              <a:rPr lang="zh-CN" altLang="en-US" sz="2000" baseline="-25000" dirty="0">
                <a:latin typeface="微软雅黑" panose="020B0503020204020204" pitchFamily="34" charset="-122"/>
                <a:ea typeface="微软雅黑" panose="020B0503020204020204" pitchFamily="34" charset="-122"/>
              </a:rPr>
              <a:t> </a:t>
            </a:r>
            <a:r>
              <a:rPr lang="en-GB"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GB" altLang="zh-CN" sz="2000" dirty="0">
                <a:latin typeface="微软雅黑" panose="020B0503020204020204" pitchFamily="34" charset="-122"/>
                <a:ea typeface="微软雅黑" panose="020B0503020204020204" pitchFamily="34" charset="-122"/>
              </a:rPr>
              <a:t>O(n)*</a:t>
            </a:r>
            <a:r>
              <a:rPr lang="en-GB" altLang="zh-CN" sz="2000" dirty="0" err="1">
                <a:latin typeface="微软雅黑" panose="020B0503020204020204" pitchFamily="34" charset="-122"/>
                <a:ea typeface="微软雅黑" panose="020B0503020204020204" pitchFamily="34" charset="-122"/>
              </a:rPr>
              <a:t>T</a:t>
            </a:r>
            <a:r>
              <a:rPr lang="en-GB" altLang="zh-CN" sz="2000" baseline="-25000" dirty="0" err="1">
                <a:latin typeface="微软雅黑" panose="020B0503020204020204" pitchFamily="34" charset="-122"/>
                <a:ea typeface="微软雅黑" panose="020B0503020204020204" pitchFamily="34" charset="-122"/>
              </a:rPr>
              <a:t>Q_ExtractMin</a:t>
            </a:r>
            <a:r>
              <a:rPr lang="zh-CN" altLang="en-US" sz="2000" baseline="-25000" dirty="0">
                <a:latin typeface="微软雅黑" panose="020B0503020204020204" pitchFamily="34" charset="-122"/>
                <a:ea typeface="微软雅黑" panose="020B0503020204020204" pitchFamily="34" charset="-122"/>
              </a:rPr>
              <a:t> </a:t>
            </a:r>
            <a:r>
              <a:rPr lang="en-GB"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GB" altLang="zh-CN" sz="2000" dirty="0">
                <a:latin typeface="微软雅黑" panose="020B0503020204020204" pitchFamily="34" charset="-122"/>
                <a:ea typeface="微软雅黑" panose="020B0503020204020204" pitchFamily="34" charset="-122"/>
              </a:rPr>
              <a:t>O(n)*</a:t>
            </a:r>
            <a:r>
              <a:rPr lang="en-GB" altLang="zh-CN" sz="2000" dirty="0" err="1">
                <a:latin typeface="微软雅黑" panose="020B0503020204020204" pitchFamily="34" charset="-122"/>
                <a:ea typeface="微软雅黑" panose="020B0503020204020204" pitchFamily="34" charset="-122"/>
              </a:rPr>
              <a:t>T</a:t>
            </a:r>
            <a:r>
              <a:rPr lang="en-GB" altLang="zh-CN" sz="2000" baseline="-25000" dirty="0" err="1">
                <a:latin typeface="微软雅黑" panose="020B0503020204020204" pitchFamily="34" charset="-122"/>
                <a:ea typeface="微软雅黑" panose="020B0503020204020204" pitchFamily="34" charset="-122"/>
              </a:rPr>
              <a:t>W_Extract</a:t>
            </a:r>
            <a:endParaRPr lang="en-US" altLang="zh-CN" sz="2000" baseline="-25000" dirty="0">
              <a:latin typeface="微软雅黑" panose="020B0503020204020204" pitchFamily="34" charset="-122"/>
              <a:ea typeface="微软雅黑"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假设数据集</a:t>
            </a:r>
            <a:r>
              <a:rPr lang="en-GB" altLang="zh-CN" sz="2000" dirty="0">
                <a:latin typeface="微软雅黑" panose="020B0503020204020204" pitchFamily="34" charset="-122"/>
                <a:ea typeface="微软雅黑" panose="020B0503020204020204" pitchFamily="34" charset="-122"/>
              </a:rPr>
              <a:t>w</a:t>
            </a:r>
            <a:r>
              <a:rPr lang="zh-CN" altLang="en-US" sz="2000" dirty="0">
                <a:latin typeface="微软雅黑" panose="020B0503020204020204" pitchFamily="34" charset="-122"/>
                <a:ea typeface="微软雅黑" panose="020B0503020204020204" pitchFamily="34" charset="-122"/>
              </a:rPr>
              <a:t>和</a:t>
            </a:r>
            <a:r>
              <a:rPr lang="en-GB" altLang="zh-CN" sz="2000" dirty="0" err="1">
                <a:latin typeface="微软雅黑" panose="020B0503020204020204" pitchFamily="34" charset="-122"/>
                <a:ea typeface="微软雅黑" panose="020B0503020204020204" pitchFamily="34" charset="-122"/>
              </a:rPr>
              <a:t>tree_set</a:t>
            </a:r>
            <a:r>
              <a:rPr lang="zh-CN" altLang="en-US" sz="2000" dirty="0">
                <a:latin typeface="微软雅黑" panose="020B0503020204020204" pitchFamily="34" charset="-122"/>
                <a:ea typeface="微软雅黑" panose="020B0503020204020204" pitchFamily="34" charset="-122"/>
              </a:rPr>
              <a:t>直接用线性表实现，</a:t>
            </a:r>
            <a:r>
              <a:rPr lang="en-GB" altLang="zh-CN" sz="2000" dirty="0" err="1">
                <a:latin typeface="微软雅黑" panose="020B0503020204020204" pitchFamily="34" charset="-122"/>
                <a:ea typeface="微软雅黑" panose="020B0503020204020204" pitchFamily="34" charset="-122"/>
              </a:rPr>
              <a:t>T</a:t>
            </a:r>
            <a:r>
              <a:rPr lang="en-GB" altLang="zh-CN" sz="2000" baseline="-25000" dirty="0" err="1">
                <a:latin typeface="微软雅黑" panose="020B0503020204020204" pitchFamily="34" charset="-122"/>
                <a:ea typeface="微软雅黑" panose="020B0503020204020204" pitchFamily="34" charset="-122"/>
              </a:rPr>
              <a:t>Q_Insert</a:t>
            </a:r>
            <a:r>
              <a:rPr lang="zh-CN" altLang="en-US" sz="2000" dirty="0">
                <a:latin typeface="微软雅黑" panose="020B0503020204020204" pitchFamily="34" charset="-122"/>
                <a:ea typeface="微软雅黑" panose="020B0503020204020204" pitchFamily="34" charset="-122"/>
              </a:rPr>
              <a:t>和</a:t>
            </a:r>
            <a:r>
              <a:rPr lang="en-GB" altLang="zh-CN" sz="2000" dirty="0" err="1">
                <a:latin typeface="微软雅黑" panose="020B0503020204020204" pitchFamily="34" charset="-122"/>
                <a:ea typeface="微软雅黑" panose="020B0503020204020204" pitchFamily="34" charset="-122"/>
              </a:rPr>
              <a:t>T</a:t>
            </a:r>
            <a:r>
              <a:rPr lang="en-GB" altLang="zh-CN" sz="2000" baseline="-25000" dirty="0" err="1">
                <a:latin typeface="微软雅黑" panose="020B0503020204020204" pitchFamily="34" charset="-122"/>
                <a:ea typeface="微软雅黑" panose="020B0503020204020204" pitchFamily="34" charset="-122"/>
              </a:rPr>
              <a:t>W_Extract</a:t>
            </a:r>
            <a:r>
              <a:rPr lang="zh-CN" altLang="en-US" sz="2000" dirty="0">
                <a:latin typeface="微软雅黑" panose="020B0503020204020204" pitchFamily="34" charset="-122"/>
                <a:ea typeface="微软雅黑" panose="020B0503020204020204" pitchFamily="34" charset="-122"/>
              </a:rPr>
              <a:t>都是</a:t>
            </a:r>
            <a:r>
              <a:rPr lang="en-GB" altLang="zh-CN" sz="2000" dirty="0">
                <a:latin typeface="微软雅黑" panose="020B0503020204020204" pitchFamily="34" charset="-122"/>
                <a:ea typeface="微软雅黑" panose="020B0503020204020204" pitchFamily="34" charset="-122"/>
              </a:rPr>
              <a:t>O(1)</a:t>
            </a:r>
            <a:r>
              <a:rPr lang="zh-CN" altLang="en-GB"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但</a:t>
            </a:r>
            <a:r>
              <a:rPr lang="en-GB" altLang="zh-CN" sz="2000" dirty="0" err="1">
                <a:latin typeface="微软雅黑" panose="020B0503020204020204" pitchFamily="34" charset="-122"/>
                <a:ea typeface="微软雅黑" panose="020B0503020204020204" pitchFamily="34" charset="-122"/>
              </a:rPr>
              <a:t>T</a:t>
            </a:r>
            <a:r>
              <a:rPr lang="en-GB" altLang="zh-CN" sz="2000" baseline="-25000" dirty="0" err="1">
                <a:latin typeface="微软雅黑" panose="020B0503020204020204" pitchFamily="34" charset="-122"/>
                <a:ea typeface="微软雅黑" panose="020B0503020204020204" pitchFamily="34" charset="-122"/>
              </a:rPr>
              <a:t>Q_ExtractMin</a:t>
            </a:r>
            <a:r>
              <a:rPr lang="en-GB" altLang="zh-CN" sz="2000" dirty="0">
                <a:latin typeface="微软雅黑" panose="020B0503020204020204" pitchFamily="34" charset="-122"/>
                <a:ea typeface="微软雅黑" panose="020B0503020204020204" pitchFamily="34" charset="-122"/>
              </a:rPr>
              <a:t>= O(n)</a:t>
            </a:r>
            <a:r>
              <a:rPr lang="zh-CN" altLang="en-GB"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即在</a:t>
            </a:r>
            <a:r>
              <a:rPr lang="en-GB" altLang="zh-CN" sz="2000" dirty="0" err="1">
                <a:latin typeface="微软雅黑" panose="020B0503020204020204" pitchFamily="34" charset="-122"/>
                <a:ea typeface="微软雅黑" panose="020B0503020204020204" pitchFamily="34" charset="-122"/>
              </a:rPr>
              <a:t>tree_set</a:t>
            </a:r>
            <a:r>
              <a:rPr lang="zh-CN" altLang="en-US" sz="2000" dirty="0">
                <a:latin typeface="微软雅黑" panose="020B0503020204020204" pitchFamily="34" charset="-122"/>
                <a:ea typeface="微软雅黑" panose="020B0503020204020204" pitchFamily="34" charset="-122"/>
              </a:rPr>
              <a:t>中顺序查找权重最小二叉树的时间，因此构建哈夫曼树的时间复杂度达到</a:t>
            </a:r>
            <a:r>
              <a:rPr lang="en-GB" altLang="zh-CN" sz="2000" dirty="0">
                <a:latin typeface="微软雅黑" panose="020B0503020204020204" pitchFamily="34" charset="-122"/>
                <a:ea typeface="微软雅黑" panose="020B0503020204020204" pitchFamily="34" charset="-122"/>
              </a:rPr>
              <a:t>O(n</a:t>
            </a:r>
            <a:r>
              <a:rPr lang="en-GB" altLang="zh-CN" sz="2000" baseline="30000" dirty="0">
                <a:latin typeface="微软雅黑" panose="020B0503020204020204" pitchFamily="34" charset="-122"/>
                <a:ea typeface="微软雅黑" panose="020B0503020204020204" pitchFamily="34" charset="-122"/>
              </a:rPr>
              <a:t>2</a:t>
            </a:r>
            <a:r>
              <a:rPr lang="en-GB"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更高效的构建方案是使用比线性表更复杂的数据结构，比如</a:t>
            </a:r>
            <a:r>
              <a:rPr lang="zh-CN" altLang="en-US" sz="2000" dirty="0">
                <a:solidFill>
                  <a:srgbClr val="FFFF00"/>
                </a:solidFill>
                <a:latin typeface="微软雅黑" panose="020B0503020204020204" pitchFamily="34" charset="-122"/>
                <a:ea typeface="微软雅黑" panose="020B0503020204020204" pitchFamily="34" charset="-122"/>
              </a:rPr>
              <a:t>堆</a:t>
            </a:r>
            <a:r>
              <a:rPr lang="zh-CN" altLang="en-US" sz="2000" dirty="0">
                <a:latin typeface="微软雅黑" panose="020B0503020204020204" pitchFamily="34" charset="-122"/>
                <a:ea typeface="微软雅黑" panose="020B0503020204020204" pitchFamily="34" charset="-122"/>
              </a:rPr>
              <a:t>，这将在第</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章中介绍。</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4"/>
          <p:cNvSpPr txBox="1"/>
          <p:nvPr/>
        </p:nvSpPr>
        <p:spPr>
          <a:xfrm>
            <a:off x="584225" y="1226401"/>
            <a:ext cx="10964553" cy="47551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sz="2400" b="1" dirty="0"/>
              <a:t>问题</a:t>
            </a:r>
            <a:r>
              <a:rPr lang="zh-CN" altLang="en-US" sz="2400" dirty="0"/>
              <a:t>：如何传输由字母</a:t>
            </a:r>
            <a:r>
              <a:rPr lang="en-GB" altLang="zh-CN" sz="2400" dirty="0"/>
              <a:t>a</a:t>
            </a:r>
            <a:r>
              <a:rPr lang="zh-CN" altLang="en-GB" sz="2400" dirty="0"/>
              <a:t>、</a:t>
            </a:r>
            <a:r>
              <a:rPr lang="en-GB" altLang="zh-CN" sz="2400" dirty="0"/>
              <a:t>b</a:t>
            </a:r>
            <a:r>
              <a:rPr lang="zh-CN" altLang="en-GB" sz="2400" dirty="0"/>
              <a:t>、</a:t>
            </a:r>
            <a:r>
              <a:rPr lang="en-GB" altLang="zh-CN" sz="2400" dirty="0"/>
              <a:t>c</a:t>
            </a:r>
            <a:r>
              <a:rPr lang="zh-CN" altLang="en-GB" sz="2400" dirty="0"/>
              <a:t>、</a:t>
            </a:r>
            <a:r>
              <a:rPr lang="en-GB" altLang="zh-CN" sz="2400" dirty="0"/>
              <a:t>w</a:t>
            </a:r>
            <a:r>
              <a:rPr lang="zh-CN" altLang="en-GB" sz="2400" dirty="0"/>
              <a:t>、</a:t>
            </a:r>
            <a:r>
              <a:rPr lang="en-GB" altLang="zh-CN" sz="2400" dirty="0"/>
              <a:t>z</a:t>
            </a:r>
            <a:r>
              <a:rPr lang="zh-CN" altLang="en-US" sz="2400" dirty="0"/>
              <a:t>组成的字符串“</a:t>
            </a:r>
            <a:r>
              <a:rPr lang="en-GB" altLang="zh-CN" sz="2400" dirty="0" err="1"/>
              <a:t>baaacabwbzc</a:t>
            </a:r>
            <a:r>
              <a:rPr lang="en-GB" altLang="zh-CN" sz="2400" dirty="0"/>
              <a:t>”</a:t>
            </a:r>
            <a:r>
              <a:rPr lang="zh-CN" altLang="en-US" sz="2400" dirty="0"/>
              <a:t>？</a:t>
            </a:r>
            <a:r>
              <a:rPr lang="en-GB" altLang="zh-CN" sz="2400" dirty="0"/>
              <a:t> </a:t>
            </a:r>
            <a:endParaRPr lang="en-US" altLang="zh-CN" sz="2400" dirty="0"/>
          </a:p>
          <a:p>
            <a:pPr>
              <a:lnSpc>
                <a:spcPct val="120000"/>
              </a:lnSpc>
            </a:pPr>
            <a:r>
              <a:rPr lang="zh-CN" altLang="en-US" sz="2400" b="1" dirty="0"/>
              <a:t>关键</a:t>
            </a:r>
            <a:r>
              <a:rPr lang="zh-CN" altLang="en-US" sz="2400" dirty="0"/>
              <a:t>：需要将文字符串转换成计算机能够识别处理的二进制字符串（</a:t>
            </a:r>
            <a:r>
              <a:rPr lang="zh-CN" altLang="en-US" sz="2400" b="1" dirty="0"/>
              <a:t>编码</a:t>
            </a:r>
            <a:r>
              <a:rPr lang="zh-CN" altLang="en-US" sz="2400" dirty="0"/>
              <a:t>）</a:t>
            </a:r>
            <a:endParaRPr lang="en-US" altLang="zh-CN" sz="2400" dirty="0"/>
          </a:p>
          <a:p>
            <a:pPr>
              <a:lnSpc>
                <a:spcPct val="120000"/>
              </a:lnSpc>
            </a:pPr>
            <a:r>
              <a:rPr lang="zh-CN" altLang="en-US" sz="2400" b="1" dirty="0"/>
              <a:t>定长码</a:t>
            </a:r>
            <a:r>
              <a:rPr lang="zh-CN" altLang="en-US" sz="2400" dirty="0"/>
              <a:t>：把每个字母转换成固定长度的二进制字符串 </a:t>
            </a:r>
            <a:endParaRPr lang="en-US" altLang="zh-CN" sz="2400" dirty="0"/>
          </a:p>
          <a:p>
            <a:pPr>
              <a:lnSpc>
                <a:spcPct val="120000"/>
              </a:lnSpc>
            </a:pPr>
            <a:endParaRPr lang="en-US" altLang="zh-CN" sz="2400" dirty="0"/>
          </a:p>
          <a:p>
            <a:pPr>
              <a:lnSpc>
                <a:spcPct val="120000"/>
              </a:lnSpc>
            </a:pPr>
            <a:endParaRPr lang="en-US" altLang="zh-CN" sz="2400" dirty="0"/>
          </a:p>
          <a:p>
            <a:pPr>
              <a:lnSpc>
                <a:spcPct val="120000"/>
              </a:lnSpc>
              <a:spcBef>
                <a:spcPts val="1600"/>
              </a:spcBef>
            </a:pPr>
            <a:r>
              <a:rPr lang="zh-CN" altLang="en-US" sz="2400" b="1" dirty="0"/>
              <a:t>不定长码</a:t>
            </a:r>
            <a:r>
              <a:rPr lang="zh-CN" altLang="en-US" sz="2400" dirty="0"/>
              <a:t>：使用频率高的字母采用短编码，频率小的采用长编码</a:t>
            </a:r>
            <a:endParaRPr lang="en-US" altLang="zh-CN" sz="2400" dirty="0"/>
          </a:p>
          <a:p>
            <a:pPr>
              <a:lnSpc>
                <a:spcPct val="120000"/>
              </a:lnSpc>
            </a:pPr>
            <a:endParaRPr lang="en-US" altLang="zh-CN" sz="2400" dirty="0"/>
          </a:p>
        </p:txBody>
      </p:sp>
      <p:sp>
        <p:nvSpPr>
          <p:cNvPr id="2" name="标题 1"/>
          <p:cNvSpPr>
            <a:spLocks noGrp="1"/>
          </p:cNvSpPr>
          <p:nvPr>
            <p:ph type="title"/>
          </p:nvPr>
        </p:nvSpPr>
        <p:spPr/>
        <p:txBody>
          <a:bodyPr/>
          <a:lstStyle/>
          <a:p>
            <a:r>
              <a:rPr lang="zh-CN" altLang="en-US" sz="2800" dirty="0"/>
              <a:t>哈夫曼树的应用：哈夫曼编码</a:t>
            </a:r>
            <a:endParaRPr lang="zh-CN" altLang="en-US" dirty="0"/>
          </a:p>
        </p:txBody>
      </p:sp>
      <p:sp>
        <p:nvSpPr>
          <p:cNvPr id="3" name="副标题 2"/>
          <p:cNvSpPr>
            <a:spLocks noGrp="1"/>
          </p:cNvSpPr>
          <p:nvPr>
            <p:ph type="subTitle" idx="1"/>
          </p:nvPr>
        </p:nvSpPr>
        <p:spPr/>
        <p:txBody>
          <a:bodyPr/>
          <a:lstStyle/>
          <a:p>
            <a:r>
              <a:rPr lang="en-US" altLang="zh-CN" dirty="0"/>
              <a:t>5.5 </a:t>
            </a:r>
            <a:r>
              <a:rPr lang="zh-CN" altLang="en-US" dirty="0"/>
              <a:t>哈夫曼树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6" name="任意多边形: 形状 8"/>
          <p:cNvSpPr/>
          <p:nvPr/>
        </p:nvSpPr>
        <p:spPr>
          <a:xfrm>
            <a:off x="1668559" y="3251601"/>
            <a:ext cx="5047030"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定长码</a:t>
            </a:r>
            <a:r>
              <a:rPr lang="zh-CN" altLang="en-US" sz="2000" kern="100" dirty="0">
                <a:latin typeface="宋体" panose="02010600030101010101" pitchFamily="2" charset="-122"/>
                <a:cs typeface="Times New Roman" panose="02020603050405020304" pitchFamily="18" charset="0"/>
              </a:rPr>
              <a:t>：</a:t>
            </a:r>
            <a:r>
              <a:rPr lang="en-US" altLang="zh-CN" sz="2000" kern="100" dirty="0">
                <a:solidFill>
                  <a:srgbClr val="FFFF00"/>
                </a:solidFill>
                <a:effectLst/>
                <a:latin typeface="宋体" panose="02010600030101010101" pitchFamily="2" charset="-122"/>
                <a:cs typeface="Times New Roman" panose="02020603050405020304" pitchFamily="18" charset="0"/>
              </a:rPr>
              <a:t>a</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000,</a:t>
            </a:r>
            <a:r>
              <a:rPr lang="zh-CN" altLang="en-US" sz="2000" kern="100" dirty="0">
                <a:effectLst/>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b</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001</a:t>
            </a:r>
            <a:r>
              <a:rPr lang="en-US" altLang="zh-CN" sz="2000" kern="100" dirty="0">
                <a:ea typeface="宋体" panose="02010600030101010101" pitchFamily="2" charset="-122"/>
                <a:cs typeface="Times New Roman" panose="02020603050405020304" pitchFamily="18" charset="0"/>
              </a:rPr>
              <a:t>,</a:t>
            </a:r>
            <a:r>
              <a:rPr lang="zh-CN" altLang="en-US" sz="2000" kern="100" dirty="0">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c</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010</a:t>
            </a:r>
            <a:r>
              <a:rPr lang="en-US" altLang="zh-CN" sz="2000" kern="100" dirty="0">
                <a:ea typeface="宋体" panose="02010600030101010101" pitchFamily="2" charset="-122"/>
                <a:cs typeface="Times New Roman" panose="02020603050405020304" pitchFamily="18" charset="0"/>
              </a:rPr>
              <a:t>,</a:t>
            </a:r>
            <a:r>
              <a:rPr lang="zh-CN" altLang="en-US" sz="2000" kern="100" dirty="0">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w</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011</a:t>
            </a:r>
            <a:r>
              <a:rPr lang="en-US" altLang="zh-CN" sz="2000" kern="100" dirty="0">
                <a:ea typeface="宋体" panose="02010600030101010101" pitchFamily="2" charset="-122"/>
                <a:cs typeface="Times New Roman" panose="02020603050405020304" pitchFamily="18" charset="0"/>
              </a:rPr>
              <a:t>,</a:t>
            </a:r>
            <a:r>
              <a:rPr lang="zh-CN" altLang="en-US" sz="2000" kern="100" dirty="0">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z</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100</a:t>
            </a:r>
            <a:r>
              <a:rPr lang="zh-CN" altLang="zh-CN" sz="2400" dirty="0">
                <a:effectLst/>
              </a:rPr>
              <a:t> </a:t>
            </a:r>
            <a:endParaRPr lang="zh-CN" altLang="en-US" sz="2400" kern="12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326421" y="2766844"/>
            <a:ext cx="1944835" cy="461665"/>
          </a:xfrm>
          <a:prstGeom prst="rect">
            <a:avLst/>
          </a:prstGeom>
          <a:noFill/>
        </p:spPr>
        <p:txBody>
          <a:bodyPr wrap="square">
            <a:spAutoFit/>
          </a:bodyPr>
          <a:lstStyle/>
          <a:p>
            <a:pPr algn="ctr"/>
            <a:r>
              <a:rPr lang="en-GB" altLang="zh-CN" sz="2400" dirty="0" err="1"/>
              <a:t>baaacabwbzc</a:t>
            </a:r>
            <a:endParaRPr lang="zh-CN" altLang="en-US" sz="2400" dirty="0"/>
          </a:p>
        </p:txBody>
      </p:sp>
      <p:sp>
        <p:nvSpPr>
          <p:cNvPr id="10" name="文本框 9"/>
          <p:cNvSpPr txBox="1"/>
          <p:nvPr/>
        </p:nvSpPr>
        <p:spPr>
          <a:xfrm>
            <a:off x="4250838" y="3890329"/>
            <a:ext cx="6096000" cy="271036"/>
          </a:xfrm>
          <a:prstGeom prst="rect">
            <a:avLst/>
          </a:prstGeom>
          <a:noFill/>
        </p:spPr>
        <p:txBody>
          <a:bodyPr wrap="square">
            <a:spAutoFit/>
          </a:bodyPr>
          <a:lstStyle/>
          <a:p>
            <a:pPr indent="266700" algn="ctr">
              <a:lnSpc>
                <a:spcPts val="1200"/>
              </a:lnSpc>
              <a:spcBef>
                <a:spcPts val="300"/>
              </a:spcBef>
              <a:spcAft>
                <a:spcPts val="300"/>
              </a:spcAft>
            </a:pPr>
            <a:r>
              <a:rPr lang="en-US" altLang="zh-CN" sz="2000" kern="100" dirty="0">
                <a:effectLst/>
                <a:latin typeface="宋体" panose="02010600030101010101" pitchFamily="2" charset="-122"/>
                <a:ea typeface="DengXian" panose="02010600030101010101" pitchFamily="2" charset="-122"/>
                <a:cs typeface="Times New Roman" panose="02020603050405020304" pitchFamily="18" charset="0"/>
              </a:rPr>
              <a:t>001000000000010000001011001100010</a:t>
            </a:r>
            <a:endParaRPr lang="zh-CN" altLang="zh-CN" sz="20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12" name="任意多边形: 形状 8"/>
          <p:cNvSpPr/>
          <p:nvPr/>
        </p:nvSpPr>
        <p:spPr>
          <a:xfrm>
            <a:off x="4074487" y="5475310"/>
            <a:ext cx="5047030"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不定长码</a:t>
            </a:r>
            <a:r>
              <a:rPr lang="zh-CN" altLang="en-US" sz="2000" kern="100" dirty="0">
                <a:latin typeface="宋体" panose="02010600030101010101" pitchFamily="2" charset="-122"/>
                <a:cs typeface="Times New Roman" panose="02020603050405020304" pitchFamily="18" charset="0"/>
              </a:rPr>
              <a:t>：</a:t>
            </a:r>
            <a:r>
              <a:rPr lang="en-US" altLang="zh-CN" sz="2000" kern="100" dirty="0">
                <a:solidFill>
                  <a:srgbClr val="FFFF00"/>
                </a:solidFill>
                <a:effectLst/>
                <a:latin typeface="宋体" panose="02010600030101010101" pitchFamily="2" charset="-122"/>
                <a:cs typeface="Times New Roman" panose="02020603050405020304" pitchFamily="18" charset="0"/>
              </a:rPr>
              <a:t>a</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01,</a:t>
            </a:r>
            <a:r>
              <a:rPr lang="zh-CN" altLang="en-US" sz="2000" kern="100" dirty="0">
                <a:effectLst/>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b</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00</a:t>
            </a:r>
            <a:r>
              <a:rPr lang="en-US" altLang="zh-CN" sz="2000" kern="100" dirty="0">
                <a:ea typeface="宋体" panose="02010600030101010101" pitchFamily="2" charset="-122"/>
                <a:cs typeface="Times New Roman" panose="02020603050405020304" pitchFamily="18" charset="0"/>
              </a:rPr>
              <a:t>,</a:t>
            </a:r>
            <a:r>
              <a:rPr lang="zh-CN" altLang="en-US" sz="2000" kern="100" dirty="0">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c</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10</a:t>
            </a:r>
            <a:r>
              <a:rPr lang="en-US" altLang="zh-CN" sz="2000" kern="100" dirty="0">
                <a:ea typeface="宋体" panose="02010600030101010101" pitchFamily="2" charset="-122"/>
                <a:cs typeface="Times New Roman" panose="02020603050405020304" pitchFamily="18" charset="0"/>
              </a:rPr>
              <a:t>,</a:t>
            </a:r>
            <a:r>
              <a:rPr lang="zh-CN" altLang="en-US" sz="2000" kern="100" dirty="0">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w</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110</a:t>
            </a:r>
            <a:r>
              <a:rPr lang="en-US" altLang="zh-CN" sz="2000" kern="100" dirty="0">
                <a:ea typeface="宋体" panose="02010600030101010101" pitchFamily="2" charset="-122"/>
                <a:cs typeface="Times New Roman" panose="02020603050405020304" pitchFamily="18" charset="0"/>
              </a:rPr>
              <a:t>,</a:t>
            </a:r>
            <a:r>
              <a:rPr lang="zh-CN" altLang="en-US" sz="2000" kern="100" dirty="0">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z</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111</a:t>
            </a:r>
            <a:r>
              <a:rPr lang="zh-CN" altLang="zh-CN" sz="2400" dirty="0">
                <a:effectLst/>
              </a:rPr>
              <a:t> </a:t>
            </a:r>
            <a:endParaRPr lang="zh-CN" altLang="en-US" sz="2400" kern="12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2322630" y="4796574"/>
            <a:ext cx="2256747" cy="461665"/>
          </a:xfrm>
          <a:prstGeom prst="rect">
            <a:avLst/>
          </a:prstGeom>
          <a:noFill/>
        </p:spPr>
        <p:txBody>
          <a:bodyPr wrap="square">
            <a:spAutoFit/>
          </a:bodyPr>
          <a:lstStyle/>
          <a:p>
            <a:pPr algn="ctr"/>
            <a:r>
              <a:rPr lang="en-GB" altLang="zh-CN" sz="2400" dirty="0" err="1"/>
              <a:t>baaacabwbzc</a:t>
            </a:r>
            <a:endParaRPr lang="zh-CN" altLang="en-US" sz="2400" dirty="0"/>
          </a:p>
        </p:txBody>
      </p:sp>
      <p:sp>
        <p:nvSpPr>
          <p:cNvPr id="14" name="文本框 13"/>
          <p:cNvSpPr txBox="1"/>
          <p:nvPr/>
        </p:nvSpPr>
        <p:spPr>
          <a:xfrm>
            <a:off x="252159" y="6130379"/>
            <a:ext cx="6096000" cy="289759"/>
          </a:xfrm>
          <a:prstGeom prst="rect">
            <a:avLst/>
          </a:prstGeom>
          <a:noFill/>
        </p:spPr>
        <p:txBody>
          <a:bodyPr wrap="square">
            <a:spAutoFit/>
          </a:bodyPr>
          <a:lstStyle/>
          <a:p>
            <a:pPr indent="266700" algn="ctr">
              <a:lnSpc>
                <a:spcPts val="1200"/>
              </a:lnSpc>
              <a:spcBef>
                <a:spcPts val="300"/>
              </a:spcBef>
              <a:spcAft>
                <a:spcPts val="300"/>
              </a:spcAft>
            </a:pPr>
            <a:r>
              <a:rPr lang="en-US" altLang="zh-CN" sz="2000" dirty="0">
                <a:solidFill>
                  <a:srgbClr val="333333"/>
                </a:solidFill>
                <a:effectLst/>
                <a:latin typeface="Times New Roman" panose="02020603050405020304" pitchFamily="18" charset="0"/>
                <a:ea typeface="宋体" panose="02010600030101010101" pitchFamily="2" charset="-122"/>
              </a:rPr>
              <a:t>000101011001001100011110</a:t>
            </a:r>
            <a:r>
              <a:rPr lang="zh-CN" altLang="zh-CN" sz="2400" dirty="0">
                <a:effectLst/>
              </a:rPr>
              <a:t> </a:t>
            </a:r>
            <a:endParaRPr lang="zh-CN" altLang="zh-CN" sz="2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19" name="下箭头 18"/>
          <p:cNvSpPr/>
          <p:nvPr/>
        </p:nvSpPr>
        <p:spPr>
          <a:xfrm>
            <a:off x="6798353" y="3249894"/>
            <a:ext cx="1193729" cy="479691"/>
          </a:xfrm>
          <a:prstGeom prst="downArrow">
            <a:avLst>
              <a:gd name="adj1" fmla="val 68346"/>
              <a:gd name="adj2" fmla="val 22928"/>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微软雅黑" panose="020B0503020204020204" pitchFamily="34" charset="-122"/>
                <a:ea typeface="微软雅黑" panose="020B0503020204020204" pitchFamily="34" charset="-122"/>
              </a:rPr>
              <a:t>编码</a:t>
            </a:r>
            <a:endParaRPr kumimoji="1" lang="zh-CN" altLang="en-US"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9574355" y="3768086"/>
            <a:ext cx="915635" cy="369332"/>
          </a:xfrm>
          <a:prstGeom prst="rect">
            <a:avLst/>
          </a:prstGeom>
          <a:noFill/>
        </p:spPr>
        <p:txBody>
          <a:bodyPr wrap="none" rtlCol="0">
            <a:spAutoFit/>
          </a:bodyPr>
          <a:lstStyle/>
          <a:p>
            <a:r>
              <a:rPr kumimoji="1" lang="zh-CN" altLang="en-US" dirty="0">
                <a:solidFill>
                  <a:srgbClr val="2E75B6"/>
                </a:solidFill>
                <a:latin typeface="微软雅黑" panose="020B0503020204020204" pitchFamily="34" charset="-122"/>
                <a:ea typeface="微软雅黑" panose="020B0503020204020204" pitchFamily="34" charset="-122"/>
              </a:rPr>
              <a:t>长度</a:t>
            </a:r>
            <a:r>
              <a:rPr kumimoji="1" lang="en-US" altLang="zh-CN" dirty="0">
                <a:solidFill>
                  <a:srgbClr val="2E75B6"/>
                </a:solidFill>
                <a:latin typeface="微软雅黑" panose="020B0503020204020204" pitchFamily="34" charset="-122"/>
                <a:ea typeface="微软雅黑" panose="020B0503020204020204" pitchFamily="34" charset="-122"/>
              </a:rPr>
              <a:t>33</a:t>
            </a:r>
            <a:endParaRPr kumimoji="1" lang="zh-CN" altLang="en-US" dirty="0">
              <a:solidFill>
                <a:srgbClr val="2E75B6"/>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4990766" y="6002910"/>
            <a:ext cx="915635" cy="369332"/>
          </a:xfrm>
          <a:prstGeom prst="rect">
            <a:avLst/>
          </a:prstGeom>
          <a:noFill/>
        </p:spPr>
        <p:txBody>
          <a:bodyPr wrap="none" rtlCol="0">
            <a:spAutoFit/>
          </a:bodyPr>
          <a:lstStyle/>
          <a:p>
            <a:r>
              <a:rPr kumimoji="1" lang="zh-CN" altLang="en-US" dirty="0">
                <a:solidFill>
                  <a:srgbClr val="2E75B6"/>
                </a:solidFill>
                <a:latin typeface="微软雅黑" panose="020B0503020204020204" pitchFamily="34" charset="-122"/>
                <a:ea typeface="微软雅黑" panose="020B0503020204020204" pitchFamily="34" charset="-122"/>
              </a:rPr>
              <a:t>长度</a:t>
            </a:r>
            <a:r>
              <a:rPr kumimoji="1" lang="en-US" altLang="zh-CN" dirty="0">
                <a:solidFill>
                  <a:srgbClr val="2E75B6"/>
                </a:solidFill>
                <a:latin typeface="微软雅黑" panose="020B0503020204020204" pitchFamily="34" charset="-122"/>
                <a:ea typeface="微软雅黑" panose="020B0503020204020204" pitchFamily="34" charset="-122"/>
              </a:rPr>
              <a:t>24</a:t>
            </a:r>
            <a:endParaRPr kumimoji="1" lang="zh-CN" altLang="en-US" dirty="0">
              <a:solidFill>
                <a:srgbClr val="2E75B6"/>
              </a:solidFill>
              <a:latin typeface="微软雅黑" panose="020B0503020204020204" pitchFamily="34" charset="-122"/>
              <a:ea typeface="微软雅黑" panose="020B0503020204020204" pitchFamily="34" charset="-122"/>
            </a:endParaRPr>
          </a:p>
        </p:txBody>
      </p:sp>
      <p:sp>
        <p:nvSpPr>
          <p:cNvPr id="26" name="任意多边形: 形状 8"/>
          <p:cNvSpPr/>
          <p:nvPr/>
        </p:nvSpPr>
        <p:spPr>
          <a:xfrm>
            <a:off x="4941347" y="4828328"/>
            <a:ext cx="3548485" cy="46945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kumimoji="1" lang="zh-CN" altLang="en-US" sz="2000" dirty="0">
                <a:solidFill>
                  <a:schemeClr val="bg1"/>
                </a:solidFill>
                <a:latin typeface="微软雅黑" panose="020B0503020204020204" pitchFamily="34" charset="-122"/>
                <a:ea typeface="微软雅黑" panose="020B0503020204020204" pitchFamily="34" charset="-122"/>
              </a:rPr>
              <a:t>频率</a:t>
            </a:r>
            <a:r>
              <a:rPr kumimoji="1" lang="zh-CN" altLang="en-US" sz="2000" dirty="0">
                <a:solidFill>
                  <a:schemeClr val="bg1"/>
                </a:solidFill>
              </a:rPr>
              <a:t>：</a:t>
            </a:r>
            <a:r>
              <a:rPr kumimoji="1" lang="en-US" altLang="zh-CN" sz="2000" dirty="0">
                <a:solidFill>
                  <a:srgbClr val="FFFF00"/>
                </a:solidFill>
              </a:rPr>
              <a:t>a</a:t>
            </a:r>
            <a:r>
              <a:rPr kumimoji="1" lang="en-US" altLang="zh-CN" sz="2000" dirty="0">
                <a:solidFill>
                  <a:schemeClr val="bg1"/>
                </a:solidFill>
              </a:rPr>
              <a:t>(4),</a:t>
            </a:r>
            <a:r>
              <a:rPr kumimoji="1" lang="zh-CN" altLang="en-US" sz="2000" dirty="0">
                <a:solidFill>
                  <a:schemeClr val="bg1"/>
                </a:solidFill>
              </a:rPr>
              <a:t> </a:t>
            </a:r>
            <a:r>
              <a:rPr kumimoji="1" lang="en-US" altLang="zh-CN" sz="2000" dirty="0">
                <a:solidFill>
                  <a:srgbClr val="FFFF00"/>
                </a:solidFill>
              </a:rPr>
              <a:t>b</a:t>
            </a:r>
            <a:r>
              <a:rPr kumimoji="1" lang="en-US" altLang="zh-CN" sz="2000" dirty="0">
                <a:solidFill>
                  <a:schemeClr val="bg1"/>
                </a:solidFill>
              </a:rPr>
              <a:t>(3),</a:t>
            </a:r>
            <a:r>
              <a:rPr kumimoji="1" lang="zh-CN" altLang="en-US" sz="2000" dirty="0">
                <a:solidFill>
                  <a:schemeClr val="bg1"/>
                </a:solidFill>
              </a:rPr>
              <a:t> </a:t>
            </a:r>
            <a:r>
              <a:rPr kumimoji="1" lang="en-US" altLang="zh-CN" sz="2000" dirty="0">
                <a:solidFill>
                  <a:srgbClr val="FFFF00"/>
                </a:solidFill>
              </a:rPr>
              <a:t>c</a:t>
            </a:r>
            <a:r>
              <a:rPr kumimoji="1" lang="en-US" altLang="zh-CN" sz="2000" dirty="0">
                <a:solidFill>
                  <a:schemeClr val="bg1"/>
                </a:solidFill>
              </a:rPr>
              <a:t>(2),</a:t>
            </a:r>
            <a:r>
              <a:rPr kumimoji="1" lang="zh-CN" altLang="en-US" sz="2000" dirty="0">
                <a:solidFill>
                  <a:schemeClr val="bg1"/>
                </a:solidFill>
              </a:rPr>
              <a:t> </a:t>
            </a:r>
            <a:r>
              <a:rPr kumimoji="1" lang="en-US" altLang="zh-CN" sz="2000" dirty="0">
                <a:solidFill>
                  <a:srgbClr val="FFFF00"/>
                </a:solidFill>
              </a:rPr>
              <a:t>w</a:t>
            </a:r>
            <a:r>
              <a:rPr kumimoji="1" lang="en-US" altLang="zh-CN" sz="2000" dirty="0">
                <a:solidFill>
                  <a:schemeClr val="bg1"/>
                </a:solidFill>
              </a:rPr>
              <a:t>(1),</a:t>
            </a:r>
            <a:r>
              <a:rPr kumimoji="1" lang="zh-CN" altLang="en-US" sz="2000" dirty="0">
                <a:solidFill>
                  <a:schemeClr val="bg1"/>
                </a:solidFill>
              </a:rPr>
              <a:t> </a:t>
            </a:r>
            <a:r>
              <a:rPr kumimoji="1" lang="en-US" altLang="zh-CN" sz="2000" dirty="0">
                <a:solidFill>
                  <a:srgbClr val="FFFF00"/>
                </a:solidFill>
              </a:rPr>
              <a:t>z</a:t>
            </a:r>
            <a:r>
              <a:rPr kumimoji="1" lang="en-US" altLang="zh-CN" sz="2000" dirty="0">
                <a:solidFill>
                  <a:schemeClr val="bg1"/>
                </a:solidFill>
              </a:rPr>
              <a:t>(1)</a:t>
            </a:r>
            <a:endParaRPr kumimoji="1" lang="zh-CN" altLang="en-US" sz="2000" dirty="0">
              <a:solidFill>
                <a:schemeClr val="bg1"/>
              </a:solidFill>
            </a:endParaRPr>
          </a:p>
        </p:txBody>
      </p:sp>
      <p:sp>
        <p:nvSpPr>
          <p:cNvPr id="27" name="右箭头 26"/>
          <p:cNvSpPr/>
          <p:nvPr/>
        </p:nvSpPr>
        <p:spPr>
          <a:xfrm>
            <a:off x="4458843" y="4939663"/>
            <a:ext cx="419100" cy="230833"/>
          </a:xfrm>
          <a:prstGeom prst="right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直角上箭头 27"/>
          <p:cNvSpPr/>
          <p:nvPr/>
        </p:nvSpPr>
        <p:spPr>
          <a:xfrm rot="10800000" flipH="1">
            <a:off x="8535075" y="5021884"/>
            <a:ext cx="387025" cy="417899"/>
          </a:xfrm>
          <a:prstGeom prst="bentUp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p:cNvSpPr txBox="1"/>
          <p:nvPr/>
        </p:nvSpPr>
        <p:spPr>
          <a:xfrm>
            <a:off x="7957323" y="6145091"/>
            <a:ext cx="4031873" cy="400110"/>
          </a:xfrm>
          <a:prstGeom prst="rect">
            <a:avLst/>
          </a:prstGeom>
          <a:noFill/>
        </p:spPr>
        <p:txBody>
          <a:bodyPr wrap="none" rtlCol="0">
            <a:spAutoFit/>
          </a:bodyPr>
          <a:lstStyle/>
          <a:p>
            <a:r>
              <a:rPr kumimoji="1" lang="zh-CN" altLang="en-US" sz="2000" dirty="0">
                <a:solidFill>
                  <a:srgbClr val="C00000"/>
                </a:solidFill>
                <a:latin typeface="微软雅黑" panose="020B0503020204020204" pitchFamily="34" charset="-122"/>
                <a:ea typeface="微软雅黑" panose="020B0503020204020204" pitchFamily="34" charset="-122"/>
              </a:rPr>
              <a:t>不定长码比定长码的编码效率高！</a:t>
            </a:r>
            <a:endParaRPr kumimoji="1"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5" name="下箭头 4"/>
          <p:cNvSpPr/>
          <p:nvPr/>
        </p:nvSpPr>
        <p:spPr>
          <a:xfrm>
            <a:off x="2693036" y="5427373"/>
            <a:ext cx="1193729" cy="541621"/>
          </a:xfrm>
          <a:prstGeom prst="downArrow">
            <a:avLst>
              <a:gd name="adj1" fmla="val 68346"/>
              <a:gd name="adj2" fmla="val 22928"/>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微软雅黑" panose="020B0503020204020204" pitchFamily="34" charset="-122"/>
                <a:ea typeface="微软雅黑" panose="020B0503020204020204" pitchFamily="34" charset="-122"/>
              </a:rPr>
              <a:t>编码</a:t>
            </a:r>
            <a:endParaRPr kumimoji="1"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4"/>
          <p:cNvSpPr txBox="1"/>
          <p:nvPr/>
        </p:nvSpPr>
        <p:spPr>
          <a:xfrm>
            <a:off x="584225" y="1226401"/>
            <a:ext cx="10964553" cy="47551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sz="2400" b="1" dirty="0"/>
              <a:t>前缀码</a:t>
            </a:r>
            <a:r>
              <a:rPr lang="zh-CN" altLang="en-US" sz="2400" dirty="0"/>
              <a:t>：一种常用的不定长码，每个字母的编码都不是其它字母编码的前缀</a:t>
            </a:r>
            <a:endParaRPr lang="en-US" altLang="zh-CN" sz="2400" dirty="0"/>
          </a:p>
          <a:p>
            <a:pPr>
              <a:lnSpc>
                <a:spcPct val="120000"/>
              </a:lnSpc>
            </a:pPr>
            <a:r>
              <a:rPr lang="zh-CN" altLang="en-US" sz="2400" b="1" dirty="0"/>
              <a:t> </a:t>
            </a:r>
            <a:endParaRPr lang="en-US" altLang="zh-CN" sz="2400" b="1" dirty="0"/>
          </a:p>
          <a:p>
            <a:pPr>
              <a:lnSpc>
                <a:spcPct val="120000"/>
              </a:lnSpc>
            </a:pPr>
            <a:endParaRPr lang="en-US" altLang="zh-CN" sz="2400" b="1" dirty="0"/>
          </a:p>
          <a:p>
            <a:pPr>
              <a:lnSpc>
                <a:spcPct val="120000"/>
              </a:lnSpc>
            </a:pPr>
            <a:endParaRPr lang="en-US" altLang="zh-CN" sz="2400" dirty="0"/>
          </a:p>
        </p:txBody>
      </p:sp>
      <p:sp>
        <p:nvSpPr>
          <p:cNvPr id="2" name="标题 1"/>
          <p:cNvSpPr>
            <a:spLocks noGrp="1"/>
          </p:cNvSpPr>
          <p:nvPr>
            <p:ph type="title"/>
          </p:nvPr>
        </p:nvSpPr>
        <p:spPr/>
        <p:txBody>
          <a:bodyPr/>
          <a:lstStyle/>
          <a:p>
            <a:r>
              <a:rPr lang="zh-CN" altLang="en-US" sz="2800" dirty="0"/>
              <a:t>哈夫曼编码</a:t>
            </a:r>
            <a:endParaRPr lang="zh-CN" altLang="en-US" dirty="0"/>
          </a:p>
        </p:txBody>
      </p:sp>
      <p:sp>
        <p:nvSpPr>
          <p:cNvPr id="3" name="副标题 2"/>
          <p:cNvSpPr>
            <a:spLocks noGrp="1"/>
          </p:cNvSpPr>
          <p:nvPr>
            <p:ph type="subTitle" idx="1"/>
          </p:nvPr>
        </p:nvSpPr>
        <p:spPr/>
        <p:txBody>
          <a:bodyPr/>
          <a:lstStyle/>
          <a:p>
            <a:r>
              <a:rPr lang="en-US" altLang="zh-CN" dirty="0"/>
              <a:t>5.5 </a:t>
            </a:r>
            <a:r>
              <a:rPr lang="zh-CN" altLang="en-US" dirty="0"/>
              <a:t>哈夫曼树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任意多边形: 形状 8"/>
          <p:cNvSpPr/>
          <p:nvPr/>
        </p:nvSpPr>
        <p:spPr>
          <a:xfrm>
            <a:off x="6604000" y="1998651"/>
            <a:ext cx="3761413"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en-US" altLang="zh-CN" sz="2000" kern="100" dirty="0">
                <a:solidFill>
                  <a:srgbClr val="FFFF00"/>
                </a:solidFill>
                <a:effectLst/>
                <a:latin typeface="宋体" panose="02010600030101010101" pitchFamily="2" charset="-122"/>
                <a:cs typeface="Times New Roman" panose="02020603050405020304" pitchFamily="18" charset="0"/>
              </a:rPr>
              <a:t>a</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01,</a:t>
            </a:r>
            <a:r>
              <a:rPr lang="zh-CN" altLang="en-US" sz="2000" kern="100" dirty="0">
                <a:effectLst/>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b</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00</a:t>
            </a:r>
            <a:r>
              <a:rPr lang="en-US" altLang="zh-CN" sz="2000" kern="100" dirty="0">
                <a:ea typeface="宋体" panose="02010600030101010101" pitchFamily="2" charset="-122"/>
                <a:cs typeface="Times New Roman" panose="02020603050405020304" pitchFamily="18" charset="0"/>
              </a:rPr>
              <a:t>,</a:t>
            </a:r>
            <a:r>
              <a:rPr lang="zh-CN" altLang="en-US" sz="2000" kern="100" dirty="0">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c</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10</a:t>
            </a:r>
            <a:r>
              <a:rPr lang="en-US" altLang="zh-CN" sz="2000" kern="100" dirty="0">
                <a:ea typeface="宋体" panose="02010600030101010101" pitchFamily="2" charset="-122"/>
                <a:cs typeface="Times New Roman" panose="02020603050405020304" pitchFamily="18" charset="0"/>
              </a:rPr>
              <a:t>,</a:t>
            </a:r>
            <a:r>
              <a:rPr lang="zh-CN" altLang="en-US" sz="2000" kern="100" dirty="0">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w</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110</a:t>
            </a:r>
            <a:r>
              <a:rPr lang="en-US" altLang="zh-CN" sz="2000" kern="100" dirty="0">
                <a:ea typeface="宋体" panose="02010600030101010101" pitchFamily="2" charset="-122"/>
                <a:cs typeface="Times New Roman" panose="02020603050405020304" pitchFamily="18" charset="0"/>
              </a:rPr>
              <a:t>,</a:t>
            </a:r>
            <a:r>
              <a:rPr lang="zh-CN" altLang="en-US" sz="2000" kern="100" dirty="0">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z</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111</a:t>
            </a:r>
            <a:r>
              <a:rPr lang="zh-CN" altLang="zh-CN" sz="2400" dirty="0">
                <a:effectLst/>
              </a:rPr>
              <a:t> </a:t>
            </a:r>
            <a:endParaRPr lang="zh-CN" altLang="en-US" sz="2400" kern="1200" dirty="0">
              <a:latin typeface="微软雅黑" panose="020B0503020204020204" pitchFamily="34" charset="-122"/>
              <a:ea typeface="微软雅黑" panose="020B0503020204020204" pitchFamily="34" charset="-122"/>
            </a:endParaRPr>
          </a:p>
        </p:txBody>
      </p:sp>
      <p:sp>
        <p:nvSpPr>
          <p:cNvPr id="7" name="任意多边形: 形状 8"/>
          <p:cNvSpPr/>
          <p:nvPr/>
        </p:nvSpPr>
        <p:spPr>
          <a:xfrm>
            <a:off x="1971134" y="1998651"/>
            <a:ext cx="3761413"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en-US" altLang="zh-CN" sz="2000" kern="100" dirty="0">
                <a:solidFill>
                  <a:srgbClr val="FFFF00"/>
                </a:solidFill>
                <a:effectLst/>
                <a:latin typeface="宋体" panose="02010600030101010101" pitchFamily="2" charset="-122"/>
                <a:cs typeface="Times New Roman" panose="02020603050405020304" pitchFamily="18" charset="0"/>
              </a:rPr>
              <a:t>a</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a typeface="宋体" panose="02010600030101010101" pitchFamily="2" charset="-122"/>
                <a:cs typeface="Times New Roman" panose="02020603050405020304" pitchFamily="18" charset="0"/>
              </a:rPr>
              <a:t>1</a:t>
            </a:r>
            <a:r>
              <a:rPr lang="en-US" altLang="zh-CN" sz="2000" kern="100" dirty="0">
                <a:effectLst/>
                <a:ea typeface="宋体" panose="02010600030101010101" pitchFamily="2" charset="-122"/>
                <a:cs typeface="Times New Roman" panose="02020603050405020304" pitchFamily="18" charset="0"/>
              </a:rPr>
              <a:t>,</a:t>
            </a:r>
            <a:r>
              <a:rPr lang="zh-CN" altLang="en-US" sz="2000" kern="100" dirty="0">
                <a:effectLst/>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b</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00</a:t>
            </a:r>
            <a:r>
              <a:rPr lang="en-US" altLang="zh-CN" sz="2000" kern="100" dirty="0">
                <a:ea typeface="宋体" panose="02010600030101010101" pitchFamily="2" charset="-122"/>
                <a:cs typeface="Times New Roman" panose="02020603050405020304" pitchFamily="18" charset="0"/>
              </a:rPr>
              <a:t>,</a:t>
            </a:r>
            <a:r>
              <a:rPr lang="zh-CN" altLang="en-US" sz="2000" kern="100" dirty="0">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c</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10</a:t>
            </a:r>
            <a:r>
              <a:rPr lang="en-US" altLang="zh-CN" sz="2000" kern="100" dirty="0">
                <a:ea typeface="宋体" panose="02010600030101010101" pitchFamily="2" charset="-122"/>
                <a:cs typeface="Times New Roman" panose="02020603050405020304" pitchFamily="18" charset="0"/>
              </a:rPr>
              <a:t>,</a:t>
            </a:r>
            <a:r>
              <a:rPr lang="zh-CN" altLang="en-US" sz="2000" kern="100" dirty="0">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w</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110</a:t>
            </a:r>
            <a:r>
              <a:rPr lang="en-US" altLang="zh-CN" sz="2000" kern="100" dirty="0">
                <a:ea typeface="宋体" panose="02010600030101010101" pitchFamily="2" charset="-122"/>
                <a:cs typeface="Times New Roman" panose="02020603050405020304" pitchFamily="18" charset="0"/>
              </a:rPr>
              <a:t>,</a:t>
            </a:r>
            <a:r>
              <a:rPr lang="zh-CN" altLang="en-US" sz="2000" kern="100" dirty="0">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z</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111</a:t>
            </a:r>
            <a:r>
              <a:rPr lang="zh-CN" altLang="zh-CN" sz="2400" dirty="0">
                <a:effectLst/>
              </a:rPr>
              <a:t> </a:t>
            </a:r>
            <a:endParaRPr lang="zh-CN" altLang="en-US" sz="2400" kern="12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8007652" y="2586892"/>
            <a:ext cx="954107" cy="400110"/>
          </a:xfrm>
          <a:prstGeom prst="rect">
            <a:avLst/>
          </a:prstGeom>
          <a:noFill/>
        </p:spPr>
        <p:txBody>
          <a:bodyPr wrap="none" rtlCol="0">
            <a:spAutoFit/>
          </a:bodyPr>
          <a:lstStyle/>
          <a:p>
            <a:r>
              <a:rPr kumimoji="1" lang="zh-CN" altLang="en-US" sz="2000" dirty="0">
                <a:solidFill>
                  <a:srgbClr val="C00000"/>
                </a:solidFill>
                <a:latin typeface="微软雅黑" panose="020B0503020204020204" pitchFamily="34" charset="-122"/>
                <a:ea typeface="微软雅黑" panose="020B0503020204020204" pitchFamily="34" charset="-122"/>
              </a:rPr>
              <a:t>前缀码</a:t>
            </a:r>
            <a:endParaRPr kumimoji="1"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3433849" y="2517448"/>
            <a:ext cx="1257075" cy="400110"/>
          </a:xfrm>
          <a:prstGeom prst="rect">
            <a:avLst/>
          </a:prstGeom>
          <a:noFill/>
        </p:spPr>
        <p:txBody>
          <a:bodyPr wrap="none" rtlCol="0">
            <a:spAutoFit/>
          </a:bodyPr>
          <a:lstStyle/>
          <a:p>
            <a:r>
              <a:rPr kumimoji="1" lang="zh-CN" altLang="en-US" sz="2000" dirty="0">
                <a:latin typeface="微软雅黑" panose="020B0503020204020204" pitchFamily="34" charset="-122"/>
                <a:ea typeface="微软雅黑" panose="020B0503020204020204" pitchFamily="34" charset="-122"/>
              </a:rPr>
              <a:t>非前缀码</a:t>
            </a:r>
            <a:endParaRPr kumimoji="1" lang="zh-CN" altLang="en-US" sz="2000" dirty="0">
              <a:latin typeface="微软雅黑" panose="020B0503020204020204" pitchFamily="34" charset="-122"/>
              <a:ea typeface="微软雅黑" panose="020B0503020204020204" pitchFamily="34" charset="-122"/>
            </a:endParaRPr>
          </a:p>
        </p:txBody>
      </p:sp>
      <p:sp>
        <p:nvSpPr>
          <p:cNvPr id="16" name="任意多边形: 形状 8"/>
          <p:cNvSpPr/>
          <p:nvPr/>
        </p:nvSpPr>
        <p:spPr>
          <a:xfrm>
            <a:off x="1971134" y="3224765"/>
            <a:ext cx="3875713" cy="106679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r>
              <a:rPr kumimoji="1" lang="zh-CN" altLang="en-US" sz="2000" dirty="0">
                <a:solidFill>
                  <a:schemeClr val="bg1"/>
                </a:solidFill>
                <a:latin typeface="微软雅黑" panose="020B0503020204020204" pitchFamily="34" charset="-122"/>
                <a:ea typeface="微软雅黑" panose="020B0503020204020204" pitchFamily="34" charset="-122"/>
              </a:rPr>
              <a:t>对二进制字符串解码会出现歧义</a:t>
            </a:r>
            <a:endParaRPr kumimoji="1" lang="en-US" altLang="zh-CN" sz="2000" dirty="0">
              <a:solidFill>
                <a:schemeClr val="bg1"/>
              </a:solidFill>
              <a:latin typeface="微软雅黑" panose="020B0503020204020204" pitchFamily="34" charset="-122"/>
              <a:ea typeface="微软雅黑" panose="020B0503020204020204" pitchFamily="34" charset="-122"/>
            </a:endParaRPr>
          </a:p>
          <a:p>
            <a:r>
              <a:rPr kumimoji="1" lang="zh-CN" altLang="en-US" sz="2000" dirty="0">
                <a:solidFill>
                  <a:schemeClr val="bg1"/>
                </a:solidFill>
              </a:rPr>
              <a:t>例： </a:t>
            </a:r>
            <a:r>
              <a:rPr kumimoji="1" lang="en-US" altLang="zh-CN" sz="2000" dirty="0">
                <a:solidFill>
                  <a:schemeClr val="bg1"/>
                </a:solidFill>
              </a:rPr>
              <a:t>”1101”</a:t>
            </a:r>
            <a:r>
              <a:rPr kumimoji="1" lang="zh-CN" altLang="en-US" sz="2000" dirty="0">
                <a:solidFill>
                  <a:schemeClr val="bg1"/>
                </a:solidFill>
              </a:rPr>
              <a:t>  </a:t>
            </a:r>
            <a:r>
              <a:rPr kumimoji="1" lang="en-US" altLang="zh-CN" sz="2000" dirty="0">
                <a:solidFill>
                  <a:schemeClr val="bg1"/>
                </a:solidFill>
                <a:sym typeface="Wingdings" panose="05000000000000000000" pitchFamily="2" charset="2"/>
              </a:rPr>
              <a:t></a:t>
            </a:r>
            <a:r>
              <a:rPr kumimoji="1" lang="zh-CN" altLang="en-US" sz="2000" dirty="0">
                <a:solidFill>
                  <a:schemeClr val="bg1"/>
                </a:solidFill>
                <a:sym typeface="Wingdings" panose="05000000000000000000" pitchFamily="2" charset="2"/>
              </a:rPr>
              <a:t>  </a:t>
            </a:r>
            <a:r>
              <a:rPr kumimoji="1" lang="en-US" altLang="zh-CN" sz="2000" dirty="0">
                <a:solidFill>
                  <a:schemeClr val="bg1"/>
                </a:solidFill>
                <a:sym typeface="Wingdings" panose="05000000000000000000" pitchFamily="2" charset="2"/>
              </a:rPr>
              <a:t>“</a:t>
            </a:r>
            <a:r>
              <a:rPr kumimoji="1" lang="en-US" altLang="zh-CN" sz="2000" dirty="0" err="1">
                <a:solidFill>
                  <a:schemeClr val="bg1"/>
                </a:solidFill>
                <a:sym typeface="Wingdings" panose="05000000000000000000" pitchFamily="2" charset="2"/>
              </a:rPr>
              <a:t>wa</a:t>
            </a:r>
            <a:r>
              <a:rPr kumimoji="1" lang="en-US" altLang="zh-CN" sz="2000" dirty="0">
                <a:solidFill>
                  <a:schemeClr val="bg1"/>
                </a:solidFill>
                <a:sym typeface="Wingdings" panose="05000000000000000000" pitchFamily="2" charset="2"/>
              </a:rPr>
              <a:t>”</a:t>
            </a:r>
            <a:endParaRPr kumimoji="1" lang="en-US" altLang="zh-CN" sz="2000" dirty="0">
              <a:solidFill>
                <a:schemeClr val="bg1"/>
              </a:solidFill>
              <a:sym typeface="Wingdings" panose="05000000000000000000" pitchFamily="2" charset="2"/>
            </a:endParaRPr>
          </a:p>
          <a:p>
            <a:r>
              <a:rPr kumimoji="1" lang="zh-CN" altLang="en-US" sz="2000" dirty="0">
                <a:solidFill>
                  <a:schemeClr val="bg1"/>
                </a:solidFill>
                <a:sym typeface="Wingdings" panose="05000000000000000000" pitchFamily="2" charset="2"/>
              </a:rPr>
              <a:t>          </a:t>
            </a:r>
            <a:r>
              <a:rPr kumimoji="1" lang="en-US" altLang="zh-CN" sz="2000" dirty="0">
                <a:solidFill>
                  <a:schemeClr val="bg1"/>
                </a:solidFill>
                <a:sym typeface="Wingdings" panose="05000000000000000000" pitchFamily="2" charset="2"/>
              </a:rPr>
              <a:t>“1101”</a:t>
            </a:r>
            <a:r>
              <a:rPr kumimoji="1" lang="zh-CN" altLang="en-US" sz="2000" dirty="0">
                <a:solidFill>
                  <a:schemeClr val="bg1"/>
                </a:solidFill>
                <a:sym typeface="Wingdings" panose="05000000000000000000" pitchFamily="2" charset="2"/>
              </a:rPr>
              <a:t>  </a:t>
            </a:r>
            <a:r>
              <a:rPr kumimoji="1" lang="en-US" altLang="zh-CN" sz="2000" dirty="0">
                <a:solidFill>
                  <a:schemeClr val="bg1"/>
                </a:solidFill>
                <a:sym typeface="Wingdings" panose="05000000000000000000" pitchFamily="2" charset="2"/>
              </a:rPr>
              <a:t></a:t>
            </a:r>
            <a:r>
              <a:rPr kumimoji="1" lang="zh-CN" altLang="en-US" sz="2000" dirty="0">
                <a:solidFill>
                  <a:schemeClr val="bg1"/>
                </a:solidFill>
                <a:sym typeface="Wingdings" panose="05000000000000000000" pitchFamily="2" charset="2"/>
              </a:rPr>
              <a:t>  </a:t>
            </a:r>
            <a:r>
              <a:rPr kumimoji="1" lang="en-US" altLang="zh-CN" sz="2000" dirty="0">
                <a:solidFill>
                  <a:schemeClr val="bg1"/>
                </a:solidFill>
                <a:sym typeface="Wingdings" panose="05000000000000000000" pitchFamily="2" charset="2"/>
              </a:rPr>
              <a:t>“aca”</a:t>
            </a:r>
            <a:endParaRPr kumimoji="1" lang="zh-CN" altLang="en-US" sz="2000" dirty="0">
              <a:solidFill>
                <a:schemeClr val="bg1"/>
              </a:solidFill>
            </a:endParaRPr>
          </a:p>
        </p:txBody>
      </p:sp>
      <p:sp>
        <p:nvSpPr>
          <p:cNvPr id="17" name="下箭头 16"/>
          <p:cNvSpPr/>
          <p:nvPr/>
        </p:nvSpPr>
        <p:spPr>
          <a:xfrm>
            <a:off x="3794579" y="2933771"/>
            <a:ext cx="432907" cy="237763"/>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8" name="图片 17"/>
          <p:cNvPicPr>
            <a:picLocks noChangeAspect="1"/>
          </p:cNvPicPr>
          <p:nvPr/>
        </p:nvPicPr>
        <p:blipFill>
          <a:blip r:embed="rId1"/>
          <a:stretch>
            <a:fillRect/>
          </a:stretch>
        </p:blipFill>
        <p:spPr>
          <a:xfrm>
            <a:off x="7233755" y="3358369"/>
            <a:ext cx="2956908" cy="2273230"/>
          </a:xfrm>
          <a:prstGeom prst="rect">
            <a:avLst/>
          </a:prstGeom>
        </p:spPr>
      </p:pic>
      <p:sp>
        <p:nvSpPr>
          <p:cNvPr id="21" name="下箭头 20"/>
          <p:cNvSpPr/>
          <p:nvPr/>
        </p:nvSpPr>
        <p:spPr>
          <a:xfrm>
            <a:off x="8279302" y="3097765"/>
            <a:ext cx="432907" cy="237763"/>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任意多边形: 形状 8"/>
          <p:cNvSpPr/>
          <p:nvPr/>
        </p:nvSpPr>
        <p:spPr>
          <a:xfrm>
            <a:off x="7233755" y="5766955"/>
            <a:ext cx="2932898" cy="57163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r>
              <a:rPr kumimoji="1" lang="zh-CN" altLang="en-US" sz="2000" dirty="0">
                <a:solidFill>
                  <a:schemeClr val="bg1"/>
                </a:solidFill>
                <a:latin typeface="微软雅黑" panose="020B0503020204020204" pitchFamily="34" charset="-122"/>
                <a:ea typeface="微软雅黑" panose="020B0503020204020204" pitchFamily="34" charset="-122"/>
              </a:rPr>
              <a:t>可用二叉树表示前缀码</a:t>
            </a:r>
            <a:endParaRPr kumimoji="1" lang="en-US" altLang="zh-CN" sz="2000" dirty="0">
              <a:solidFill>
                <a:schemeClr val="bg1"/>
              </a:solidFill>
              <a:latin typeface="微软雅黑" panose="020B0503020204020204" pitchFamily="34" charset="-122"/>
              <a:ea typeface="微软雅黑" panose="020B0503020204020204" pitchFamily="34" charset="-122"/>
            </a:endParaRPr>
          </a:p>
        </p:txBody>
      </p:sp>
      <p:cxnSp>
        <p:nvCxnSpPr>
          <p:cNvPr id="30" name="直线连接符 29"/>
          <p:cNvCxnSpPr/>
          <p:nvPr/>
        </p:nvCxnSpPr>
        <p:spPr>
          <a:xfrm>
            <a:off x="6248400" y="1998651"/>
            <a:ext cx="0" cy="4224349"/>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4"/>
          <p:cNvSpPr txBox="1"/>
          <p:nvPr/>
        </p:nvSpPr>
        <p:spPr>
          <a:xfrm>
            <a:off x="584225" y="1226401"/>
            <a:ext cx="10964553" cy="47551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sz="2400" b="1" dirty="0"/>
              <a:t>前缀码</a:t>
            </a:r>
            <a:r>
              <a:rPr lang="zh-CN" altLang="en-US" sz="2400" dirty="0"/>
              <a:t>：常用的不定长码，每个字母的编码都不是其它字母编码的前缀</a:t>
            </a:r>
            <a:endParaRPr lang="en-US" altLang="zh-CN" sz="2400" dirty="0"/>
          </a:p>
          <a:p>
            <a:pPr>
              <a:lnSpc>
                <a:spcPct val="120000"/>
              </a:lnSpc>
            </a:pPr>
            <a:r>
              <a:rPr lang="zh-CN" altLang="en-US" sz="2400" b="1" dirty="0"/>
              <a:t> </a:t>
            </a:r>
            <a:endParaRPr lang="en-US" altLang="zh-CN" sz="2400" b="1" dirty="0"/>
          </a:p>
          <a:p>
            <a:pPr>
              <a:lnSpc>
                <a:spcPct val="120000"/>
              </a:lnSpc>
            </a:pPr>
            <a:endParaRPr lang="en-US" altLang="zh-CN" sz="2400" b="1" dirty="0"/>
          </a:p>
          <a:p>
            <a:pPr>
              <a:lnSpc>
                <a:spcPct val="120000"/>
              </a:lnSpc>
            </a:pPr>
            <a:endParaRPr lang="en-US" altLang="zh-CN" sz="2400" dirty="0"/>
          </a:p>
        </p:txBody>
      </p:sp>
      <p:sp>
        <p:nvSpPr>
          <p:cNvPr id="2" name="标题 1"/>
          <p:cNvSpPr>
            <a:spLocks noGrp="1"/>
          </p:cNvSpPr>
          <p:nvPr>
            <p:ph type="title"/>
          </p:nvPr>
        </p:nvSpPr>
        <p:spPr/>
        <p:txBody>
          <a:bodyPr/>
          <a:lstStyle/>
          <a:p>
            <a:r>
              <a:rPr lang="zh-CN" altLang="en-US" sz="2800" dirty="0"/>
              <a:t>哈夫曼编码</a:t>
            </a:r>
            <a:endParaRPr lang="zh-CN" altLang="en-US" dirty="0"/>
          </a:p>
        </p:txBody>
      </p:sp>
      <p:sp>
        <p:nvSpPr>
          <p:cNvPr id="3" name="副标题 2"/>
          <p:cNvSpPr>
            <a:spLocks noGrp="1"/>
          </p:cNvSpPr>
          <p:nvPr>
            <p:ph type="subTitle" idx="1"/>
          </p:nvPr>
        </p:nvSpPr>
        <p:spPr/>
        <p:txBody>
          <a:bodyPr/>
          <a:lstStyle/>
          <a:p>
            <a:r>
              <a:rPr lang="en-US" altLang="zh-CN" dirty="0"/>
              <a:t>5.5 </a:t>
            </a:r>
            <a:r>
              <a:rPr lang="zh-CN" altLang="en-US" dirty="0"/>
              <a:t>哈夫曼树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任意多边形: 形状 8"/>
          <p:cNvSpPr/>
          <p:nvPr/>
        </p:nvSpPr>
        <p:spPr>
          <a:xfrm>
            <a:off x="6299200" y="1998651"/>
            <a:ext cx="3761413"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en-US" altLang="zh-CN" sz="2000" kern="100" dirty="0">
                <a:solidFill>
                  <a:srgbClr val="FFFF00"/>
                </a:solidFill>
                <a:effectLst/>
                <a:latin typeface="宋体" panose="02010600030101010101" pitchFamily="2" charset="-122"/>
                <a:cs typeface="Times New Roman" panose="02020603050405020304" pitchFamily="18" charset="0"/>
              </a:rPr>
              <a:t>a</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01,</a:t>
            </a:r>
            <a:r>
              <a:rPr lang="zh-CN" altLang="en-US" sz="2000" kern="100" dirty="0">
                <a:effectLst/>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b</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00</a:t>
            </a:r>
            <a:r>
              <a:rPr lang="en-US" altLang="zh-CN" sz="2000" kern="100" dirty="0">
                <a:ea typeface="宋体" panose="02010600030101010101" pitchFamily="2" charset="-122"/>
                <a:cs typeface="Times New Roman" panose="02020603050405020304" pitchFamily="18" charset="0"/>
              </a:rPr>
              <a:t>,</a:t>
            </a:r>
            <a:r>
              <a:rPr lang="zh-CN" altLang="en-US" sz="2000" kern="100" dirty="0">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c</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10</a:t>
            </a:r>
            <a:r>
              <a:rPr lang="en-US" altLang="zh-CN" sz="2000" kern="100" dirty="0">
                <a:ea typeface="宋体" panose="02010600030101010101" pitchFamily="2" charset="-122"/>
                <a:cs typeface="Times New Roman" panose="02020603050405020304" pitchFamily="18" charset="0"/>
              </a:rPr>
              <a:t>,</a:t>
            </a:r>
            <a:r>
              <a:rPr lang="zh-CN" altLang="en-US" sz="2000" kern="100" dirty="0">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w</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110</a:t>
            </a:r>
            <a:r>
              <a:rPr lang="en-US" altLang="zh-CN" sz="2000" kern="100" dirty="0">
                <a:ea typeface="宋体" panose="02010600030101010101" pitchFamily="2" charset="-122"/>
                <a:cs typeface="Times New Roman" panose="02020603050405020304" pitchFamily="18" charset="0"/>
              </a:rPr>
              <a:t>,</a:t>
            </a:r>
            <a:r>
              <a:rPr lang="zh-CN" altLang="en-US" sz="2000" kern="100" dirty="0">
                <a:ea typeface="宋体" panose="02010600030101010101" pitchFamily="2" charset="-122"/>
                <a:cs typeface="Times New Roman" panose="02020603050405020304" pitchFamily="18" charset="0"/>
              </a:rPr>
              <a:t> </a:t>
            </a:r>
            <a:r>
              <a:rPr lang="en-US" altLang="zh-CN" sz="2000" kern="100" dirty="0">
                <a:solidFill>
                  <a:srgbClr val="FFFF00"/>
                </a:solidFill>
                <a:effectLst/>
                <a:ea typeface="宋体" panose="02010600030101010101" pitchFamily="2" charset="-122"/>
                <a:cs typeface="Times New Roman" panose="02020603050405020304" pitchFamily="18" charset="0"/>
              </a:rPr>
              <a:t>z</a:t>
            </a:r>
            <a:r>
              <a:rPr lang="zh-CN" altLang="zh-CN" sz="2000" kern="100" dirty="0">
                <a:effectLst/>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111</a:t>
            </a:r>
            <a:r>
              <a:rPr lang="zh-CN" altLang="zh-CN" sz="2400" dirty="0">
                <a:effectLst/>
              </a:rPr>
              <a:t> </a:t>
            </a:r>
            <a:endParaRPr lang="zh-CN" altLang="en-US" sz="2400" kern="12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7702852" y="2586892"/>
            <a:ext cx="954107" cy="400110"/>
          </a:xfrm>
          <a:prstGeom prst="rect">
            <a:avLst/>
          </a:prstGeom>
          <a:noFill/>
        </p:spPr>
        <p:txBody>
          <a:bodyPr wrap="none" rtlCol="0">
            <a:spAutoFit/>
          </a:bodyPr>
          <a:lstStyle/>
          <a:p>
            <a:r>
              <a:rPr kumimoji="1" lang="zh-CN" altLang="en-US" sz="2000" dirty="0">
                <a:solidFill>
                  <a:srgbClr val="C00000"/>
                </a:solidFill>
                <a:latin typeface="微软雅黑" panose="020B0503020204020204" pitchFamily="34" charset="-122"/>
                <a:ea typeface="微软雅黑" panose="020B0503020204020204" pitchFamily="34" charset="-122"/>
              </a:rPr>
              <a:t>前缀码</a:t>
            </a:r>
            <a:endParaRPr kumimoji="1" lang="zh-CN" altLang="en-US" sz="2000" dirty="0">
              <a:solidFill>
                <a:srgbClr val="C00000"/>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1"/>
          <a:stretch>
            <a:fillRect/>
          </a:stretch>
        </p:blipFill>
        <p:spPr>
          <a:xfrm>
            <a:off x="6928955" y="3358369"/>
            <a:ext cx="2956908" cy="2273230"/>
          </a:xfrm>
          <a:prstGeom prst="rect">
            <a:avLst/>
          </a:prstGeom>
        </p:spPr>
      </p:pic>
      <p:sp>
        <p:nvSpPr>
          <p:cNvPr id="21" name="下箭头 20"/>
          <p:cNvSpPr/>
          <p:nvPr/>
        </p:nvSpPr>
        <p:spPr>
          <a:xfrm>
            <a:off x="7974502" y="3097765"/>
            <a:ext cx="432907" cy="237763"/>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任意多边形: 形状 19"/>
          <p:cNvSpPr/>
          <p:nvPr/>
        </p:nvSpPr>
        <p:spPr>
          <a:xfrm>
            <a:off x="1068142" y="1965302"/>
            <a:ext cx="4824659" cy="358266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ts val="2600"/>
              </a:lnSpc>
              <a:spcBef>
                <a:spcPct val="0"/>
              </a:spcBef>
              <a:spcAft>
                <a:spcPct val="35000"/>
              </a:spcAft>
            </a:pPr>
            <a:r>
              <a:rPr lang="zh-CN" altLang="en-US" sz="2000" b="1" dirty="0">
                <a:latin typeface="微软雅黑" panose="020B0503020204020204" pitchFamily="34" charset="-122"/>
                <a:ea typeface="微软雅黑" panose="020B0503020204020204" pitchFamily="34" charset="-122"/>
              </a:rPr>
              <a:t>前缀码树</a:t>
            </a:r>
            <a:endParaRPr lang="en-US" altLang="zh-CN" sz="2000" b="1" dirty="0">
              <a:latin typeface="微软雅黑" panose="020B0503020204020204" pitchFamily="34" charset="-122"/>
              <a:ea typeface="微软雅黑"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各结点的左分支对应</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，右分支对应</a:t>
            </a:r>
            <a:r>
              <a:rPr lang="en-US" altLang="zh-CN" sz="2000" dirty="0">
                <a:latin typeface="微软雅黑" panose="020B0503020204020204" pitchFamily="34" charset="-122"/>
                <a:ea typeface="微软雅黑" panose="020B0503020204020204" pitchFamily="34" charset="-122"/>
              </a:rPr>
              <a:t>1</a:t>
            </a:r>
            <a:endParaRPr lang="en-US" altLang="zh-CN" sz="2000" dirty="0">
              <a:latin typeface="微软雅黑" panose="020B0503020204020204" pitchFamily="34" charset="-122"/>
              <a:ea typeface="微软雅黑"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每个叶结点记录唯一的一个字母</a:t>
            </a:r>
            <a:endParaRPr lang="en-US" altLang="zh-CN" sz="2000" dirty="0">
              <a:latin typeface="微软雅黑" panose="020B0503020204020204" pitchFamily="34" charset="-122"/>
              <a:ea typeface="微软雅黑"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从根到各叶结点经过的分支序列表示对应字母的编码，同时</a:t>
            </a:r>
            <a:r>
              <a:rPr lang="zh-CN" altLang="en-US" sz="2000" dirty="0">
                <a:solidFill>
                  <a:srgbClr val="FFFF00"/>
                </a:solidFill>
                <a:latin typeface="微软雅黑" panose="020B0503020204020204" pitchFamily="34" charset="-122"/>
                <a:ea typeface="微软雅黑" panose="020B0503020204020204" pitchFamily="34" charset="-122"/>
              </a:rPr>
              <a:t>编码长度等于路径长度</a:t>
            </a:r>
            <a:endParaRPr lang="en-US" altLang="zh-CN" sz="2000" dirty="0">
              <a:solidFill>
                <a:srgbClr val="FFFF00"/>
              </a:solidFill>
              <a:latin typeface="微软雅黑" panose="020B0503020204020204" pitchFamily="34" charset="-122"/>
              <a:ea typeface="微软雅黑"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各叶节点中的数值表示</a:t>
            </a:r>
            <a:r>
              <a:rPr lang="zh-CN" altLang="en-US" sz="2000" dirty="0">
                <a:solidFill>
                  <a:srgbClr val="FFFF00"/>
                </a:solidFill>
                <a:latin typeface="微软雅黑" panose="020B0503020204020204" pitchFamily="34" charset="-122"/>
                <a:ea typeface="微软雅黑" panose="020B0503020204020204" pitchFamily="34" charset="-122"/>
              </a:rPr>
              <a:t>权重</a:t>
            </a:r>
            <a:r>
              <a:rPr lang="zh-CN" altLang="en-US" sz="2000" dirty="0">
                <a:latin typeface="微软雅黑" panose="020B0503020204020204" pitchFamily="34" charset="-122"/>
                <a:ea typeface="微软雅黑" panose="020B0503020204020204" pitchFamily="34" charset="-122"/>
              </a:rPr>
              <a:t>，等于对应字母在字符串“</a:t>
            </a:r>
            <a:r>
              <a:rPr lang="en-GB" altLang="zh-CN" sz="2000" dirty="0" err="1"/>
              <a:t>baaacabwbzc</a:t>
            </a:r>
            <a:r>
              <a:rPr lang="en-GB" altLang="zh-CN" sz="2000" dirty="0"/>
              <a:t>” </a:t>
            </a:r>
            <a:r>
              <a:rPr lang="zh-CN" altLang="en-GB" sz="2000" dirty="0">
                <a:latin typeface="微软雅黑" panose="020B0503020204020204" pitchFamily="34" charset="-122"/>
                <a:ea typeface="微软雅黑" panose="020B0503020204020204" pitchFamily="34" charset="-122"/>
              </a:rPr>
              <a:t>中</a:t>
            </a:r>
            <a:r>
              <a:rPr lang="zh-CN" altLang="en-GB" sz="2000" dirty="0">
                <a:solidFill>
                  <a:srgbClr val="FFFF00"/>
                </a:solidFill>
                <a:latin typeface="微软雅黑" panose="020B0503020204020204" pitchFamily="34" charset="-122"/>
                <a:ea typeface="微软雅黑" panose="020B0503020204020204" pitchFamily="34" charset="-122"/>
              </a:rPr>
              <a:t>出现</a:t>
            </a:r>
            <a:r>
              <a:rPr lang="zh-CN" altLang="en-US" sz="2000" dirty="0">
                <a:solidFill>
                  <a:srgbClr val="FFFF00"/>
                </a:solidFill>
                <a:latin typeface="微软雅黑" panose="020B0503020204020204" pitchFamily="34" charset="-122"/>
                <a:ea typeface="微软雅黑" panose="020B0503020204020204" pitchFamily="34" charset="-122"/>
              </a:rPr>
              <a:t>的次数（频率）</a:t>
            </a:r>
            <a:endParaRPr lang="zh-CN" altLang="en-US" sz="2000" dirty="0">
              <a:solidFill>
                <a:srgbClr val="FFFF00"/>
              </a:solidFill>
              <a:latin typeface="微软雅黑" panose="020B0503020204020204" pitchFamily="34" charset="-122"/>
              <a:ea typeface="微软雅黑" panose="020B0503020204020204" pitchFamily="34" charset="-122"/>
            </a:endParaRPr>
          </a:p>
        </p:txBody>
      </p:sp>
      <p:sp>
        <p:nvSpPr>
          <p:cNvPr id="10" name="任意多边形: 形状 8"/>
          <p:cNvSpPr/>
          <p:nvPr/>
        </p:nvSpPr>
        <p:spPr>
          <a:xfrm>
            <a:off x="6629376" y="6002966"/>
            <a:ext cx="4978400"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字符串</a:t>
            </a:r>
            <a:r>
              <a:rPr lang="zh-CN" altLang="en-US" sz="2400" dirty="0">
                <a:latin typeface="微软雅黑" panose="020B0503020204020204" pitchFamily="34" charset="-122"/>
                <a:ea typeface="微软雅黑" panose="020B0503020204020204" pitchFamily="34" charset="-122"/>
              </a:rPr>
              <a:t>“</a:t>
            </a:r>
            <a:r>
              <a:rPr lang="en-GB" altLang="zh-CN" sz="2400" dirty="0" err="1"/>
              <a:t>baaacabwbzc</a:t>
            </a:r>
            <a:r>
              <a:rPr lang="en-GB" altLang="zh-CN" sz="2400" dirty="0"/>
              <a:t>” </a:t>
            </a:r>
            <a:r>
              <a:rPr lang="zh-CN" altLang="en-GB" sz="2400" dirty="0">
                <a:latin typeface="微软雅黑" panose="020B0503020204020204" pitchFamily="34" charset="-122"/>
                <a:ea typeface="微软雅黑" panose="020B0503020204020204" pitchFamily="34" charset="-122"/>
              </a:rPr>
              <a:t>的</a:t>
            </a:r>
            <a:r>
              <a:rPr lang="zh-CN" altLang="en-US" sz="2400" dirty="0">
                <a:latin typeface="微软雅黑" panose="020B0503020204020204" pitchFamily="34" charset="-122"/>
                <a:ea typeface="微软雅黑" panose="020B0503020204020204" pitchFamily="34" charset="-122"/>
              </a:rPr>
              <a:t>编码长度</a:t>
            </a:r>
            <a:endParaRPr lang="zh-CN" altLang="en-US" sz="2400" kern="1200" dirty="0">
              <a:latin typeface="微软雅黑" panose="020B0503020204020204" pitchFamily="34" charset="-122"/>
              <a:ea typeface="微软雅黑" panose="020B0503020204020204" pitchFamily="34" charset="-122"/>
            </a:endParaRPr>
          </a:p>
        </p:txBody>
      </p:sp>
      <p:sp>
        <p:nvSpPr>
          <p:cNvPr id="12" name="任意多边形: 形状 8"/>
          <p:cNvSpPr/>
          <p:nvPr/>
        </p:nvSpPr>
        <p:spPr>
          <a:xfrm>
            <a:off x="1398317" y="5975431"/>
            <a:ext cx="4416967"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前缀码树的带权路径长度</a:t>
            </a:r>
            <a:r>
              <a:rPr lang="en-US" altLang="zh-CN" sz="2400" kern="1200" dirty="0">
                <a:latin typeface="微软雅黑" panose="020B0503020204020204" pitchFamily="34" charset="-122"/>
                <a:ea typeface="微软雅黑" panose="020B0503020204020204" pitchFamily="34" charset="-122"/>
              </a:rPr>
              <a:t>WPL</a:t>
            </a:r>
            <a:endParaRPr lang="zh-CN" altLang="en-US" sz="2400" kern="1200" dirty="0">
              <a:latin typeface="微软雅黑" panose="020B0503020204020204" pitchFamily="34" charset="-122"/>
              <a:ea typeface="微软雅黑" panose="020B0503020204020204" pitchFamily="34" charset="-122"/>
            </a:endParaRPr>
          </a:p>
        </p:txBody>
      </p:sp>
      <p:sp>
        <p:nvSpPr>
          <p:cNvPr id="13" name="等于 12"/>
          <p:cNvSpPr/>
          <p:nvPr/>
        </p:nvSpPr>
        <p:spPr>
          <a:xfrm>
            <a:off x="6029719" y="6016733"/>
            <a:ext cx="431800" cy="418211"/>
          </a:xfrm>
          <a:prstGeom prst="mathEqual">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下箭头 13"/>
          <p:cNvSpPr/>
          <p:nvPr/>
        </p:nvSpPr>
        <p:spPr>
          <a:xfrm>
            <a:off x="3185761" y="5610158"/>
            <a:ext cx="570829" cy="343832"/>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tretch>
            <a:fillRect/>
          </a:stretch>
        </p:blipFill>
        <p:spPr>
          <a:xfrm>
            <a:off x="7368408" y="2842341"/>
            <a:ext cx="2974991" cy="2287133"/>
          </a:xfrm>
          <a:prstGeom prst="rect">
            <a:avLst/>
          </a:prstGeom>
        </p:spPr>
      </p:pic>
      <p:sp>
        <p:nvSpPr>
          <p:cNvPr id="15" name="内容占位符 4"/>
          <p:cNvSpPr txBox="1"/>
          <p:nvPr/>
        </p:nvSpPr>
        <p:spPr>
          <a:xfrm>
            <a:off x="584225" y="1226401"/>
            <a:ext cx="10964553" cy="47551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sz="2400" b="1" dirty="0"/>
              <a:t>前缀码</a:t>
            </a:r>
            <a:r>
              <a:rPr lang="zh-CN" altLang="en-US" sz="2400" dirty="0"/>
              <a:t>：常用的不定长码，每个字母的编码都不是其它字母编码的前缀</a:t>
            </a:r>
            <a:endParaRPr lang="en-US" altLang="zh-CN" sz="2400" dirty="0"/>
          </a:p>
          <a:p>
            <a:pPr>
              <a:lnSpc>
                <a:spcPct val="120000"/>
              </a:lnSpc>
            </a:pPr>
            <a:r>
              <a:rPr lang="zh-CN" altLang="en-US" sz="2400" b="1" dirty="0"/>
              <a:t>问题</a:t>
            </a:r>
            <a:r>
              <a:rPr lang="zh-CN" altLang="en-US" sz="2400" dirty="0"/>
              <a:t>：给定一个字符串，求最优前缀码，使编码出的二进制字符串长度最短</a:t>
            </a:r>
            <a:endParaRPr lang="en-US" altLang="zh-CN" sz="2400" dirty="0"/>
          </a:p>
          <a:p>
            <a:pPr>
              <a:lnSpc>
                <a:spcPct val="120000"/>
              </a:lnSpc>
            </a:pPr>
            <a:r>
              <a:rPr lang="zh-CN" altLang="en-US" sz="2400" b="1" dirty="0"/>
              <a:t> </a:t>
            </a:r>
            <a:endParaRPr lang="en-US" altLang="zh-CN" sz="2400" b="1" dirty="0"/>
          </a:p>
          <a:p>
            <a:pPr>
              <a:lnSpc>
                <a:spcPct val="120000"/>
              </a:lnSpc>
            </a:pPr>
            <a:endParaRPr lang="en-US" altLang="zh-CN" sz="2400" b="1" dirty="0"/>
          </a:p>
          <a:p>
            <a:pPr>
              <a:lnSpc>
                <a:spcPct val="120000"/>
              </a:lnSpc>
            </a:pPr>
            <a:endParaRPr lang="en-US" altLang="zh-CN" sz="2400" dirty="0"/>
          </a:p>
        </p:txBody>
      </p:sp>
      <p:sp>
        <p:nvSpPr>
          <p:cNvPr id="2" name="标题 1"/>
          <p:cNvSpPr>
            <a:spLocks noGrp="1"/>
          </p:cNvSpPr>
          <p:nvPr>
            <p:ph type="title"/>
          </p:nvPr>
        </p:nvSpPr>
        <p:spPr/>
        <p:txBody>
          <a:bodyPr/>
          <a:lstStyle/>
          <a:p>
            <a:r>
              <a:rPr lang="zh-CN" altLang="en-US" sz="2800" dirty="0"/>
              <a:t>哈夫曼编码</a:t>
            </a:r>
            <a:endParaRPr lang="zh-CN" altLang="en-US" dirty="0"/>
          </a:p>
        </p:txBody>
      </p:sp>
      <p:sp>
        <p:nvSpPr>
          <p:cNvPr id="3" name="副标题 2"/>
          <p:cNvSpPr>
            <a:spLocks noGrp="1"/>
          </p:cNvSpPr>
          <p:nvPr>
            <p:ph type="subTitle" idx="1"/>
          </p:nvPr>
        </p:nvSpPr>
        <p:spPr/>
        <p:txBody>
          <a:bodyPr/>
          <a:lstStyle/>
          <a:p>
            <a:r>
              <a:rPr lang="en-US" altLang="zh-CN" dirty="0"/>
              <a:t>5.5 </a:t>
            </a:r>
            <a:r>
              <a:rPr lang="zh-CN" altLang="en-US" dirty="0"/>
              <a:t>哈夫曼树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任意多边形: 形状 8"/>
          <p:cNvSpPr/>
          <p:nvPr/>
        </p:nvSpPr>
        <p:spPr>
          <a:xfrm>
            <a:off x="1714977" y="3698085"/>
            <a:ext cx="2781300"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字符串</a:t>
            </a:r>
            <a:r>
              <a:rPr lang="zh-CN" altLang="en-GB" sz="2400" dirty="0">
                <a:latin typeface="微软雅黑" panose="020B0503020204020204" pitchFamily="34" charset="-122"/>
                <a:ea typeface="微软雅黑" panose="020B0503020204020204" pitchFamily="34" charset="-122"/>
              </a:rPr>
              <a:t>的</a:t>
            </a:r>
            <a:r>
              <a:rPr lang="zh-CN" altLang="en-US" sz="2400" dirty="0">
                <a:latin typeface="微软雅黑" panose="020B0503020204020204" pitchFamily="34" charset="-122"/>
                <a:ea typeface="微软雅黑" panose="020B0503020204020204" pitchFamily="34" charset="-122"/>
              </a:rPr>
              <a:t>编码长度</a:t>
            </a:r>
            <a:endParaRPr lang="zh-CN" altLang="en-US" sz="2400" kern="1200" dirty="0">
              <a:latin typeface="微软雅黑" panose="020B0503020204020204" pitchFamily="34" charset="-122"/>
              <a:ea typeface="微软雅黑" panose="020B0503020204020204" pitchFamily="34" charset="-122"/>
            </a:endParaRPr>
          </a:p>
        </p:txBody>
      </p:sp>
      <p:sp>
        <p:nvSpPr>
          <p:cNvPr id="12" name="任意多边形: 形状 8"/>
          <p:cNvSpPr/>
          <p:nvPr/>
        </p:nvSpPr>
        <p:spPr>
          <a:xfrm>
            <a:off x="897144" y="2803612"/>
            <a:ext cx="4416967"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前缀码树的带权路径长度</a:t>
            </a:r>
            <a:r>
              <a:rPr lang="en-US" altLang="zh-CN" sz="2400" kern="1200" dirty="0">
                <a:latin typeface="微软雅黑" panose="020B0503020204020204" pitchFamily="34" charset="-122"/>
                <a:ea typeface="微软雅黑" panose="020B0503020204020204" pitchFamily="34" charset="-122"/>
              </a:rPr>
              <a:t>WPL</a:t>
            </a:r>
            <a:endParaRPr lang="zh-CN" altLang="en-US" sz="2400" kern="1200" dirty="0">
              <a:latin typeface="微软雅黑" panose="020B0503020204020204" pitchFamily="34" charset="-122"/>
              <a:ea typeface="微软雅黑" panose="020B0503020204020204" pitchFamily="34" charset="-122"/>
            </a:endParaRPr>
          </a:p>
        </p:txBody>
      </p:sp>
      <p:sp>
        <p:nvSpPr>
          <p:cNvPr id="13" name="等于 12"/>
          <p:cNvSpPr/>
          <p:nvPr/>
        </p:nvSpPr>
        <p:spPr>
          <a:xfrm rot="5400000">
            <a:off x="2889727" y="3273080"/>
            <a:ext cx="431800" cy="418211"/>
          </a:xfrm>
          <a:prstGeom prst="mathEqual">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任意多边形: 形状 8"/>
          <p:cNvSpPr/>
          <p:nvPr/>
        </p:nvSpPr>
        <p:spPr>
          <a:xfrm>
            <a:off x="584225" y="4826130"/>
            <a:ext cx="5038866" cy="86222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r>
              <a:rPr kumimoji="1" lang="zh-CN" altLang="en-US" sz="2400" dirty="0">
                <a:solidFill>
                  <a:schemeClr val="bg1"/>
                </a:solidFill>
                <a:latin typeface="微软雅黑" panose="020B0503020204020204" pitchFamily="34" charset="-122"/>
                <a:ea typeface="微软雅黑" panose="020B0503020204020204" pitchFamily="34" charset="-122"/>
              </a:rPr>
              <a:t>最优前缀码可用哈夫曼算法求解，并把求得的前缀码称为</a:t>
            </a:r>
            <a:r>
              <a:rPr kumimoji="1" lang="zh-CN" altLang="en-US" sz="2400" dirty="0">
                <a:solidFill>
                  <a:srgbClr val="FFFF00"/>
                </a:solidFill>
                <a:latin typeface="微软雅黑" panose="020B0503020204020204" pitchFamily="34" charset="-122"/>
                <a:ea typeface="微软雅黑" panose="020B0503020204020204" pitchFamily="34" charset="-122"/>
              </a:rPr>
              <a:t>哈夫曼编码</a:t>
            </a:r>
            <a:endParaRPr kumimoji="1" lang="zh-CN" altLang="en-US" sz="2400" dirty="0">
              <a:solidFill>
                <a:srgbClr val="FFFF00"/>
              </a:solidFill>
              <a:latin typeface="微软雅黑" panose="020B0503020204020204" pitchFamily="34" charset="-122"/>
              <a:ea typeface="微软雅黑" panose="020B0503020204020204" pitchFamily="34" charset="-122"/>
            </a:endParaRPr>
          </a:p>
        </p:txBody>
      </p:sp>
      <p:sp>
        <p:nvSpPr>
          <p:cNvPr id="8" name="下箭头 7"/>
          <p:cNvSpPr/>
          <p:nvPr/>
        </p:nvSpPr>
        <p:spPr>
          <a:xfrm>
            <a:off x="2740122" y="4320018"/>
            <a:ext cx="778850" cy="306232"/>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p:cNvSpPr txBox="1"/>
          <p:nvPr/>
        </p:nvSpPr>
        <p:spPr>
          <a:xfrm>
            <a:off x="6939694" y="2499791"/>
            <a:ext cx="3919030" cy="400110"/>
          </a:xfrm>
          <a:prstGeom prst="rect">
            <a:avLst/>
          </a:prstGeom>
          <a:noFill/>
        </p:spPr>
        <p:txBody>
          <a:bodyPr wrap="square" rtlCol="0">
            <a:spAutoFit/>
          </a:bodyPr>
          <a:lstStyle/>
          <a:p>
            <a:r>
              <a:rPr kumimoji="1" lang="zh-CN" altLang="en-US" sz="2000" dirty="0">
                <a:solidFill>
                  <a:srgbClr val="C00000"/>
                </a:solidFill>
                <a:latin typeface="微软雅黑" panose="020B0503020204020204" pitchFamily="34" charset="-122"/>
                <a:ea typeface="微软雅黑" panose="020B0503020204020204" pitchFamily="34" charset="-122"/>
              </a:rPr>
              <a:t>对应权重集</a:t>
            </a:r>
            <a:r>
              <a:rPr kumimoji="1" lang="en-US" altLang="zh-CN" sz="2000" dirty="0">
                <a:solidFill>
                  <a:srgbClr val="C00000"/>
                </a:solidFill>
                <a:latin typeface="微软雅黑" panose="020B0503020204020204" pitchFamily="34" charset="-122"/>
                <a:ea typeface="微软雅黑" panose="020B0503020204020204" pitchFamily="34" charset="-122"/>
              </a:rPr>
              <a:t>{3,4,2,1,1}</a:t>
            </a:r>
            <a:r>
              <a:rPr kumimoji="1" lang="zh-CN" altLang="en-US" sz="2000" dirty="0">
                <a:solidFill>
                  <a:srgbClr val="C00000"/>
                </a:solidFill>
                <a:latin typeface="微软雅黑" panose="020B0503020204020204" pitchFamily="34" charset="-122"/>
                <a:ea typeface="微软雅黑" panose="020B0503020204020204" pitchFamily="34" charset="-122"/>
              </a:rPr>
              <a:t>的哈夫曼树</a:t>
            </a:r>
            <a:endParaRPr kumimoji="1"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17" name="任意多边形: 形状 8"/>
          <p:cNvSpPr/>
          <p:nvPr/>
        </p:nvSpPr>
        <p:spPr>
          <a:xfrm>
            <a:off x="6708064" y="5535779"/>
            <a:ext cx="4317716"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en-US" altLang="zh-CN" sz="2400" kern="100" dirty="0">
                <a:solidFill>
                  <a:srgbClr val="FFFF00"/>
                </a:solidFill>
                <a:effectLst/>
                <a:latin typeface="宋体" panose="02010600030101010101" pitchFamily="2" charset="-122"/>
                <a:cs typeface="Times New Roman" panose="02020603050405020304" pitchFamily="18" charset="0"/>
              </a:rPr>
              <a:t>a</a:t>
            </a:r>
            <a:r>
              <a:rPr lang="zh-CN" altLang="zh-CN" sz="2400" kern="100" dirty="0">
                <a:effectLst/>
                <a:ea typeface="宋体" panose="02010600030101010101" pitchFamily="2" charset="-122"/>
                <a:cs typeface="Times New Roman" panose="02020603050405020304" pitchFamily="18" charset="0"/>
              </a:rPr>
              <a:t>–</a:t>
            </a:r>
            <a:r>
              <a:rPr lang="en-US" altLang="zh-CN" sz="2400" kern="100" dirty="0">
                <a:effectLst/>
                <a:ea typeface="宋体" panose="02010600030101010101" pitchFamily="2" charset="-122"/>
                <a:cs typeface="Times New Roman" panose="02020603050405020304" pitchFamily="18" charset="0"/>
              </a:rPr>
              <a:t>01,</a:t>
            </a:r>
            <a:r>
              <a:rPr lang="zh-CN" altLang="en-US" sz="2400" kern="100" dirty="0">
                <a:effectLst/>
                <a:ea typeface="宋体" panose="02010600030101010101" pitchFamily="2" charset="-122"/>
                <a:cs typeface="Times New Roman" panose="02020603050405020304" pitchFamily="18" charset="0"/>
              </a:rPr>
              <a:t> </a:t>
            </a:r>
            <a:r>
              <a:rPr lang="en-US" altLang="zh-CN" sz="2400" kern="100" dirty="0">
                <a:solidFill>
                  <a:srgbClr val="FFFF00"/>
                </a:solidFill>
                <a:effectLst/>
                <a:ea typeface="宋体" panose="02010600030101010101" pitchFamily="2" charset="-122"/>
                <a:cs typeface="Times New Roman" panose="02020603050405020304" pitchFamily="18" charset="0"/>
              </a:rPr>
              <a:t>b</a:t>
            </a:r>
            <a:r>
              <a:rPr lang="zh-CN" altLang="zh-CN" sz="2400" kern="100" dirty="0">
                <a:effectLst/>
                <a:ea typeface="宋体" panose="02010600030101010101" pitchFamily="2" charset="-122"/>
                <a:cs typeface="Times New Roman" panose="02020603050405020304" pitchFamily="18" charset="0"/>
              </a:rPr>
              <a:t>–</a:t>
            </a:r>
            <a:r>
              <a:rPr lang="en-US" altLang="zh-CN" sz="2400" kern="100" dirty="0">
                <a:effectLst/>
                <a:ea typeface="宋体" panose="02010600030101010101" pitchFamily="2" charset="-122"/>
                <a:cs typeface="Times New Roman" panose="02020603050405020304" pitchFamily="18" charset="0"/>
              </a:rPr>
              <a:t>00</a:t>
            </a:r>
            <a:r>
              <a:rPr lang="en-US" altLang="zh-CN" sz="2400" kern="100" dirty="0">
                <a:ea typeface="宋体" panose="02010600030101010101" pitchFamily="2" charset="-122"/>
                <a:cs typeface="Times New Roman" panose="02020603050405020304" pitchFamily="18" charset="0"/>
              </a:rPr>
              <a:t>,</a:t>
            </a:r>
            <a:r>
              <a:rPr lang="zh-CN" altLang="en-US" sz="2400" kern="100" dirty="0">
                <a:ea typeface="宋体" panose="02010600030101010101" pitchFamily="2" charset="-122"/>
                <a:cs typeface="Times New Roman" panose="02020603050405020304" pitchFamily="18" charset="0"/>
              </a:rPr>
              <a:t> </a:t>
            </a:r>
            <a:r>
              <a:rPr lang="en-US" altLang="zh-CN" sz="2400" kern="100" dirty="0">
                <a:solidFill>
                  <a:srgbClr val="FFFF00"/>
                </a:solidFill>
                <a:effectLst/>
                <a:ea typeface="宋体" panose="02010600030101010101" pitchFamily="2" charset="-122"/>
                <a:cs typeface="Times New Roman" panose="02020603050405020304" pitchFamily="18" charset="0"/>
              </a:rPr>
              <a:t>c</a:t>
            </a:r>
            <a:r>
              <a:rPr lang="zh-CN" altLang="zh-CN" sz="2400" kern="100" dirty="0">
                <a:effectLst/>
                <a:ea typeface="宋体" panose="02010600030101010101" pitchFamily="2" charset="-122"/>
                <a:cs typeface="Times New Roman" panose="02020603050405020304" pitchFamily="18" charset="0"/>
              </a:rPr>
              <a:t>–</a:t>
            </a:r>
            <a:r>
              <a:rPr lang="en-US" altLang="zh-CN" sz="2400" kern="100" dirty="0">
                <a:effectLst/>
                <a:ea typeface="宋体" panose="02010600030101010101" pitchFamily="2" charset="-122"/>
                <a:cs typeface="Times New Roman" panose="02020603050405020304" pitchFamily="18" charset="0"/>
              </a:rPr>
              <a:t>10</a:t>
            </a:r>
            <a:r>
              <a:rPr lang="en-US" altLang="zh-CN" sz="2400" kern="100" dirty="0">
                <a:ea typeface="宋体" panose="02010600030101010101" pitchFamily="2" charset="-122"/>
                <a:cs typeface="Times New Roman" panose="02020603050405020304" pitchFamily="18" charset="0"/>
              </a:rPr>
              <a:t>,</a:t>
            </a:r>
            <a:r>
              <a:rPr lang="zh-CN" altLang="en-US" sz="2400" kern="100" dirty="0">
                <a:ea typeface="宋体" panose="02010600030101010101" pitchFamily="2" charset="-122"/>
                <a:cs typeface="Times New Roman" panose="02020603050405020304" pitchFamily="18" charset="0"/>
              </a:rPr>
              <a:t> </a:t>
            </a:r>
            <a:r>
              <a:rPr lang="en-US" altLang="zh-CN" sz="2400" kern="100" dirty="0">
                <a:solidFill>
                  <a:srgbClr val="FFFF00"/>
                </a:solidFill>
                <a:effectLst/>
                <a:ea typeface="宋体" panose="02010600030101010101" pitchFamily="2" charset="-122"/>
                <a:cs typeface="Times New Roman" panose="02020603050405020304" pitchFamily="18" charset="0"/>
              </a:rPr>
              <a:t>w</a:t>
            </a:r>
            <a:r>
              <a:rPr lang="zh-CN" altLang="zh-CN" sz="2400" kern="100" dirty="0">
                <a:effectLst/>
                <a:ea typeface="宋体" panose="02010600030101010101" pitchFamily="2" charset="-122"/>
                <a:cs typeface="Times New Roman" panose="02020603050405020304" pitchFamily="18" charset="0"/>
              </a:rPr>
              <a:t>–</a:t>
            </a:r>
            <a:r>
              <a:rPr lang="en-US" altLang="zh-CN" sz="2400" kern="100" dirty="0">
                <a:effectLst/>
                <a:ea typeface="宋体" panose="02010600030101010101" pitchFamily="2" charset="-122"/>
                <a:cs typeface="Times New Roman" panose="02020603050405020304" pitchFamily="18" charset="0"/>
              </a:rPr>
              <a:t>110</a:t>
            </a:r>
            <a:r>
              <a:rPr lang="en-US" altLang="zh-CN" sz="2400" kern="100" dirty="0">
                <a:ea typeface="宋体" panose="02010600030101010101" pitchFamily="2" charset="-122"/>
                <a:cs typeface="Times New Roman" panose="02020603050405020304" pitchFamily="18" charset="0"/>
              </a:rPr>
              <a:t>,</a:t>
            </a:r>
            <a:r>
              <a:rPr lang="zh-CN" altLang="en-US" sz="2400" kern="100" dirty="0">
                <a:ea typeface="宋体" panose="02010600030101010101" pitchFamily="2" charset="-122"/>
                <a:cs typeface="Times New Roman" panose="02020603050405020304" pitchFamily="18" charset="0"/>
              </a:rPr>
              <a:t> </a:t>
            </a:r>
            <a:r>
              <a:rPr lang="en-US" altLang="zh-CN" sz="2400" kern="100" dirty="0">
                <a:solidFill>
                  <a:srgbClr val="FFFF00"/>
                </a:solidFill>
                <a:effectLst/>
                <a:ea typeface="宋体" panose="02010600030101010101" pitchFamily="2" charset="-122"/>
                <a:cs typeface="Times New Roman" panose="02020603050405020304" pitchFamily="18" charset="0"/>
              </a:rPr>
              <a:t>z</a:t>
            </a:r>
            <a:r>
              <a:rPr lang="zh-CN" altLang="zh-CN" sz="2400" kern="100" dirty="0">
                <a:effectLst/>
                <a:ea typeface="宋体" panose="02010600030101010101" pitchFamily="2" charset="-122"/>
                <a:cs typeface="Times New Roman" panose="02020603050405020304" pitchFamily="18" charset="0"/>
              </a:rPr>
              <a:t>–</a:t>
            </a:r>
            <a:r>
              <a:rPr lang="en-US" altLang="zh-CN" sz="2400" kern="100" dirty="0">
                <a:effectLst/>
                <a:ea typeface="宋体" panose="02010600030101010101" pitchFamily="2" charset="-122"/>
                <a:cs typeface="Times New Roman" panose="02020603050405020304" pitchFamily="18" charset="0"/>
              </a:rPr>
              <a:t>111</a:t>
            </a:r>
            <a:r>
              <a:rPr lang="zh-CN" altLang="zh-CN" sz="2800" dirty="0">
                <a:effectLst/>
              </a:rPr>
              <a:t> </a:t>
            </a:r>
            <a:endParaRPr lang="zh-CN" altLang="en-US" sz="2800" kern="12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6471477" y="6092997"/>
            <a:ext cx="5157783" cy="400110"/>
          </a:xfrm>
          <a:prstGeom prst="rect">
            <a:avLst/>
          </a:prstGeom>
          <a:noFill/>
        </p:spPr>
        <p:txBody>
          <a:bodyPr wrap="square" rtlCol="0">
            <a:spAutoFit/>
          </a:bodyPr>
          <a:lstStyle/>
          <a:p>
            <a:r>
              <a:rPr kumimoji="1" lang="zh-CN" altLang="en-US" sz="2000" dirty="0">
                <a:solidFill>
                  <a:srgbClr val="C00000"/>
                </a:solidFill>
                <a:latin typeface="微软雅黑" panose="020B0503020204020204" pitchFamily="34" charset="-122"/>
                <a:ea typeface="微软雅黑" panose="020B0503020204020204" pitchFamily="34" charset="-122"/>
              </a:rPr>
              <a:t>是字符串</a:t>
            </a:r>
            <a:r>
              <a:rPr lang="zh-CN" altLang="en-US" sz="2000" dirty="0">
                <a:solidFill>
                  <a:srgbClr val="C00000"/>
                </a:solidFill>
                <a:latin typeface="微软雅黑" panose="020B0503020204020204" pitchFamily="34" charset="-122"/>
                <a:ea typeface="微软雅黑" panose="020B0503020204020204" pitchFamily="34" charset="-122"/>
              </a:rPr>
              <a:t>“</a:t>
            </a:r>
            <a:r>
              <a:rPr lang="en-GB" altLang="zh-CN" sz="2000" dirty="0" err="1">
                <a:solidFill>
                  <a:srgbClr val="C00000"/>
                </a:solidFill>
                <a:latin typeface="微软雅黑" panose="020B0503020204020204" pitchFamily="34" charset="-122"/>
                <a:ea typeface="微软雅黑" panose="020B0503020204020204" pitchFamily="34" charset="-122"/>
              </a:rPr>
              <a:t>baaacabwbzc</a:t>
            </a:r>
            <a:r>
              <a:rPr lang="en-GB" altLang="zh-CN" sz="2000" dirty="0">
                <a:solidFill>
                  <a:srgbClr val="C00000"/>
                </a:solidFill>
                <a:latin typeface="微软雅黑" panose="020B0503020204020204" pitchFamily="34" charset="-122"/>
                <a:ea typeface="微软雅黑" panose="020B0503020204020204" pitchFamily="34" charset="-122"/>
              </a:rPr>
              <a:t>”</a:t>
            </a:r>
            <a:r>
              <a:rPr lang="zh-CN" altLang="en-GB" sz="2000" dirty="0">
                <a:solidFill>
                  <a:srgbClr val="C00000"/>
                </a:solidFill>
                <a:latin typeface="微软雅黑" panose="020B0503020204020204" pitchFamily="34" charset="-122"/>
                <a:ea typeface="微软雅黑" panose="020B0503020204020204" pitchFamily="34" charset="-122"/>
              </a:rPr>
              <a:t>的</a:t>
            </a:r>
            <a:r>
              <a:rPr kumimoji="1" lang="zh-CN" altLang="en-US" sz="2000" dirty="0">
                <a:solidFill>
                  <a:srgbClr val="C00000"/>
                </a:solidFill>
                <a:latin typeface="微软雅黑" panose="020B0503020204020204" pitchFamily="34" charset="-122"/>
                <a:ea typeface="微软雅黑" panose="020B0503020204020204" pitchFamily="34" charset="-122"/>
              </a:rPr>
              <a:t>哈夫曼编码</a:t>
            </a:r>
            <a:endParaRPr kumimoji="1"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20" name="下箭头 19"/>
          <p:cNvSpPr/>
          <p:nvPr/>
        </p:nvSpPr>
        <p:spPr>
          <a:xfrm>
            <a:off x="8495223" y="5033006"/>
            <a:ext cx="555146" cy="400110"/>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连接符 21"/>
          <p:cNvCxnSpPr/>
          <p:nvPr/>
        </p:nvCxnSpPr>
        <p:spPr>
          <a:xfrm>
            <a:off x="5956300" y="2402444"/>
            <a:ext cx="0" cy="3824239"/>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838200" y="755807"/>
            <a:ext cx="10515600" cy="518958"/>
          </a:xfrm>
        </p:spPr>
        <p:txBody>
          <a:bodyPr>
            <a:normAutofit fontScale="90000"/>
          </a:bodyPr>
          <a:lstStyle/>
          <a:p>
            <a:r>
              <a:rPr lang="zh-CN" altLang="en-US" dirty="0"/>
              <a:t>算法</a:t>
            </a:r>
            <a:r>
              <a:rPr lang="en-US" altLang="zh-CN" dirty="0"/>
              <a:t>5-16</a:t>
            </a:r>
            <a:r>
              <a:rPr lang="zh-CN" altLang="en-US" dirty="0"/>
              <a:t>：使用哈夫曼树对二进制字符串解码 </a:t>
            </a:r>
            <a:r>
              <a:rPr lang="en-US" altLang="zh-CN" sz="2900" dirty="0"/>
              <a:t>Decoding</a:t>
            </a:r>
            <a:r>
              <a:rPr lang="en-US" altLang="zh-CN" sz="2400" dirty="0">
                <a:effectLst/>
                <a:latin typeface="Times New Roman" panose="02020603050405020304" pitchFamily="18" charset="0"/>
                <a:ea typeface="宋体" panose="02010600030101010101" pitchFamily="2" charset="-122"/>
              </a:rPr>
              <a:t>(</a:t>
            </a:r>
            <a:r>
              <a:rPr lang="en-US" altLang="zh-CN" sz="2400" i="1" dirty="0">
                <a:effectLst/>
                <a:latin typeface="Times New Roman" panose="02020603050405020304" pitchFamily="18" charset="0"/>
                <a:ea typeface="宋体" panose="02010600030101010101" pitchFamily="2" charset="-122"/>
              </a:rPr>
              <a:t>tree</a:t>
            </a:r>
            <a:r>
              <a:rPr lang="en-US" altLang="zh-CN" sz="2400" dirty="0">
                <a:effectLst/>
                <a:latin typeface="Times New Roman" panose="02020603050405020304" pitchFamily="18" charset="0"/>
                <a:ea typeface="宋体" panose="02010600030101010101" pitchFamily="2" charset="-122"/>
              </a:rPr>
              <a:t>, </a:t>
            </a:r>
            <a:r>
              <a:rPr lang="en-US" altLang="zh-CN" sz="2400" i="1" dirty="0" err="1">
                <a:effectLst/>
                <a:latin typeface="Times New Roman" panose="02020603050405020304" pitchFamily="18" charset="0"/>
                <a:ea typeface="宋体" panose="02010600030101010101" pitchFamily="2" charset="-122"/>
              </a:rPr>
              <a:t>binary_code</a:t>
            </a:r>
            <a:r>
              <a:rPr lang="en-US" altLang="zh-CN" sz="2400" dirty="0">
                <a:effectLst/>
                <a:latin typeface="Times New Roman" panose="02020603050405020304" pitchFamily="18" charset="0"/>
                <a:ea typeface="宋体" panose="02010600030101010101" pitchFamily="2" charset="-122"/>
              </a:rPr>
              <a:t>)</a:t>
            </a:r>
            <a:r>
              <a:rPr lang="zh-CN" altLang="zh-CN" sz="3200" dirty="0">
                <a:effectLst/>
              </a:rPr>
              <a:t> </a:t>
            </a:r>
            <a:endParaRPr lang="zh-CN" altLang="en-US" dirty="0"/>
          </a:p>
        </p:txBody>
      </p:sp>
      <p:sp>
        <p:nvSpPr>
          <p:cNvPr id="14" name="副标题 13"/>
          <p:cNvSpPr>
            <a:spLocks noGrp="1"/>
          </p:cNvSpPr>
          <p:nvPr>
            <p:ph type="subTitle" idx="1"/>
          </p:nvPr>
        </p:nvSpPr>
        <p:spPr/>
        <p:txBody>
          <a:bodyPr/>
          <a:lstStyle/>
          <a:p>
            <a:r>
              <a:rPr lang="en-US" altLang="zh-CN" dirty="0"/>
              <a:t>5-5</a:t>
            </a:r>
            <a:r>
              <a:rPr lang="zh-CN" altLang="en-US" dirty="0"/>
              <a:t> 哈夫曼树</a:t>
            </a:r>
            <a:endParaRPr lang="zh-CN" altLang="en-US" dirty="0"/>
          </a:p>
        </p:txBody>
      </p:sp>
      <p:sp>
        <p:nvSpPr>
          <p:cNvPr id="15" name="文本占位符 14"/>
          <p:cNvSpPr>
            <a:spLocks noGrp="1"/>
          </p:cNvSpPr>
          <p:nvPr>
            <p:ph type="body" idx="10"/>
          </p:nvPr>
        </p:nvSpPr>
        <p:spPr/>
        <p:txBody>
          <a:bodyPr/>
          <a:lstStyle/>
          <a:p>
            <a:endParaRPr lang="zh-CN" altLang="en-US" dirty="0"/>
          </a:p>
        </p:txBody>
      </p:sp>
      <p:sp>
        <p:nvSpPr>
          <p:cNvPr id="10" name="文本框 9"/>
          <p:cNvSpPr txBox="1"/>
          <p:nvPr/>
        </p:nvSpPr>
        <p:spPr>
          <a:xfrm>
            <a:off x="2489200" y="1375330"/>
            <a:ext cx="6184900" cy="5293757"/>
          </a:xfrm>
          <a:prstGeom prst="rect">
            <a:avLst/>
          </a:prstGeom>
          <a:noFill/>
          <a:ln>
            <a:solidFill>
              <a:schemeClr val="accent2">
                <a:lumMod val="40000"/>
                <a:lumOff val="60000"/>
              </a:schemeClr>
            </a:solidFill>
          </a:ln>
        </p:spPr>
        <p:txBody>
          <a:bodyPr wrap="square">
            <a:spAutoFit/>
          </a:bodyPr>
          <a:lstStyle/>
          <a:p>
            <a:pPr>
              <a:spcBef>
                <a:spcPts val="100"/>
              </a:spcBef>
              <a:spcAft>
                <a:spcPts val="300"/>
              </a:spcAft>
            </a:pPr>
            <a:r>
              <a:rPr lang="zh-CN" altLang="en-US" dirty="0">
                <a:solidFill>
                  <a:schemeClr val="bg1"/>
                </a:solidFill>
                <a:latin typeface="Times New Roman" panose="02020603050405020304" pitchFamily="18" charset="0"/>
                <a:cs typeface="Times New Roman" panose="02020603050405020304" pitchFamily="18" charset="0"/>
              </a:rPr>
              <a:t> </a:t>
            </a:r>
            <a:endParaRPr lang="en-US" altLang="zh-CN"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endParaRPr lang="en-US" altLang="zh-CN" i="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endParaRPr lang="en-US" altLang="zh-CN" i="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zh-CN" altLang="en-US" i="1" dirty="0">
                <a:solidFill>
                  <a:schemeClr val="bg1"/>
                </a:solidFill>
                <a:latin typeface="Times New Roman" panose="02020603050405020304" pitchFamily="18" charset="0"/>
                <a:cs typeface="Times New Roman" panose="02020603050405020304" pitchFamily="18" charset="0"/>
              </a:rPr>
              <a:t> </a:t>
            </a:r>
            <a:r>
              <a:rPr lang="en-US" altLang="zh-CN" i="1" dirty="0">
                <a:solidFill>
                  <a:schemeClr val="bg1"/>
                </a:solidFill>
                <a:latin typeface="Times New Roman" panose="02020603050405020304" pitchFamily="18" charset="0"/>
                <a:cs typeface="Times New Roman" panose="02020603050405020304" pitchFamily="18" charset="0"/>
              </a:rPr>
              <a:t>p</a:t>
            </a:r>
            <a:r>
              <a:rPr lang="en-US" altLang="zh-CN" dirty="0">
                <a:solidFill>
                  <a:schemeClr val="bg1"/>
                </a:solidFill>
                <a:latin typeface="Times New Roman" panose="02020603050405020304" pitchFamily="18" charset="0"/>
                <a:cs typeface="Times New Roman" panose="02020603050405020304" pitchFamily="18" charset="0"/>
              </a:rPr>
              <a:t> ← </a:t>
            </a:r>
            <a:r>
              <a:rPr lang="en-US" altLang="zh-CN" i="1" dirty="0">
                <a:solidFill>
                  <a:schemeClr val="bg1"/>
                </a:solidFill>
                <a:latin typeface="Times New Roman" panose="02020603050405020304" pitchFamily="18" charset="0"/>
                <a:cs typeface="Times New Roman" panose="02020603050405020304" pitchFamily="18" charset="0"/>
              </a:rPr>
              <a:t>tree</a:t>
            </a:r>
            <a:r>
              <a:rPr lang="en-US"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  </a:t>
            </a:r>
            <a:r>
              <a:rPr lang="en-US"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指向树根</a:t>
            </a:r>
            <a:endParaRPr lang="zh-CN" altLang="en-US"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en-US" altLang="zh-CN" i="1" dirty="0">
                <a:solidFill>
                  <a:schemeClr val="bg1"/>
                </a:solidFill>
                <a:latin typeface="Times New Roman" panose="02020603050405020304" pitchFamily="18" charset="0"/>
                <a:cs typeface="Times New Roman" panose="02020603050405020304" pitchFamily="18" charset="0"/>
              </a:rPr>
              <a:t>n</a:t>
            </a:r>
            <a:r>
              <a:rPr lang="en-US" altLang="zh-CN" dirty="0">
                <a:solidFill>
                  <a:schemeClr val="bg1"/>
                </a:solidFill>
                <a:latin typeface="Times New Roman" panose="02020603050405020304" pitchFamily="18" charset="0"/>
                <a:cs typeface="Times New Roman" panose="02020603050405020304" pitchFamily="18" charset="0"/>
              </a:rPr>
              <a:t> ← Length(</a:t>
            </a:r>
            <a:r>
              <a:rPr lang="en-US" altLang="zh-CN" i="1" dirty="0" err="1">
                <a:solidFill>
                  <a:schemeClr val="bg1"/>
                </a:solidFill>
                <a:latin typeface="Times New Roman" panose="02020603050405020304" pitchFamily="18" charset="0"/>
                <a:cs typeface="Times New Roman" panose="02020603050405020304" pitchFamily="18" charset="0"/>
              </a:rPr>
              <a:t>binary_code</a:t>
            </a:r>
            <a:r>
              <a:rPr lang="en-US"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二进制字符串长度</a:t>
            </a:r>
            <a:endParaRPr lang="zh-CN" altLang="en-US"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en-US" altLang="zh-CN" b="1" dirty="0">
                <a:solidFill>
                  <a:schemeClr val="bg1"/>
                </a:solidFill>
                <a:latin typeface="Times New Roman" panose="02020603050405020304" pitchFamily="18" charset="0"/>
                <a:cs typeface="Times New Roman" panose="02020603050405020304" pitchFamily="18" charset="0"/>
              </a:rPr>
              <a:t>for</a:t>
            </a: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i="1" dirty="0" err="1">
                <a:solidFill>
                  <a:schemeClr val="bg1"/>
                </a:solidFill>
                <a:latin typeface="Times New Roman" panose="02020603050405020304" pitchFamily="18" charset="0"/>
                <a:cs typeface="Times New Roman" panose="02020603050405020304" pitchFamily="18" charset="0"/>
              </a:rPr>
              <a:t>i</a:t>
            </a:r>
            <a:r>
              <a:rPr lang="en-US" altLang="zh-CN" dirty="0">
                <a:solidFill>
                  <a:schemeClr val="bg1"/>
                </a:solidFill>
                <a:latin typeface="Times New Roman" panose="02020603050405020304" pitchFamily="18" charset="0"/>
                <a:cs typeface="Times New Roman" panose="02020603050405020304" pitchFamily="18" charset="0"/>
              </a:rPr>
              <a:t> ← 0 </a:t>
            </a:r>
            <a:r>
              <a:rPr lang="en-US" altLang="zh-CN" b="1" dirty="0">
                <a:solidFill>
                  <a:schemeClr val="bg1"/>
                </a:solidFill>
                <a:latin typeface="Times New Roman" panose="02020603050405020304" pitchFamily="18" charset="0"/>
                <a:cs typeface="Times New Roman" panose="02020603050405020304" pitchFamily="18" charset="0"/>
              </a:rPr>
              <a:t>to</a:t>
            </a: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i="1" dirty="0">
                <a:solidFill>
                  <a:schemeClr val="bg1"/>
                </a:solidFill>
                <a:latin typeface="Times New Roman" panose="02020603050405020304" pitchFamily="18" charset="0"/>
                <a:cs typeface="Times New Roman" panose="02020603050405020304" pitchFamily="18" charset="0"/>
              </a:rPr>
              <a:t>n</a:t>
            </a:r>
            <a:r>
              <a:rPr lang="en-US" altLang="zh-CN" dirty="0">
                <a:solidFill>
                  <a:schemeClr val="bg1"/>
                </a:solidFill>
                <a:latin typeface="Times New Roman" panose="02020603050405020304" pitchFamily="18" charset="0"/>
                <a:cs typeface="Times New Roman" panose="02020603050405020304" pitchFamily="18" charset="0"/>
              </a:rPr>
              <a:t>-1 </a:t>
            </a:r>
            <a:r>
              <a:rPr lang="en-US" altLang="zh-CN" b="1" dirty="0">
                <a:solidFill>
                  <a:schemeClr val="bg1"/>
                </a:solidFill>
                <a:latin typeface="Times New Roman" panose="02020603050405020304" pitchFamily="18" charset="0"/>
                <a:cs typeface="Times New Roman" panose="02020603050405020304" pitchFamily="18" charset="0"/>
              </a:rPr>
              <a:t>do</a:t>
            </a:r>
            <a:endParaRPr lang="en-US" altLang="zh-CN"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b="1" dirty="0">
                <a:solidFill>
                  <a:schemeClr val="bg1"/>
                </a:solidFill>
                <a:latin typeface="Times New Roman" panose="02020603050405020304" pitchFamily="18" charset="0"/>
                <a:cs typeface="Times New Roman" panose="02020603050405020304" pitchFamily="18" charset="0"/>
              </a:rPr>
              <a:t>if</a:t>
            </a: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i="1" dirty="0" err="1">
                <a:solidFill>
                  <a:schemeClr val="bg1"/>
                </a:solidFill>
                <a:latin typeface="Times New Roman" panose="02020603050405020304" pitchFamily="18" charset="0"/>
                <a:cs typeface="Times New Roman" panose="02020603050405020304" pitchFamily="18" charset="0"/>
              </a:rPr>
              <a:t>binary_code</a:t>
            </a:r>
            <a:r>
              <a:rPr lang="en-US" altLang="zh-CN" dirty="0">
                <a:solidFill>
                  <a:schemeClr val="bg1"/>
                </a:solidFill>
                <a:latin typeface="Times New Roman" panose="02020603050405020304" pitchFamily="18" charset="0"/>
                <a:cs typeface="Times New Roman" panose="02020603050405020304" pitchFamily="18" charset="0"/>
              </a:rPr>
              <a:t>[</a:t>
            </a:r>
            <a:r>
              <a:rPr lang="en-US" altLang="zh-CN" i="1" dirty="0" err="1">
                <a:solidFill>
                  <a:schemeClr val="bg1"/>
                </a:solidFill>
                <a:latin typeface="Times New Roman" panose="02020603050405020304" pitchFamily="18" charset="0"/>
                <a:cs typeface="Times New Roman" panose="02020603050405020304" pitchFamily="18" charset="0"/>
              </a:rPr>
              <a:t>i</a:t>
            </a:r>
            <a:r>
              <a:rPr lang="en-US" altLang="zh-CN" dirty="0">
                <a:solidFill>
                  <a:schemeClr val="bg1"/>
                </a:solidFill>
                <a:latin typeface="Times New Roman" panose="02020603050405020304" pitchFamily="18" charset="0"/>
                <a:cs typeface="Times New Roman" panose="02020603050405020304" pitchFamily="18" charset="0"/>
              </a:rPr>
              <a:t>] = 0 </a:t>
            </a:r>
            <a:r>
              <a:rPr lang="en-US" altLang="zh-CN" b="1" dirty="0">
                <a:solidFill>
                  <a:schemeClr val="bg1"/>
                </a:solidFill>
                <a:latin typeface="Times New Roman" panose="02020603050405020304" pitchFamily="18" charset="0"/>
                <a:cs typeface="Times New Roman" panose="02020603050405020304" pitchFamily="18" charset="0"/>
              </a:rPr>
              <a:t>then</a:t>
            </a:r>
            <a:endParaRPr lang="en-US" altLang="zh-CN"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en-US" altLang="zh-CN" dirty="0">
                <a:solidFill>
                  <a:schemeClr val="bg1"/>
                </a:solidFill>
                <a:latin typeface="Times New Roman" panose="02020603050405020304" pitchFamily="18" charset="0"/>
                <a:cs typeface="Times New Roman" panose="02020603050405020304" pitchFamily="18" charset="0"/>
              </a:rPr>
              <a:t>|  |  </a:t>
            </a:r>
            <a:r>
              <a:rPr lang="en-US" altLang="zh-CN" i="1" dirty="0">
                <a:solidFill>
                  <a:schemeClr val="bg1"/>
                </a:solidFill>
                <a:latin typeface="Times New Roman" panose="02020603050405020304" pitchFamily="18" charset="0"/>
                <a:cs typeface="Times New Roman" panose="02020603050405020304" pitchFamily="18" charset="0"/>
              </a:rPr>
              <a:t>p</a:t>
            </a:r>
            <a:r>
              <a:rPr lang="en-US" altLang="zh-CN" dirty="0">
                <a:solidFill>
                  <a:schemeClr val="bg1"/>
                </a:solidFill>
                <a:latin typeface="Times New Roman" panose="02020603050405020304" pitchFamily="18" charset="0"/>
                <a:cs typeface="Times New Roman" panose="02020603050405020304" pitchFamily="18" charset="0"/>
              </a:rPr>
              <a:t> ← </a:t>
            </a:r>
            <a:r>
              <a:rPr lang="en-US" altLang="zh-CN" i="1" dirty="0" err="1">
                <a:solidFill>
                  <a:schemeClr val="bg1"/>
                </a:solidFill>
                <a:latin typeface="Times New Roman" panose="02020603050405020304" pitchFamily="18" charset="0"/>
                <a:cs typeface="Times New Roman" panose="02020603050405020304" pitchFamily="18" charset="0"/>
              </a:rPr>
              <a:t>p.left</a:t>
            </a:r>
            <a:r>
              <a:rPr lang="en-US" altLang="zh-CN" i="1" dirty="0">
                <a:solidFill>
                  <a:schemeClr val="bg1"/>
                </a:solidFill>
                <a:latin typeface="Times New Roman" panose="02020603050405020304" pitchFamily="18" charset="0"/>
                <a:cs typeface="Times New Roman" panose="02020603050405020304" pitchFamily="18" charset="0"/>
              </a:rPr>
              <a:t>       </a:t>
            </a:r>
            <a:r>
              <a:rPr lang="en-US" altLang="zh-CN" dirty="0">
                <a:solidFill>
                  <a:schemeClr val="bg1"/>
                </a:solidFill>
                <a:latin typeface="Times New Roman" panose="02020603050405020304" pitchFamily="18" charset="0"/>
                <a:cs typeface="Times New Roman" panose="02020603050405020304" pitchFamily="18" charset="0"/>
              </a:rPr>
              <a:t>//</a:t>
            </a:r>
            <a:r>
              <a:rPr lang="zh-CN" altLang="en-US" dirty="0">
                <a:solidFill>
                  <a:schemeClr val="bg1"/>
                </a:solidFill>
                <a:latin typeface="Times New Roman" panose="02020603050405020304" pitchFamily="18" charset="0"/>
                <a:cs typeface="Times New Roman" panose="02020603050405020304" pitchFamily="18" charset="0"/>
              </a:rPr>
              <a:t>遇到</a:t>
            </a:r>
            <a:r>
              <a:rPr lang="en-US" altLang="zh-CN" dirty="0">
                <a:solidFill>
                  <a:schemeClr val="bg1"/>
                </a:solidFill>
                <a:latin typeface="Times New Roman" panose="02020603050405020304" pitchFamily="18" charset="0"/>
                <a:cs typeface="Times New Roman" panose="02020603050405020304" pitchFamily="18" charset="0"/>
              </a:rPr>
              <a:t>0, </a:t>
            </a:r>
            <a:r>
              <a:rPr lang="zh-CN" altLang="en-US" dirty="0">
                <a:solidFill>
                  <a:schemeClr val="bg1"/>
                </a:solidFill>
                <a:latin typeface="Times New Roman" panose="02020603050405020304" pitchFamily="18" charset="0"/>
                <a:cs typeface="Times New Roman" panose="02020603050405020304" pitchFamily="18" charset="0"/>
              </a:rPr>
              <a:t>沿左分支下移</a:t>
            </a:r>
            <a:endParaRPr lang="zh-CN" altLang="en-US"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b="1" dirty="0">
                <a:solidFill>
                  <a:schemeClr val="bg1"/>
                </a:solidFill>
                <a:latin typeface="Times New Roman" panose="02020603050405020304" pitchFamily="18" charset="0"/>
                <a:cs typeface="Times New Roman" panose="02020603050405020304" pitchFamily="18" charset="0"/>
              </a:rPr>
              <a:t>else</a:t>
            </a: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i="1" dirty="0" err="1">
                <a:solidFill>
                  <a:schemeClr val="bg1"/>
                </a:solidFill>
                <a:latin typeface="Times New Roman" panose="02020603050405020304" pitchFamily="18" charset="0"/>
                <a:cs typeface="Times New Roman" panose="02020603050405020304" pitchFamily="18" charset="0"/>
              </a:rPr>
              <a:t>binary_code</a:t>
            </a:r>
            <a:r>
              <a:rPr lang="en-US" altLang="zh-CN" dirty="0">
                <a:solidFill>
                  <a:schemeClr val="bg1"/>
                </a:solidFill>
                <a:latin typeface="Times New Roman" panose="02020603050405020304" pitchFamily="18" charset="0"/>
                <a:cs typeface="Times New Roman" panose="02020603050405020304" pitchFamily="18" charset="0"/>
              </a:rPr>
              <a:t>[</a:t>
            </a:r>
            <a:r>
              <a:rPr lang="en-US" altLang="zh-CN" i="1" dirty="0" err="1">
                <a:solidFill>
                  <a:schemeClr val="bg1"/>
                </a:solidFill>
                <a:latin typeface="Times New Roman" panose="02020603050405020304" pitchFamily="18" charset="0"/>
                <a:cs typeface="Times New Roman" panose="02020603050405020304" pitchFamily="18" charset="0"/>
              </a:rPr>
              <a:t>i</a:t>
            </a:r>
            <a:r>
              <a:rPr lang="en-US" altLang="zh-CN" dirty="0">
                <a:solidFill>
                  <a:schemeClr val="bg1"/>
                </a:solidFill>
                <a:latin typeface="Times New Roman" panose="02020603050405020304" pitchFamily="18" charset="0"/>
                <a:cs typeface="Times New Roman" panose="02020603050405020304" pitchFamily="18" charset="0"/>
              </a:rPr>
              <a:t>] = 1</a:t>
            </a:r>
            <a:endParaRPr lang="en-US" altLang="zh-CN"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en-US" altLang="zh-CN" dirty="0">
                <a:solidFill>
                  <a:schemeClr val="bg1"/>
                </a:solidFill>
                <a:latin typeface="Times New Roman" panose="02020603050405020304" pitchFamily="18" charset="0"/>
                <a:cs typeface="Times New Roman" panose="02020603050405020304" pitchFamily="18" charset="0"/>
              </a:rPr>
              <a:t>|  |  </a:t>
            </a:r>
            <a:r>
              <a:rPr lang="en-US" altLang="zh-CN" i="1" dirty="0">
                <a:solidFill>
                  <a:schemeClr val="bg1"/>
                </a:solidFill>
                <a:latin typeface="Times New Roman" panose="02020603050405020304" pitchFamily="18" charset="0"/>
                <a:cs typeface="Times New Roman" panose="02020603050405020304" pitchFamily="18" charset="0"/>
              </a:rPr>
              <a:t>p</a:t>
            </a:r>
            <a:r>
              <a:rPr lang="en-US" altLang="zh-CN" dirty="0">
                <a:solidFill>
                  <a:schemeClr val="bg1"/>
                </a:solidFill>
                <a:latin typeface="Times New Roman" panose="02020603050405020304" pitchFamily="18" charset="0"/>
                <a:cs typeface="Times New Roman" panose="02020603050405020304" pitchFamily="18" charset="0"/>
              </a:rPr>
              <a:t> ← </a:t>
            </a:r>
            <a:r>
              <a:rPr lang="en-US" altLang="zh-CN" i="1" dirty="0" err="1">
                <a:solidFill>
                  <a:schemeClr val="bg1"/>
                </a:solidFill>
                <a:latin typeface="Times New Roman" panose="02020603050405020304" pitchFamily="18" charset="0"/>
                <a:cs typeface="Times New Roman" panose="02020603050405020304" pitchFamily="18" charset="0"/>
              </a:rPr>
              <a:t>p.right</a:t>
            </a:r>
            <a:r>
              <a:rPr lang="en-US" altLang="zh-CN" i="1" dirty="0">
                <a:solidFill>
                  <a:schemeClr val="bg1"/>
                </a:solidFill>
                <a:latin typeface="Times New Roman" panose="02020603050405020304" pitchFamily="18" charset="0"/>
                <a:cs typeface="Times New Roman" panose="02020603050405020304" pitchFamily="18" charset="0"/>
              </a:rPr>
              <a:t>     </a:t>
            </a:r>
            <a:r>
              <a:rPr lang="en-US" altLang="zh-CN" dirty="0">
                <a:solidFill>
                  <a:schemeClr val="bg1"/>
                </a:solidFill>
                <a:latin typeface="Times New Roman" panose="02020603050405020304" pitchFamily="18" charset="0"/>
                <a:cs typeface="Times New Roman" panose="02020603050405020304" pitchFamily="18" charset="0"/>
              </a:rPr>
              <a:t>//</a:t>
            </a:r>
            <a:r>
              <a:rPr lang="zh-CN" altLang="en-US" dirty="0">
                <a:solidFill>
                  <a:schemeClr val="bg1"/>
                </a:solidFill>
                <a:latin typeface="Times New Roman" panose="02020603050405020304" pitchFamily="18" charset="0"/>
                <a:cs typeface="Times New Roman" panose="02020603050405020304" pitchFamily="18" charset="0"/>
              </a:rPr>
              <a:t>遇到</a:t>
            </a:r>
            <a:r>
              <a:rPr lang="en-US" altLang="zh-CN" dirty="0">
                <a:solidFill>
                  <a:schemeClr val="bg1"/>
                </a:solidFill>
                <a:latin typeface="Times New Roman" panose="02020603050405020304" pitchFamily="18" charset="0"/>
                <a:cs typeface="Times New Roman" panose="02020603050405020304" pitchFamily="18" charset="0"/>
              </a:rPr>
              <a:t>1, </a:t>
            </a:r>
            <a:r>
              <a:rPr lang="zh-CN" altLang="en-US" dirty="0">
                <a:solidFill>
                  <a:schemeClr val="bg1"/>
                </a:solidFill>
                <a:latin typeface="Times New Roman" panose="02020603050405020304" pitchFamily="18" charset="0"/>
                <a:cs typeface="Times New Roman" panose="02020603050405020304" pitchFamily="18" charset="0"/>
              </a:rPr>
              <a:t>沿右分支下移</a:t>
            </a:r>
            <a:endParaRPr lang="zh-CN" altLang="en-US"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b="1" dirty="0">
                <a:solidFill>
                  <a:schemeClr val="bg1"/>
                </a:solidFill>
                <a:latin typeface="Times New Roman" panose="02020603050405020304" pitchFamily="18" charset="0"/>
                <a:cs typeface="Times New Roman" panose="02020603050405020304" pitchFamily="18" charset="0"/>
              </a:rPr>
              <a:t>end</a:t>
            </a:r>
            <a:endParaRPr lang="en-US" altLang="zh-CN"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b="1" dirty="0">
                <a:solidFill>
                  <a:schemeClr val="bg1"/>
                </a:solidFill>
                <a:latin typeface="Times New Roman" panose="02020603050405020304" pitchFamily="18" charset="0"/>
                <a:cs typeface="Times New Roman" panose="02020603050405020304" pitchFamily="18" charset="0"/>
              </a:rPr>
              <a:t>if</a:t>
            </a: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i="1" dirty="0" err="1">
                <a:solidFill>
                  <a:schemeClr val="bg1"/>
                </a:solidFill>
                <a:latin typeface="Times New Roman" panose="02020603050405020304" pitchFamily="18" charset="0"/>
                <a:cs typeface="Times New Roman" panose="02020603050405020304" pitchFamily="18" charset="0"/>
              </a:rPr>
              <a:t>p.left</a:t>
            </a:r>
            <a:r>
              <a:rPr lang="en-US" altLang="zh-CN" i="1" dirty="0">
                <a:solidFill>
                  <a:schemeClr val="bg1"/>
                </a:solidFill>
                <a:latin typeface="Times New Roman" panose="02020603050405020304" pitchFamily="18" charset="0"/>
                <a:cs typeface="Times New Roman" panose="02020603050405020304" pitchFamily="18" charset="0"/>
              </a:rPr>
              <a:t> </a:t>
            </a:r>
            <a:r>
              <a:rPr lang="en-US" altLang="zh-CN" dirty="0">
                <a:solidFill>
                  <a:schemeClr val="bg1"/>
                </a:solidFill>
                <a:latin typeface="Times New Roman" panose="02020603050405020304" pitchFamily="18" charset="0"/>
                <a:cs typeface="Times New Roman" panose="02020603050405020304" pitchFamily="18" charset="0"/>
              </a:rPr>
              <a:t>= NIL </a:t>
            </a:r>
            <a:r>
              <a:rPr lang="zh-CN" altLang="en-US" dirty="0">
                <a:solidFill>
                  <a:schemeClr val="bg1"/>
                </a:solidFill>
                <a:latin typeface="Times New Roman" panose="02020603050405020304" pitchFamily="18" charset="0"/>
                <a:cs typeface="Times New Roman" panose="02020603050405020304" pitchFamily="18" charset="0"/>
              </a:rPr>
              <a:t>且 </a:t>
            </a:r>
            <a:r>
              <a:rPr lang="en-US" altLang="zh-CN" i="1" dirty="0" err="1">
                <a:solidFill>
                  <a:schemeClr val="bg1"/>
                </a:solidFill>
                <a:latin typeface="Times New Roman" panose="02020603050405020304" pitchFamily="18" charset="0"/>
                <a:cs typeface="Times New Roman" panose="02020603050405020304" pitchFamily="18" charset="0"/>
              </a:rPr>
              <a:t>p.right</a:t>
            </a:r>
            <a:r>
              <a:rPr lang="en-US" altLang="zh-CN" i="1" dirty="0">
                <a:solidFill>
                  <a:schemeClr val="bg1"/>
                </a:solidFill>
                <a:latin typeface="Times New Roman" panose="02020603050405020304" pitchFamily="18" charset="0"/>
                <a:cs typeface="Times New Roman" panose="02020603050405020304" pitchFamily="18" charset="0"/>
              </a:rPr>
              <a:t> </a:t>
            </a:r>
            <a:r>
              <a:rPr lang="en-US" altLang="zh-CN" dirty="0">
                <a:solidFill>
                  <a:schemeClr val="bg1"/>
                </a:solidFill>
                <a:latin typeface="Times New Roman" panose="02020603050405020304" pitchFamily="18" charset="0"/>
                <a:cs typeface="Times New Roman" panose="02020603050405020304" pitchFamily="18" charset="0"/>
              </a:rPr>
              <a:t>= NIL </a:t>
            </a:r>
            <a:r>
              <a:rPr lang="en-US" altLang="zh-CN" b="1" dirty="0">
                <a:solidFill>
                  <a:schemeClr val="bg1"/>
                </a:solidFill>
                <a:latin typeface="Times New Roman" panose="02020603050405020304" pitchFamily="18" charset="0"/>
                <a:cs typeface="Times New Roman" panose="02020603050405020304" pitchFamily="18" charset="0"/>
              </a:rPr>
              <a:t>then</a:t>
            </a:r>
            <a:r>
              <a:rPr lang="en-US"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到达叶结点</a:t>
            </a:r>
            <a:endParaRPr lang="zh-CN" altLang="en-US"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en-US" altLang="zh-CN" dirty="0">
                <a:solidFill>
                  <a:schemeClr val="bg1"/>
                </a:solidFill>
                <a:latin typeface="Times New Roman" panose="02020603050405020304" pitchFamily="18" charset="0"/>
                <a:cs typeface="Times New Roman" panose="02020603050405020304" pitchFamily="18" charset="0"/>
              </a:rPr>
              <a:t>|  |  </a:t>
            </a:r>
            <a:r>
              <a:rPr lang="en-US" altLang="zh-CN" b="1" dirty="0">
                <a:solidFill>
                  <a:schemeClr val="bg1"/>
                </a:solidFill>
                <a:latin typeface="Times New Roman" panose="02020603050405020304" pitchFamily="18" charset="0"/>
                <a:cs typeface="Times New Roman" panose="02020603050405020304" pitchFamily="18" charset="0"/>
              </a:rPr>
              <a:t>print </a:t>
            </a: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i="1" dirty="0" err="1">
                <a:solidFill>
                  <a:schemeClr val="bg1"/>
                </a:solidFill>
                <a:latin typeface="Times New Roman" panose="02020603050405020304" pitchFamily="18" charset="0"/>
                <a:cs typeface="Times New Roman" panose="02020603050405020304" pitchFamily="18" charset="0"/>
              </a:rPr>
              <a:t>p.data</a:t>
            </a:r>
            <a:r>
              <a:rPr lang="en-US" altLang="zh-CN" i="1" dirty="0">
                <a:solidFill>
                  <a:schemeClr val="bg1"/>
                </a:solidFill>
                <a:latin typeface="Times New Roman" panose="02020603050405020304" pitchFamily="18" charset="0"/>
                <a:cs typeface="Times New Roman" panose="02020603050405020304" pitchFamily="18" charset="0"/>
              </a:rPr>
              <a:t>     </a:t>
            </a:r>
            <a:r>
              <a:rPr lang="en-US" altLang="zh-CN" dirty="0">
                <a:solidFill>
                  <a:schemeClr val="bg1"/>
                </a:solidFill>
                <a:latin typeface="Times New Roman" panose="02020603050405020304" pitchFamily="18" charset="0"/>
                <a:cs typeface="Times New Roman" panose="02020603050405020304" pitchFamily="18" charset="0"/>
              </a:rPr>
              <a:t>//</a:t>
            </a:r>
            <a:r>
              <a:rPr lang="zh-CN" altLang="en-US" dirty="0">
                <a:solidFill>
                  <a:schemeClr val="bg1"/>
                </a:solidFill>
                <a:latin typeface="Times New Roman" panose="02020603050405020304" pitchFamily="18" charset="0"/>
                <a:cs typeface="Times New Roman" panose="02020603050405020304" pitchFamily="18" charset="0"/>
              </a:rPr>
              <a:t>输出文字符</a:t>
            </a:r>
            <a:endParaRPr lang="zh-CN" altLang="en-US"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en-US" altLang="zh-CN" dirty="0">
                <a:solidFill>
                  <a:schemeClr val="bg1"/>
                </a:solidFill>
                <a:latin typeface="Times New Roman" panose="02020603050405020304" pitchFamily="18" charset="0"/>
                <a:cs typeface="Times New Roman" panose="02020603050405020304" pitchFamily="18" charset="0"/>
              </a:rPr>
              <a:t>|  |  </a:t>
            </a:r>
            <a:r>
              <a:rPr lang="en-US" altLang="zh-CN" i="1" dirty="0">
                <a:solidFill>
                  <a:schemeClr val="bg1"/>
                </a:solidFill>
                <a:latin typeface="Times New Roman" panose="02020603050405020304" pitchFamily="18" charset="0"/>
                <a:cs typeface="Times New Roman" panose="02020603050405020304" pitchFamily="18" charset="0"/>
              </a:rPr>
              <a:t>p</a:t>
            </a:r>
            <a:r>
              <a:rPr lang="en-US" altLang="zh-CN" dirty="0">
                <a:solidFill>
                  <a:schemeClr val="bg1"/>
                </a:solidFill>
                <a:latin typeface="Times New Roman" panose="02020603050405020304" pitchFamily="18" charset="0"/>
                <a:cs typeface="Times New Roman" panose="02020603050405020304" pitchFamily="18" charset="0"/>
              </a:rPr>
              <a:t> ← </a:t>
            </a:r>
            <a:r>
              <a:rPr lang="en-US" altLang="zh-CN" i="1" dirty="0">
                <a:solidFill>
                  <a:schemeClr val="bg1"/>
                </a:solidFill>
                <a:latin typeface="Times New Roman" panose="02020603050405020304" pitchFamily="18" charset="0"/>
                <a:cs typeface="Times New Roman" panose="02020603050405020304" pitchFamily="18" charset="0"/>
              </a:rPr>
              <a:t>tree</a:t>
            </a:r>
            <a:r>
              <a:rPr lang="en-US"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返回树根，重新开始解码</a:t>
            </a:r>
            <a:endParaRPr lang="zh-CN" altLang="en-US"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b="1" dirty="0">
                <a:solidFill>
                  <a:schemeClr val="bg1"/>
                </a:solidFill>
                <a:latin typeface="Times New Roman" panose="02020603050405020304" pitchFamily="18" charset="0"/>
                <a:cs typeface="Times New Roman" panose="02020603050405020304" pitchFamily="18" charset="0"/>
              </a:rPr>
              <a:t>end</a:t>
            </a:r>
            <a:endParaRPr lang="en-US" altLang="zh-CN"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en-US" altLang="zh-CN" b="1" dirty="0">
                <a:solidFill>
                  <a:schemeClr val="bg1"/>
                </a:solidFill>
                <a:latin typeface="Times New Roman" panose="02020603050405020304" pitchFamily="18" charset="0"/>
                <a:cs typeface="Times New Roman" panose="02020603050405020304" pitchFamily="18" charset="0"/>
              </a:rPr>
              <a:t>end </a:t>
            </a:r>
            <a:endParaRPr lang="en-US" altLang="zh-CN" b="1" i="1" dirty="0">
              <a:solidFill>
                <a:schemeClr val="bg1"/>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2489200" y="1386815"/>
            <a:ext cx="8077200" cy="400110"/>
          </a:xfrm>
          <a:prstGeom prst="rect">
            <a:avLst/>
          </a:prstGeom>
          <a:noFill/>
        </p:spPr>
        <p:txBody>
          <a:bodyPr wrap="square">
            <a:spAutoFit/>
          </a:bodyPr>
          <a:lstStyle/>
          <a:p>
            <a:r>
              <a:rPr lang="zh-CN" altLang="en-US" sz="2000" b="1" dirty="0">
                <a:solidFill>
                  <a:schemeClr val="bg1"/>
                </a:solidFill>
              </a:rPr>
              <a:t>输入</a:t>
            </a:r>
            <a:r>
              <a:rPr lang="zh-CN" altLang="en-US" sz="2000" dirty="0">
                <a:solidFill>
                  <a:schemeClr val="bg1"/>
                </a:solidFill>
              </a:rPr>
              <a:t>：非空前缀码树</a:t>
            </a:r>
            <a:r>
              <a:rPr lang="en-US" altLang="zh-CN" sz="2000" i="1" dirty="0">
                <a:solidFill>
                  <a:schemeClr val="bg1"/>
                </a:solidFill>
              </a:rPr>
              <a:t>tree</a:t>
            </a:r>
            <a:r>
              <a:rPr lang="zh-CN" altLang="en-GB" sz="2000" dirty="0">
                <a:solidFill>
                  <a:schemeClr val="bg1"/>
                </a:solidFill>
              </a:rPr>
              <a:t>，</a:t>
            </a:r>
            <a:r>
              <a:rPr lang="zh-CN" altLang="en-US" sz="2000" dirty="0">
                <a:solidFill>
                  <a:schemeClr val="bg1"/>
                </a:solidFill>
              </a:rPr>
              <a:t>二进制字符串</a:t>
            </a:r>
            <a:r>
              <a:rPr lang="en-US" altLang="zh-CN" sz="2000" i="1" dirty="0" err="1">
                <a:solidFill>
                  <a:schemeClr val="bg1"/>
                </a:solidFill>
              </a:rPr>
              <a:t>binary_code</a:t>
            </a:r>
            <a:endParaRPr lang="en-GB" altLang="zh-CN" sz="2000" i="1" dirty="0">
              <a:solidFill>
                <a:schemeClr val="bg1"/>
              </a:solidFill>
            </a:endParaRPr>
          </a:p>
        </p:txBody>
      </p:sp>
      <p:sp>
        <p:nvSpPr>
          <p:cNvPr id="7" name="文本框 6"/>
          <p:cNvSpPr txBox="1"/>
          <p:nvPr/>
        </p:nvSpPr>
        <p:spPr>
          <a:xfrm>
            <a:off x="2489200" y="1722168"/>
            <a:ext cx="6096000" cy="400110"/>
          </a:xfrm>
          <a:prstGeom prst="rect">
            <a:avLst/>
          </a:prstGeom>
          <a:noFill/>
        </p:spPr>
        <p:txBody>
          <a:bodyPr wrap="square">
            <a:spAutoFit/>
          </a:bodyPr>
          <a:lstStyle/>
          <a:p>
            <a:pPr>
              <a:spcBef>
                <a:spcPts val="300"/>
              </a:spcBef>
              <a:spcAft>
                <a:spcPts val="300"/>
              </a:spcAft>
            </a:pPr>
            <a:r>
              <a:rPr lang="zh-CN" altLang="en-US" sz="2000" b="1" dirty="0">
                <a:solidFill>
                  <a:schemeClr val="bg1"/>
                </a:solidFill>
              </a:rPr>
              <a:t>输出</a:t>
            </a:r>
            <a:r>
              <a:rPr lang="zh-CN" altLang="en-US" sz="2000" dirty="0">
                <a:solidFill>
                  <a:schemeClr val="bg1"/>
                </a:solidFill>
              </a:rPr>
              <a:t>：解码后的文字符序列 </a:t>
            </a:r>
            <a:endParaRPr lang="zh-CN" altLang="en-US" sz="2000" dirty="0">
              <a:solidFill>
                <a:schemeClr val="bg1"/>
              </a:solidFill>
            </a:endParaRPr>
          </a:p>
        </p:txBody>
      </p:sp>
      <p:cxnSp>
        <p:nvCxnSpPr>
          <p:cNvPr id="9" name="直线连接符 8"/>
          <p:cNvCxnSpPr/>
          <p:nvPr/>
        </p:nvCxnSpPr>
        <p:spPr>
          <a:xfrm>
            <a:off x="2489200" y="2164010"/>
            <a:ext cx="6184900" cy="0"/>
          </a:xfrm>
          <a:prstGeom prst="line">
            <a:avLst/>
          </a:prstGeom>
          <a:ln w="12700">
            <a:solidFill>
              <a:schemeClr val="accent4"/>
            </a:solidFill>
          </a:ln>
        </p:spPr>
        <p:style>
          <a:lnRef idx="1">
            <a:schemeClr val="accent2"/>
          </a:lnRef>
          <a:fillRef idx="0">
            <a:schemeClr val="accent2"/>
          </a:fillRef>
          <a:effectRef idx="0">
            <a:schemeClr val="accent2"/>
          </a:effectRef>
          <a:fontRef idx="minor">
            <a:schemeClr val="tx1"/>
          </a:fontRef>
        </p:style>
      </p:cxnSp>
      <p:sp>
        <p:nvSpPr>
          <p:cNvPr id="4" name="文本框 3"/>
          <p:cNvSpPr txBox="1"/>
          <p:nvPr/>
        </p:nvSpPr>
        <p:spPr>
          <a:xfrm>
            <a:off x="8864600" y="4470977"/>
            <a:ext cx="2844800" cy="1938992"/>
          </a:xfrm>
          <a:prstGeom prst="rect">
            <a:avLst/>
          </a:prstGeom>
          <a:no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2000" b="1" kern="100" dirty="0">
                <a:solidFill>
                  <a:schemeClr val="accent4">
                    <a:lumMod val="20000"/>
                    <a:lumOff val="8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算法分析</a:t>
            </a:r>
            <a:endParaRPr lang="en-US" altLang="zh-CN" sz="2000" b="1" kern="100" dirty="0">
              <a:solidFill>
                <a:schemeClr val="accent4">
                  <a:lumMod val="20000"/>
                  <a:lumOff val="8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r>
              <a:rPr lang="zh-CN" altLang="zh-CN" sz="2000" kern="100" dirty="0">
                <a:solidFill>
                  <a:schemeClr val="accent4">
                    <a:lumMod val="20000"/>
                    <a:lumOff val="8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对</a:t>
            </a:r>
            <a:r>
              <a:rPr lang="zh-CN" altLang="en-US" sz="2000" kern="100" dirty="0">
                <a:solidFill>
                  <a:schemeClr val="accent4">
                    <a:lumMod val="20000"/>
                    <a:lumOff val="8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长度为</a:t>
            </a:r>
            <a:r>
              <a:rPr lang="en-US" altLang="zh-CN" sz="2000" kern="100" dirty="0">
                <a:solidFill>
                  <a:schemeClr val="accent4">
                    <a:lumMod val="20000"/>
                    <a:lumOff val="8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n</a:t>
            </a:r>
            <a:r>
              <a:rPr lang="zh-CN" altLang="zh-CN" sz="2000" kern="100" dirty="0">
                <a:solidFill>
                  <a:schemeClr val="accent4">
                    <a:lumMod val="20000"/>
                    <a:lumOff val="8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的二进制字符串，使用</a:t>
            </a:r>
            <a:r>
              <a:rPr lang="zh-CN" altLang="en-US" sz="2000" kern="100" dirty="0">
                <a:solidFill>
                  <a:schemeClr val="accent4">
                    <a:lumMod val="20000"/>
                    <a:lumOff val="80000"/>
                  </a:schemeClr>
                </a:solidFill>
                <a:latin typeface="微软雅黑" panose="020B0503020204020204" pitchFamily="34" charset="-122"/>
                <a:ea typeface="微软雅黑" panose="020B0503020204020204" pitchFamily="34" charset="-122"/>
                <a:cs typeface="Times New Roman" panose="02020603050405020304" pitchFamily="18" charset="0"/>
              </a:rPr>
              <a:t>哈夫曼（前缀码）</a:t>
            </a:r>
            <a:r>
              <a:rPr lang="zh-CN" altLang="zh-CN" sz="2000" kern="100" dirty="0">
                <a:solidFill>
                  <a:schemeClr val="accent4">
                    <a:lumMod val="20000"/>
                    <a:lumOff val="8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树只需要</a:t>
            </a:r>
            <a:r>
              <a:rPr lang="en-US" altLang="zh-CN" sz="2000" kern="100" dirty="0">
                <a:solidFill>
                  <a:schemeClr val="accent4">
                    <a:lumMod val="20000"/>
                    <a:lumOff val="8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O(n)</a:t>
            </a:r>
            <a:r>
              <a:rPr lang="zh-CN" altLang="en-US" sz="2000" kern="100" dirty="0">
                <a:solidFill>
                  <a:schemeClr val="accent4">
                    <a:lumMod val="20000"/>
                    <a:lumOff val="8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kern="100" dirty="0">
                <a:solidFill>
                  <a:schemeClr val="accent4">
                    <a:lumMod val="20000"/>
                    <a:lumOff val="8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的时间就能解码生成原来的文字串</a:t>
            </a:r>
            <a:r>
              <a:rPr lang="zh-CN" altLang="zh-CN" sz="2000" dirty="0">
                <a:solidFill>
                  <a:schemeClr val="accent4">
                    <a:lumMod val="20000"/>
                    <a:lumOff val="80000"/>
                  </a:schemeClr>
                </a:solidFill>
                <a:effectLst/>
                <a:latin typeface="微软雅黑" panose="020B0503020204020204" pitchFamily="34" charset="-122"/>
                <a:ea typeface="微软雅黑" panose="020B0503020204020204" pitchFamily="34" charset="-122"/>
              </a:rPr>
              <a:t> </a:t>
            </a:r>
            <a:endParaRPr lang="zh-CN" altLang="en-US" sz="2000" dirty="0">
              <a:solidFill>
                <a:schemeClr val="accent4">
                  <a:lumMod val="20000"/>
                  <a:lumOff val="80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5" name="内容占位符 4"/>
              <p:cNvSpPr txBox="1"/>
              <p:nvPr/>
            </p:nvSpPr>
            <p:spPr>
              <a:xfrm>
                <a:off x="584225" y="1226401"/>
                <a:ext cx="10964553" cy="47551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sz="2400" b="1" dirty="0"/>
                  <a:t>问题</a:t>
                </a:r>
                <a:r>
                  <a:rPr lang="zh-CN" altLang="en-US" sz="2400" dirty="0"/>
                  <a:t>：把</a:t>
                </a:r>
                <a:r>
                  <a:rPr lang="en-US" altLang="zh-CN" sz="2400" dirty="0"/>
                  <a:t>n</a:t>
                </a:r>
                <a:r>
                  <a:rPr lang="zh-CN" altLang="en-US" sz="2400" dirty="0"/>
                  <a:t>个升序序列</a:t>
                </a:r>
                <a:r>
                  <a:rPr lang="en-US" altLang="zh-CN" sz="2400" dirty="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A</m:t>
                        </m:r>
                      </m:e>
                      <m:sub>
                        <m:r>
                          <m:rPr>
                            <m:sty m:val="p"/>
                          </m:rPr>
                          <a:rPr lang="en-US" altLang="zh-CN" sz="2400" b="0" i="0" smtClean="0">
                            <a:latin typeface="Cambria Math" panose="02040503050406030204" pitchFamily="18" charset="0"/>
                          </a:rPr>
                          <m:t>n</m:t>
                        </m:r>
                      </m:sub>
                    </m:sSub>
                  </m:oMath>
                </a14:m>
                <a:r>
                  <a:rPr lang="zh-CN" altLang="en-US" sz="2400" dirty="0"/>
                  <a:t>，合并成一个升序序列。简单起见，假设合并长度为</a:t>
                </a:r>
                <a:r>
                  <a:rPr lang="en-US" altLang="zh-CN" sz="2400" dirty="0"/>
                  <a:t>x</a:t>
                </a:r>
                <a:r>
                  <a:rPr lang="zh-CN" altLang="en-US" sz="2400" dirty="0"/>
                  <a:t>和</a:t>
                </a:r>
                <a:r>
                  <a:rPr lang="en-US" altLang="zh-CN" sz="2400" dirty="0"/>
                  <a:t>y</a:t>
                </a:r>
                <a:r>
                  <a:rPr lang="zh-CN" altLang="en-US" sz="2400" dirty="0"/>
                  <a:t>的两个序列需要</a:t>
                </a:r>
                <a:r>
                  <a:rPr lang="en-US" altLang="zh-CN" sz="2400" dirty="0" err="1"/>
                  <a:t>x+y</a:t>
                </a:r>
                <a:r>
                  <a:rPr lang="zh-CN" altLang="en-US" sz="2400" dirty="0"/>
                  <a:t>次比较，求比较次数最少的合并方案。</a:t>
                </a:r>
                <a:endParaRPr lang="en-US" altLang="zh-CN" sz="2400" dirty="0"/>
              </a:p>
              <a:p>
                <a:pPr>
                  <a:lnSpc>
                    <a:spcPct val="120000"/>
                  </a:lnSpc>
                </a:pPr>
                <a:endParaRPr lang="en-US" altLang="zh-CN" sz="2400" dirty="0"/>
              </a:p>
            </p:txBody>
          </p:sp>
        </mc:Choice>
        <mc:Fallback>
          <p:sp>
            <p:nvSpPr>
              <p:cNvPr id="15" name="内容占位符 4"/>
              <p:cNvSpPr txBox="1">
                <a:spLocks noRot="1" noChangeAspect="1" noMove="1" noResize="1" noEditPoints="1" noAdjustHandles="1" noChangeArrowheads="1" noChangeShapeType="1" noTextEdit="1"/>
              </p:cNvSpPr>
              <p:nvPr/>
            </p:nvSpPr>
            <p:spPr>
              <a:xfrm>
                <a:off x="584225" y="1226401"/>
                <a:ext cx="10964553" cy="4755124"/>
              </a:xfrm>
              <a:prstGeom prst="rect">
                <a:avLst/>
              </a:prstGeom>
              <a:blipFill rotWithShape="1">
                <a:blip r:embed="rId1"/>
                <a:stretch>
                  <a:fillRect t="-5" b="10"/>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zh-CN" altLang="en-US" sz="2800" dirty="0"/>
              <a:t>哈夫曼树的应用：多路合并</a:t>
            </a:r>
            <a:endParaRPr lang="zh-CN" altLang="en-US" dirty="0"/>
          </a:p>
        </p:txBody>
      </p:sp>
      <p:sp>
        <p:nvSpPr>
          <p:cNvPr id="3" name="副标题 2"/>
          <p:cNvSpPr>
            <a:spLocks noGrp="1"/>
          </p:cNvSpPr>
          <p:nvPr>
            <p:ph type="subTitle" idx="1"/>
          </p:nvPr>
        </p:nvSpPr>
        <p:spPr/>
        <p:txBody>
          <a:bodyPr/>
          <a:lstStyle/>
          <a:p>
            <a:r>
              <a:rPr lang="en-US" altLang="zh-CN" dirty="0"/>
              <a:t>5.5 </a:t>
            </a:r>
            <a:r>
              <a:rPr lang="zh-CN" altLang="en-US" dirty="0"/>
              <a:t>哈夫曼树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graphicFrame>
        <p:nvGraphicFramePr>
          <p:cNvPr id="7" name="表格 6"/>
          <p:cNvGraphicFramePr>
            <a:graphicFrameLocks noGrp="1"/>
          </p:cNvGraphicFramePr>
          <p:nvPr/>
        </p:nvGraphicFramePr>
        <p:xfrm>
          <a:off x="2831462" y="3102869"/>
          <a:ext cx="1931320" cy="365760"/>
        </p:xfrm>
        <a:graphic>
          <a:graphicData uri="http://schemas.openxmlformats.org/drawingml/2006/table">
            <a:tbl>
              <a:tblPr firstRow="1" bandRow="1">
                <a:tableStyleId>{F5AB1C69-6EDB-4FF4-983F-18BD219EF322}</a:tableStyleId>
              </a:tblPr>
              <a:tblGrid>
                <a:gridCol w="482830"/>
                <a:gridCol w="482830"/>
                <a:gridCol w="482830"/>
                <a:gridCol w="482830"/>
              </a:tblGrid>
              <a:tr h="278994">
                <a:tc>
                  <a:txBody>
                    <a:bodyPr/>
                    <a:lstStyle/>
                    <a:p>
                      <a:pPr algn="ctr"/>
                      <a:r>
                        <a:rPr lang="en-US" altLang="zh-CN" sz="1800" dirty="0">
                          <a:solidFill>
                            <a:schemeClr val="tx1"/>
                          </a:solidFill>
                        </a:rPr>
                        <a:t>1</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800" dirty="0">
                          <a:solidFill>
                            <a:schemeClr val="tx1"/>
                          </a:solidFill>
                        </a:rPr>
                        <a:t>5</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800" dirty="0">
                          <a:solidFill>
                            <a:schemeClr val="tx1"/>
                          </a:solidFill>
                        </a:rPr>
                        <a:t>9</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800" dirty="0">
                          <a:solidFill>
                            <a:schemeClr val="tx1"/>
                          </a:solidFill>
                        </a:rPr>
                        <a:t>10</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bl>
          </a:graphicData>
        </a:graphic>
      </p:graphicFrame>
      <p:graphicFrame>
        <p:nvGraphicFramePr>
          <p:cNvPr id="9" name="表格 8"/>
          <p:cNvGraphicFramePr>
            <a:graphicFrameLocks noGrp="1"/>
          </p:cNvGraphicFramePr>
          <p:nvPr/>
        </p:nvGraphicFramePr>
        <p:xfrm>
          <a:off x="2252029" y="3628149"/>
          <a:ext cx="3090185" cy="365760"/>
        </p:xfrm>
        <a:graphic>
          <a:graphicData uri="http://schemas.openxmlformats.org/drawingml/2006/table">
            <a:tbl>
              <a:tblPr firstRow="1" bandRow="1">
                <a:tableStyleId>{F5AB1C69-6EDB-4FF4-983F-18BD219EF322}</a:tableStyleId>
              </a:tblPr>
              <a:tblGrid>
                <a:gridCol w="441455"/>
                <a:gridCol w="441455"/>
                <a:gridCol w="441455"/>
                <a:gridCol w="441455"/>
                <a:gridCol w="441455"/>
                <a:gridCol w="441455"/>
                <a:gridCol w="441455"/>
              </a:tblGrid>
              <a:tr h="278994">
                <a:tc>
                  <a:txBody>
                    <a:bodyPr/>
                    <a:lstStyle/>
                    <a:p>
                      <a:pPr algn="ctr"/>
                      <a:r>
                        <a:rPr lang="en-US" altLang="zh-CN" sz="1800" dirty="0">
                          <a:solidFill>
                            <a:schemeClr val="tx1"/>
                          </a:solidFill>
                        </a:rPr>
                        <a:t>2</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800" dirty="0">
                          <a:solidFill>
                            <a:schemeClr val="tx1"/>
                          </a:solidFill>
                        </a:rPr>
                        <a:t>4</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800" dirty="0">
                          <a:solidFill>
                            <a:schemeClr val="tx1"/>
                          </a:solidFill>
                        </a:rPr>
                        <a:t>7</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800" dirty="0">
                          <a:solidFill>
                            <a:schemeClr val="tx1"/>
                          </a:solidFill>
                        </a:rPr>
                        <a:t>11</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800" dirty="0">
                          <a:solidFill>
                            <a:schemeClr val="tx1"/>
                          </a:solidFill>
                        </a:rPr>
                        <a:t>14</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800" dirty="0">
                          <a:solidFill>
                            <a:schemeClr val="tx1"/>
                          </a:solidFill>
                        </a:rPr>
                        <a:t>17</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800" dirty="0">
                          <a:solidFill>
                            <a:schemeClr val="tx1"/>
                          </a:solidFill>
                        </a:rPr>
                        <a:t>20</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bl>
          </a:graphicData>
        </a:graphic>
      </p:graphicFrame>
      <p:graphicFrame>
        <p:nvGraphicFramePr>
          <p:cNvPr id="11" name="表格 10"/>
          <p:cNvGraphicFramePr>
            <a:graphicFrameLocks noGrp="1"/>
          </p:cNvGraphicFramePr>
          <p:nvPr/>
        </p:nvGraphicFramePr>
        <p:xfrm>
          <a:off x="2831465" y="4089400"/>
          <a:ext cx="1290591" cy="365760"/>
        </p:xfrm>
        <a:graphic>
          <a:graphicData uri="http://schemas.openxmlformats.org/drawingml/2006/table">
            <a:tbl>
              <a:tblPr firstRow="1" bandRow="1">
                <a:tableStyleId>{F5AB1C69-6EDB-4FF4-983F-18BD219EF322}</a:tableStyleId>
              </a:tblPr>
              <a:tblGrid>
                <a:gridCol w="430197"/>
                <a:gridCol w="430197"/>
                <a:gridCol w="430197"/>
              </a:tblGrid>
              <a:tr h="278994">
                <a:tc>
                  <a:txBody>
                    <a:bodyPr/>
                    <a:lstStyle/>
                    <a:p>
                      <a:pPr algn="ctr"/>
                      <a:r>
                        <a:rPr lang="en-US" altLang="zh-CN" sz="1800" dirty="0">
                          <a:solidFill>
                            <a:schemeClr val="tx1"/>
                          </a:solidFill>
                        </a:rPr>
                        <a:t>6</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800" dirty="0">
                          <a:solidFill>
                            <a:schemeClr val="tx1"/>
                          </a:solidFill>
                        </a:rPr>
                        <a:t>13</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800" dirty="0">
                          <a:solidFill>
                            <a:schemeClr val="tx1"/>
                          </a:solidFill>
                        </a:rPr>
                        <a:t>21</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bl>
          </a:graphicData>
        </a:graphic>
      </p:graphicFrame>
      <p:graphicFrame>
        <p:nvGraphicFramePr>
          <p:cNvPr id="16" name="表格 15"/>
          <p:cNvGraphicFramePr>
            <a:graphicFrameLocks noGrp="1"/>
          </p:cNvGraphicFramePr>
          <p:nvPr/>
        </p:nvGraphicFramePr>
        <p:xfrm>
          <a:off x="2831463" y="4571697"/>
          <a:ext cx="898708" cy="365760"/>
        </p:xfrm>
        <a:graphic>
          <a:graphicData uri="http://schemas.openxmlformats.org/drawingml/2006/table">
            <a:tbl>
              <a:tblPr firstRow="1" bandRow="1">
                <a:tableStyleId>{F5AB1C69-6EDB-4FF4-983F-18BD219EF322}</a:tableStyleId>
              </a:tblPr>
              <a:tblGrid>
                <a:gridCol w="449354"/>
                <a:gridCol w="449354"/>
              </a:tblGrid>
              <a:tr h="278994">
                <a:tc>
                  <a:txBody>
                    <a:bodyPr/>
                    <a:lstStyle/>
                    <a:p>
                      <a:pPr algn="ctr"/>
                      <a:r>
                        <a:rPr lang="en-US" altLang="zh-CN" sz="1800" dirty="0">
                          <a:solidFill>
                            <a:schemeClr val="tx1"/>
                          </a:solidFill>
                        </a:rPr>
                        <a:t>3</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800" dirty="0">
                          <a:solidFill>
                            <a:schemeClr val="tx1"/>
                          </a:solidFill>
                        </a:rPr>
                        <a:t>19</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bl>
          </a:graphicData>
        </a:graphic>
      </p:graphicFrame>
      <p:graphicFrame>
        <p:nvGraphicFramePr>
          <p:cNvPr id="17" name="表格 16"/>
          <p:cNvGraphicFramePr>
            <a:graphicFrameLocks noGrp="1"/>
          </p:cNvGraphicFramePr>
          <p:nvPr/>
        </p:nvGraphicFramePr>
        <p:xfrm>
          <a:off x="2467429" y="5038133"/>
          <a:ext cx="2081215" cy="365760"/>
        </p:xfrm>
        <a:graphic>
          <a:graphicData uri="http://schemas.openxmlformats.org/drawingml/2006/table">
            <a:tbl>
              <a:tblPr firstRow="1" bandRow="1">
                <a:tableStyleId>{F5AB1C69-6EDB-4FF4-983F-18BD219EF322}</a:tableStyleId>
              </a:tblPr>
              <a:tblGrid>
                <a:gridCol w="416243"/>
                <a:gridCol w="416243"/>
                <a:gridCol w="416243"/>
                <a:gridCol w="416243"/>
                <a:gridCol w="416243"/>
              </a:tblGrid>
              <a:tr h="278994">
                <a:tc>
                  <a:txBody>
                    <a:bodyPr/>
                    <a:lstStyle/>
                    <a:p>
                      <a:pPr algn="ctr"/>
                      <a:r>
                        <a:rPr lang="en-US" altLang="zh-CN" sz="1800" i="0" dirty="0">
                          <a:solidFill>
                            <a:schemeClr val="tx1"/>
                          </a:solidFill>
                        </a:rPr>
                        <a:t>8</a:t>
                      </a:r>
                      <a:endParaRPr lang="zh-CN" altLang="en-US" sz="18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800" i="0" dirty="0">
                          <a:solidFill>
                            <a:schemeClr val="tx1"/>
                          </a:solidFill>
                        </a:rPr>
                        <a:t>12</a:t>
                      </a:r>
                      <a:endParaRPr lang="zh-CN" altLang="en-US" sz="18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800" i="0" dirty="0">
                          <a:solidFill>
                            <a:schemeClr val="tx1"/>
                          </a:solidFill>
                        </a:rPr>
                        <a:t>15</a:t>
                      </a:r>
                      <a:endParaRPr lang="zh-CN" altLang="en-US" sz="18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800" i="0" dirty="0">
                          <a:solidFill>
                            <a:schemeClr val="tx1"/>
                          </a:solidFill>
                        </a:rPr>
                        <a:t>16</a:t>
                      </a:r>
                      <a:endParaRPr lang="zh-CN" altLang="en-US" sz="18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800" i="0" dirty="0">
                          <a:solidFill>
                            <a:schemeClr val="tx1"/>
                          </a:solidFill>
                        </a:rPr>
                        <a:t>18</a:t>
                      </a:r>
                      <a:endParaRPr lang="zh-CN" altLang="en-US" sz="18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bl>
          </a:graphicData>
        </a:graphic>
      </p:graphicFrame>
      <p:graphicFrame>
        <p:nvGraphicFramePr>
          <p:cNvPr id="18" name="表格 17"/>
          <p:cNvGraphicFramePr>
            <a:graphicFrameLocks noGrp="1"/>
          </p:cNvGraphicFramePr>
          <p:nvPr/>
        </p:nvGraphicFramePr>
        <p:xfrm>
          <a:off x="6171952" y="4049529"/>
          <a:ext cx="3523618" cy="396240"/>
        </p:xfrm>
        <a:graphic>
          <a:graphicData uri="http://schemas.openxmlformats.org/drawingml/2006/table">
            <a:tbl>
              <a:tblPr firstRow="1" bandRow="1">
                <a:tableStyleId>{93296810-A885-4BE3-A3E7-6D5BEEA58F35}</a:tableStyleId>
              </a:tblPr>
              <a:tblGrid>
                <a:gridCol w="503374"/>
                <a:gridCol w="503374"/>
                <a:gridCol w="503374"/>
                <a:gridCol w="503374"/>
                <a:gridCol w="503374"/>
                <a:gridCol w="503374"/>
                <a:gridCol w="503374"/>
              </a:tblGrid>
              <a:tr h="278994">
                <a:tc>
                  <a:txBody>
                    <a:bodyPr/>
                    <a:lstStyle/>
                    <a:p>
                      <a:pPr algn="ctr"/>
                      <a:r>
                        <a:rPr lang="en-US" altLang="zh-CN" sz="2000" dirty="0"/>
                        <a:t>1</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c>
                  <a:txBody>
                    <a:bodyPr/>
                    <a:lstStyle/>
                    <a:p>
                      <a:pPr algn="ctr"/>
                      <a:r>
                        <a:rPr lang="en-US" altLang="zh-CN" sz="2000" dirty="0"/>
                        <a:t>2</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c>
                  <a:txBody>
                    <a:bodyPr/>
                    <a:lstStyle/>
                    <a:p>
                      <a:pPr algn="ctr"/>
                      <a:r>
                        <a:rPr lang="en-US" altLang="zh-CN" sz="2000" dirty="0"/>
                        <a:t>3</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c>
                  <a:txBody>
                    <a:bodyPr/>
                    <a:lstStyle/>
                    <a:p>
                      <a:pPr algn="ctr"/>
                      <a:r>
                        <a:rPr lang="en-US" altLang="zh-CN" sz="2000" dirty="0"/>
                        <a:t>   </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c>
                  <a:txBody>
                    <a:bodyPr/>
                    <a:lstStyle/>
                    <a:p>
                      <a:pPr algn="ctr"/>
                      <a:r>
                        <a:rPr lang="en-US" altLang="zh-CN" sz="2000" dirty="0"/>
                        <a:t>19</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c>
                  <a:txBody>
                    <a:bodyPr/>
                    <a:lstStyle/>
                    <a:p>
                      <a:pPr algn="ctr"/>
                      <a:r>
                        <a:rPr lang="en-US" altLang="zh-CN" sz="2000" dirty="0"/>
                        <a:t>20</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c>
                  <a:txBody>
                    <a:bodyPr/>
                    <a:lstStyle/>
                    <a:p>
                      <a:pPr algn="ctr"/>
                      <a:r>
                        <a:rPr lang="en-US" altLang="zh-CN" sz="2000" dirty="0"/>
                        <a:t>21</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r>
            </a:tbl>
          </a:graphicData>
        </a:graphic>
      </p:graphicFrame>
      <p:sp>
        <p:nvSpPr>
          <p:cNvPr id="20" name="右大括号 19"/>
          <p:cNvSpPr/>
          <p:nvPr/>
        </p:nvSpPr>
        <p:spPr>
          <a:xfrm>
            <a:off x="5235848" y="3109987"/>
            <a:ext cx="685800" cy="2218327"/>
          </a:xfrm>
          <a:prstGeom prst="rightBrace">
            <a:avLst>
              <a:gd name="adj1" fmla="val 66666"/>
              <a:gd name="adj2" fmla="val 50000"/>
            </a:avLst>
          </a:prstGeom>
          <a:ln w="28575">
            <a:solidFill>
              <a:srgbClr val="0000FF"/>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sz="2000"/>
          </a:p>
        </p:txBody>
      </p:sp>
      <p:cxnSp>
        <p:nvCxnSpPr>
          <p:cNvPr id="21" name="直接连接符 5"/>
          <p:cNvCxnSpPr/>
          <p:nvPr/>
        </p:nvCxnSpPr>
        <p:spPr>
          <a:xfrm>
            <a:off x="7750629" y="4218055"/>
            <a:ext cx="391885" cy="0"/>
          </a:xfrm>
          <a:prstGeom prst="line">
            <a:avLst/>
          </a:prstGeom>
          <a:ln w="28575">
            <a:solidFill>
              <a:srgbClr val="FFFF00"/>
            </a:solidFill>
            <a:prstDash val="sysDash"/>
          </a:ln>
        </p:spPr>
        <p:style>
          <a:lnRef idx="1">
            <a:schemeClr val="accent3"/>
          </a:lnRef>
          <a:fillRef idx="0">
            <a:schemeClr val="accent3"/>
          </a:fillRef>
          <a:effectRef idx="0">
            <a:schemeClr val="accent3"/>
          </a:effectRef>
          <a:fontRef idx="minor">
            <a:schemeClr val="tx1"/>
          </a:fontRef>
        </p:style>
      </p:cxnSp>
      <p:sp>
        <p:nvSpPr>
          <p:cNvPr id="24" name="文本框 23"/>
          <p:cNvSpPr txBox="1"/>
          <p:nvPr/>
        </p:nvSpPr>
        <p:spPr>
          <a:xfrm>
            <a:off x="4860925" y="2611556"/>
            <a:ext cx="1133475" cy="400110"/>
          </a:xfrm>
          <a:prstGeom prst="rect">
            <a:avLst/>
          </a:prstGeom>
          <a:noFill/>
        </p:spPr>
        <p:txBody>
          <a:bodyPr wrap="square" rtlCol="0">
            <a:spAutoFit/>
          </a:bodyPr>
          <a:lstStyle/>
          <a:p>
            <a:r>
              <a:rPr lang="en-US" altLang="zh-CN" sz="2000" dirty="0">
                <a:solidFill>
                  <a:srgbClr val="0000FF"/>
                </a:solidFill>
                <a:latin typeface="Segoe UI Black" panose="020B0A02040204020203" pitchFamily="34" charset="0"/>
                <a:ea typeface="Segoe UI Black" panose="020B0A02040204020203" pitchFamily="34" charset="0"/>
              </a:rPr>
              <a:t>merge</a:t>
            </a:r>
            <a:endParaRPr lang="zh-CN" altLang="en-US" sz="2000" dirty="0">
              <a:solidFill>
                <a:srgbClr val="0000FF"/>
              </a:solidFill>
              <a:latin typeface="Segoe UI Black" panose="020B0A02040204020203" pitchFamily="3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5" name="内容占位符 4"/>
              <p:cNvSpPr txBox="1"/>
              <p:nvPr/>
            </p:nvSpPr>
            <p:spPr>
              <a:xfrm>
                <a:off x="667215" y="1224080"/>
                <a:ext cx="10964553" cy="47551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b="1" dirty="0"/>
                  <a:t>问题</a:t>
                </a:r>
                <a:r>
                  <a:rPr lang="zh-CN" altLang="en-US" dirty="0"/>
                  <a:t>：把</a:t>
                </a:r>
                <a:r>
                  <a:rPr lang="en-US" altLang="zh-CN" dirty="0"/>
                  <a:t>n</a:t>
                </a:r>
                <a:r>
                  <a:rPr lang="zh-CN" altLang="en-US" dirty="0"/>
                  <a:t>个升序序列</a:t>
                </a: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A</m:t>
                        </m:r>
                      </m:e>
                      <m:sub>
                        <m:r>
                          <m:rPr>
                            <m:sty m:val="p"/>
                          </m:rPr>
                          <a:rPr lang="en-US" altLang="zh-CN" b="0" i="0" smtClean="0">
                            <a:latin typeface="Cambria Math" panose="02040503050406030204" pitchFamily="18" charset="0"/>
                          </a:rPr>
                          <m:t>n</m:t>
                        </m:r>
                      </m:sub>
                    </m:sSub>
                  </m:oMath>
                </a14:m>
                <a:r>
                  <a:rPr lang="zh-CN" altLang="en-US" dirty="0"/>
                  <a:t>，合并成一个升序序列。简单起见，假设合并长度为</a:t>
                </a:r>
                <a:r>
                  <a:rPr lang="en-US" altLang="zh-CN" dirty="0"/>
                  <a:t>x</a:t>
                </a:r>
                <a:r>
                  <a:rPr lang="zh-CN" altLang="en-US" dirty="0"/>
                  <a:t>和</a:t>
                </a:r>
                <a:r>
                  <a:rPr lang="en-US" altLang="zh-CN" dirty="0"/>
                  <a:t>y</a:t>
                </a:r>
                <a:r>
                  <a:rPr lang="zh-CN" altLang="en-US" dirty="0"/>
                  <a:t>的两个序列需要</a:t>
                </a:r>
                <a:r>
                  <a:rPr lang="en-US" altLang="zh-CN" dirty="0" err="1"/>
                  <a:t>x+y</a:t>
                </a:r>
                <a:r>
                  <a:rPr lang="zh-CN" altLang="en-US" dirty="0"/>
                  <a:t>次比较，求比较次数最少的合并方案。</a:t>
                </a:r>
                <a:endParaRPr lang="en-US" altLang="zh-CN" dirty="0"/>
              </a:p>
              <a:p>
                <a:pPr>
                  <a:lnSpc>
                    <a:spcPct val="120000"/>
                  </a:lnSpc>
                </a:pPr>
                <a:endParaRPr lang="en-US" altLang="zh-CN" dirty="0"/>
              </a:p>
            </p:txBody>
          </p:sp>
        </mc:Choice>
        <mc:Fallback>
          <p:sp>
            <p:nvSpPr>
              <p:cNvPr id="15" name="内容占位符 4"/>
              <p:cNvSpPr txBox="1">
                <a:spLocks noRot="1" noChangeAspect="1" noMove="1" noResize="1" noEditPoints="1" noAdjustHandles="1" noChangeArrowheads="1" noChangeShapeType="1" noTextEdit="1"/>
              </p:cNvSpPr>
              <p:nvPr/>
            </p:nvSpPr>
            <p:spPr>
              <a:xfrm>
                <a:off x="667215" y="1224080"/>
                <a:ext cx="10964553" cy="4755124"/>
              </a:xfrm>
              <a:prstGeom prst="rect">
                <a:avLst/>
              </a:prstGeom>
              <a:blipFill rotWithShape="1">
                <a:blip r:embed="rId1"/>
                <a:stretch>
                  <a:fillRect l="-4" t="-9" r="4" b="1"/>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zh-CN" altLang="en-US" sz="2800" dirty="0"/>
              <a:t>哈夫曼树的应用：多路合并</a:t>
            </a:r>
            <a:endParaRPr lang="zh-CN" altLang="en-US" dirty="0"/>
          </a:p>
        </p:txBody>
      </p:sp>
      <p:sp>
        <p:nvSpPr>
          <p:cNvPr id="3" name="副标题 2"/>
          <p:cNvSpPr>
            <a:spLocks noGrp="1"/>
          </p:cNvSpPr>
          <p:nvPr>
            <p:ph type="subTitle" idx="1"/>
          </p:nvPr>
        </p:nvSpPr>
        <p:spPr/>
        <p:txBody>
          <a:bodyPr/>
          <a:lstStyle/>
          <a:p>
            <a:r>
              <a:rPr lang="en-US" altLang="zh-CN" dirty="0"/>
              <a:t>5.5 </a:t>
            </a:r>
            <a:r>
              <a:rPr lang="zh-CN" altLang="en-US" dirty="0"/>
              <a:t>哈夫曼树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文本框 4"/>
          <p:cNvSpPr txBox="1"/>
          <p:nvPr/>
        </p:nvSpPr>
        <p:spPr>
          <a:xfrm>
            <a:off x="1692965" y="2617003"/>
            <a:ext cx="2646878" cy="461665"/>
          </a:xfrm>
          <a:prstGeom prst="rect">
            <a:avLst/>
          </a:prstGeom>
          <a:noFill/>
        </p:spPr>
        <p:txBody>
          <a:bodyPr wrap="none" rtlCol="0">
            <a:spAutoFit/>
          </a:bodyPr>
          <a:lstStyle/>
          <a:p>
            <a:r>
              <a:rPr kumimoji="1" lang="zh-CN" altLang="en-US" sz="2400" dirty="0">
                <a:latin typeface="微软雅黑" panose="020B0503020204020204" pitchFamily="34" charset="-122"/>
                <a:ea typeface="微软雅黑" panose="020B0503020204020204" pitchFamily="34" charset="-122"/>
              </a:rPr>
              <a:t>方案一：同步归并</a:t>
            </a:r>
            <a:endParaRPr kumimoji="1" lang="zh-CN" altLang="en-US" sz="2400" dirty="0">
              <a:latin typeface="微软雅黑" panose="020B0503020204020204" pitchFamily="34" charset="-122"/>
              <a:ea typeface="微软雅黑" panose="020B0503020204020204" pitchFamily="34" charset="-122"/>
            </a:endParaRPr>
          </a:p>
        </p:txBody>
      </p:sp>
      <p:sp>
        <p:nvSpPr>
          <p:cNvPr id="6" name="任意多边形: 形状 8"/>
          <p:cNvSpPr/>
          <p:nvPr/>
        </p:nvSpPr>
        <p:spPr>
          <a:xfrm>
            <a:off x="4863909" y="2121661"/>
            <a:ext cx="6384662" cy="145235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457200" lvl="0" indent="-457200" defTabSz="1155700">
              <a:lnSpc>
                <a:spcPct val="90000"/>
              </a:lnSpc>
              <a:spcBef>
                <a:spcPct val="0"/>
              </a:spcBef>
              <a:spcAft>
                <a:spcPct val="35000"/>
              </a:spcAft>
              <a:buFont typeface="+mj-lt"/>
              <a:buAutoNum type="arabicPeriod"/>
            </a:pPr>
            <a:r>
              <a:rPr lang="zh-CN" altLang="en-US" sz="2000" kern="1200" dirty="0">
                <a:latin typeface="微软雅黑" panose="020B0503020204020204" pitchFamily="34" charset="-122"/>
                <a:ea typeface="微软雅黑" panose="020B0503020204020204" pitchFamily="34" charset="-122"/>
              </a:rPr>
              <a:t>查找所有（非空）序列先头元素的最小值</a:t>
            </a:r>
            <a:endParaRPr lang="en-US" altLang="zh-CN" sz="2000" kern="1200" dirty="0">
              <a:latin typeface="微软雅黑" panose="020B0503020204020204" pitchFamily="34" charset="-122"/>
              <a:ea typeface="微软雅黑" panose="020B0503020204020204" pitchFamily="34" charset="-122"/>
            </a:endParaRPr>
          </a:p>
          <a:p>
            <a:pPr marL="457200" lvl="0" indent="-457200" defTabSz="1155700">
              <a:lnSpc>
                <a:spcPct val="90000"/>
              </a:lnSpc>
              <a:spcBef>
                <a:spcPct val="0"/>
              </a:spcBef>
              <a:spcAft>
                <a:spcPct val="35000"/>
              </a:spcAft>
              <a:buFont typeface="+mj-lt"/>
              <a:buAutoNum type="arabicPeriod"/>
            </a:pPr>
            <a:r>
              <a:rPr lang="zh-CN" altLang="en-US" sz="2000" kern="1200" dirty="0">
                <a:latin typeface="微软雅黑" panose="020B0503020204020204" pitchFamily="34" charset="-122"/>
                <a:ea typeface="微软雅黑" panose="020B0503020204020204" pitchFamily="34" charset="-122"/>
              </a:rPr>
              <a:t>从序列前端取出最小值并</a:t>
            </a:r>
            <a:r>
              <a:rPr lang="zh-CN" altLang="en-US" sz="2000" dirty="0">
                <a:latin typeface="微软雅黑" panose="020B0503020204020204" pitchFamily="34" charset="-122"/>
                <a:ea typeface="微软雅黑" panose="020B0503020204020204" pitchFamily="34" charset="-122"/>
              </a:rPr>
              <a:t>添加到合并序列的末尾</a:t>
            </a:r>
            <a:endParaRPr lang="en-US" altLang="zh-CN" sz="2000" dirty="0">
              <a:latin typeface="微软雅黑" panose="020B0503020204020204" pitchFamily="34" charset="-122"/>
              <a:ea typeface="微软雅黑" panose="020B0503020204020204" pitchFamily="34" charset="-122"/>
            </a:endParaRPr>
          </a:p>
          <a:p>
            <a:pPr marL="457200" lvl="0" indent="-457200" defTabSz="1155700">
              <a:lnSpc>
                <a:spcPct val="90000"/>
              </a:lnSpc>
              <a:spcBef>
                <a:spcPct val="0"/>
              </a:spcBef>
              <a:spcAft>
                <a:spcPct val="35000"/>
              </a:spcAft>
              <a:buFont typeface="+mj-lt"/>
              <a:buAutoNum type="arabicPeriod"/>
            </a:pPr>
            <a:r>
              <a:rPr lang="zh-CN" altLang="en-US" sz="2000" kern="1200" dirty="0">
                <a:latin typeface="微软雅黑" panose="020B0503020204020204" pitchFamily="34" charset="-122"/>
                <a:ea typeface="微软雅黑" panose="020B0503020204020204" pitchFamily="34" charset="-122"/>
              </a:rPr>
              <a:t>重复上述操作，直到所有序列变空为止</a:t>
            </a:r>
            <a:endParaRPr lang="zh-CN" altLang="en-US" sz="2000" kern="1200" dirty="0">
              <a:latin typeface="微软雅黑" panose="020B0503020204020204" pitchFamily="34" charset="-122"/>
              <a:ea typeface="微软雅黑" panose="020B0503020204020204" pitchFamily="34" charset="-122"/>
            </a:endParaRPr>
          </a:p>
        </p:txBody>
      </p:sp>
      <p:graphicFrame>
        <p:nvGraphicFramePr>
          <p:cNvPr id="8" name="表格 7"/>
          <p:cNvGraphicFramePr>
            <a:graphicFrameLocks noGrp="1"/>
          </p:cNvGraphicFramePr>
          <p:nvPr/>
        </p:nvGraphicFramePr>
        <p:xfrm>
          <a:off x="1417633" y="3766458"/>
          <a:ext cx="1931320" cy="335280"/>
        </p:xfrm>
        <a:graphic>
          <a:graphicData uri="http://schemas.openxmlformats.org/drawingml/2006/table">
            <a:tbl>
              <a:tblPr firstRow="1" bandRow="1">
                <a:tableStyleId>{F5AB1C69-6EDB-4FF4-983F-18BD219EF322}</a:tableStyleId>
              </a:tblPr>
              <a:tblGrid>
                <a:gridCol w="482830"/>
                <a:gridCol w="482830"/>
                <a:gridCol w="482830"/>
                <a:gridCol w="482830"/>
              </a:tblGrid>
              <a:tr h="278994">
                <a:tc>
                  <a:txBody>
                    <a:bodyPr/>
                    <a:lstStyle/>
                    <a:p>
                      <a:pPr algn="ctr"/>
                      <a:r>
                        <a:rPr lang="en-US" altLang="zh-CN" sz="1600" dirty="0">
                          <a:solidFill>
                            <a:srgbClr val="FFFF00"/>
                          </a:solidFill>
                        </a:rPr>
                        <a:t>1</a:t>
                      </a:r>
                      <a:endParaRPr lang="zh-CN" altLang="en-US" sz="1600" dirty="0">
                        <a:solidFill>
                          <a:srgbClr val="FFFF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c>
                  <a:txBody>
                    <a:bodyPr/>
                    <a:lstStyle/>
                    <a:p>
                      <a:pPr algn="ctr"/>
                      <a:r>
                        <a:rPr lang="en-US" altLang="zh-CN" sz="1600" dirty="0">
                          <a:solidFill>
                            <a:schemeClr val="tx1"/>
                          </a:solidFill>
                        </a:rPr>
                        <a:t>5</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600" dirty="0">
                          <a:solidFill>
                            <a:schemeClr val="tx1"/>
                          </a:solidFill>
                        </a:rPr>
                        <a:t>9</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600" dirty="0">
                          <a:solidFill>
                            <a:schemeClr val="tx1"/>
                          </a:solidFill>
                        </a:rPr>
                        <a:t>10</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bl>
          </a:graphicData>
        </a:graphic>
      </p:graphicFrame>
      <p:graphicFrame>
        <p:nvGraphicFramePr>
          <p:cNvPr id="10" name="表格 9"/>
          <p:cNvGraphicFramePr>
            <a:graphicFrameLocks noGrp="1"/>
          </p:cNvGraphicFramePr>
          <p:nvPr/>
        </p:nvGraphicFramePr>
        <p:xfrm>
          <a:off x="838200" y="4175626"/>
          <a:ext cx="3090185" cy="335280"/>
        </p:xfrm>
        <a:graphic>
          <a:graphicData uri="http://schemas.openxmlformats.org/drawingml/2006/table">
            <a:tbl>
              <a:tblPr firstRow="1" bandRow="1">
                <a:tableStyleId>{F5AB1C69-6EDB-4FF4-983F-18BD219EF322}</a:tableStyleId>
              </a:tblPr>
              <a:tblGrid>
                <a:gridCol w="441455"/>
                <a:gridCol w="441455"/>
                <a:gridCol w="441455"/>
                <a:gridCol w="441455"/>
                <a:gridCol w="441455"/>
                <a:gridCol w="441455"/>
                <a:gridCol w="441455"/>
              </a:tblGrid>
              <a:tr h="278994">
                <a:tc>
                  <a:txBody>
                    <a:bodyPr/>
                    <a:lstStyle/>
                    <a:p>
                      <a:pPr algn="ctr"/>
                      <a:r>
                        <a:rPr lang="en-US" altLang="zh-CN" sz="1600" dirty="0">
                          <a:solidFill>
                            <a:schemeClr val="tx1"/>
                          </a:solidFill>
                        </a:rPr>
                        <a:t>2</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600" dirty="0">
                          <a:solidFill>
                            <a:schemeClr val="tx1"/>
                          </a:solidFill>
                        </a:rPr>
                        <a:t>4</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600" dirty="0">
                          <a:solidFill>
                            <a:schemeClr val="tx1"/>
                          </a:solidFill>
                        </a:rPr>
                        <a:t>7</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600" dirty="0">
                          <a:solidFill>
                            <a:schemeClr val="tx1"/>
                          </a:solidFill>
                        </a:rPr>
                        <a:t>11</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600" dirty="0">
                          <a:solidFill>
                            <a:schemeClr val="tx1"/>
                          </a:solidFill>
                        </a:rPr>
                        <a:t>14</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600" dirty="0">
                          <a:solidFill>
                            <a:schemeClr val="tx1"/>
                          </a:solidFill>
                        </a:rPr>
                        <a:t>17</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600" dirty="0">
                          <a:solidFill>
                            <a:schemeClr val="tx1"/>
                          </a:solidFill>
                        </a:rPr>
                        <a:t>20</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bl>
          </a:graphicData>
        </a:graphic>
      </p:graphicFrame>
      <p:graphicFrame>
        <p:nvGraphicFramePr>
          <p:cNvPr id="12" name="表格 11"/>
          <p:cNvGraphicFramePr>
            <a:graphicFrameLocks noGrp="1"/>
          </p:cNvGraphicFramePr>
          <p:nvPr/>
        </p:nvGraphicFramePr>
        <p:xfrm>
          <a:off x="1417636" y="4607847"/>
          <a:ext cx="1290591" cy="335280"/>
        </p:xfrm>
        <a:graphic>
          <a:graphicData uri="http://schemas.openxmlformats.org/drawingml/2006/table">
            <a:tbl>
              <a:tblPr firstRow="1" bandRow="1">
                <a:tableStyleId>{F5AB1C69-6EDB-4FF4-983F-18BD219EF322}</a:tableStyleId>
              </a:tblPr>
              <a:tblGrid>
                <a:gridCol w="430197"/>
                <a:gridCol w="430197"/>
                <a:gridCol w="430197"/>
              </a:tblGrid>
              <a:tr h="278994">
                <a:tc>
                  <a:txBody>
                    <a:bodyPr/>
                    <a:lstStyle/>
                    <a:p>
                      <a:pPr algn="ctr"/>
                      <a:r>
                        <a:rPr lang="en-US" altLang="zh-CN" sz="1600" dirty="0">
                          <a:solidFill>
                            <a:schemeClr val="tx1"/>
                          </a:solidFill>
                        </a:rPr>
                        <a:t>6</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600" dirty="0">
                          <a:solidFill>
                            <a:schemeClr val="tx1"/>
                          </a:solidFill>
                        </a:rPr>
                        <a:t>13</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600" dirty="0">
                          <a:solidFill>
                            <a:schemeClr val="tx1"/>
                          </a:solidFill>
                        </a:rPr>
                        <a:t>21</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bl>
          </a:graphicData>
        </a:graphic>
      </p:graphicFrame>
      <p:graphicFrame>
        <p:nvGraphicFramePr>
          <p:cNvPr id="13" name="表格 12"/>
          <p:cNvGraphicFramePr>
            <a:graphicFrameLocks noGrp="1"/>
          </p:cNvGraphicFramePr>
          <p:nvPr/>
        </p:nvGraphicFramePr>
        <p:xfrm>
          <a:off x="1417634" y="5046602"/>
          <a:ext cx="898708" cy="335280"/>
        </p:xfrm>
        <a:graphic>
          <a:graphicData uri="http://schemas.openxmlformats.org/drawingml/2006/table">
            <a:tbl>
              <a:tblPr firstRow="1" bandRow="1">
                <a:tableStyleId>{F5AB1C69-6EDB-4FF4-983F-18BD219EF322}</a:tableStyleId>
              </a:tblPr>
              <a:tblGrid>
                <a:gridCol w="449354"/>
                <a:gridCol w="449354"/>
              </a:tblGrid>
              <a:tr h="278994">
                <a:tc>
                  <a:txBody>
                    <a:bodyPr/>
                    <a:lstStyle/>
                    <a:p>
                      <a:pPr algn="ctr"/>
                      <a:r>
                        <a:rPr lang="en-US" altLang="zh-CN" sz="1600" dirty="0">
                          <a:solidFill>
                            <a:schemeClr val="tx1"/>
                          </a:solidFill>
                        </a:rPr>
                        <a:t>3</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600" dirty="0">
                          <a:solidFill>
                            <a:schemeClr val="tx1"/>
                          </a:solidFill>
                        </a:rPr>
                        <a:t>19</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bl>
          </a:graphicData>
        </a:graphic>
      </p:graphicFrame>
      <p:graphicFrame>
        <p:nvGraphicFramePr>
          <p:cNvPr id="14" name="表格 13"/>
          <p:cNvGraphicFramePr>
            <a:graphicFrameLocks noGrp="1"/>
          </p:cNvGraphicFramePr>
          <p:nvPr/>
        </p:nvGraphicFramePr>
        <p:xfrm>
          <a:off x="1053600" y="5454981"/>
          <a:ext cx="2081215" cy="335280"/>
        </p:xfrm>
        <a:graphic>
          <a:graphicData uri="http://schemas.openxmlformats.org/drawingml/2006/table">
            <a:tbl>
              <a:tblPr firstRow="1" bandRow="1">
                <a:tableStyleId>{F5AB1C69-6EDB-4FF4-983F-18BD219EF322}</a:tableStyleId>
              </a:tblPr>
              <a:tblGrid>
                <a:gridCol w="416243"/>
                <a:gridCol w="416243"/>
                <a:gridCol w="416243"/>
                <a:gridCol w="416243"/>
                <a:gridCol w="416243"/>
              </a:tblGrid>
              <a:tr h="278994">
                <a:tc>
                  <a:txBody>
                    <a:bodyPr/>
                    <a:lstStyle/>
                    <a:p>
                      <a:pPr algn="ctr"/>
                      <a:r>
                        <a:rPr lang="en-US" altLang="zh-CN" sz="1600" i="0" dirty="0">
                          <a:solidFill>
                            <a:schemeClr val="tx1"/>
                          </a:solidFill>
                        </a:rPr>
                        <a:t>8</a:t>
                      </a:r>
                      <a:endParaRPr lang="zh-CN" altLang="en-US" sz="16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600" i="0" dirty="0">
                          <a:solidFill>
                            <a:schemeClr val="tx1"/>
                          </a:solidFill>
                        </a:rPr>
                        <a:t>12</a:t>
                      </a:r>
                      <a:endParaRPr lang="zh-CN" altLang="en-US" sz="16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600" i="0" dirty="0">
                          <a:solidFill>
                            <a:schemeClr val="tx1"/>
                          </a:solidFill>
                        </a:rPr>
                        <a:t>15</a:t>
                      </a:r>
                      <a:endParaRPr lang="zh-CN" altLang="en-US" sz="16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600" i="0" dirty="0">
                          <a:solidFill>
                            <a:schemeClr val="tx1"/>
                          </a:solidFill>
                        </a:rPr>
                        <a:t>16</a:t>
                      </a:r>
                      <a:endParaRPr lang="zh-CN" altLang="en-US" sz="16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600" i="0" dirty="0">
                          <a:solidFill>
                            <a:schemeClr val="tx1"/>
                          </a:solidFill>
                        </a:rPr>
                        <a:t>18</a:t>
                      </a:r>
                      <a:endParaRPr lang="zh-CN" altLang="en-US" sz="16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bl>
          </a:graphicData>
        </a:graphic>
      </p:graphicFrame>
      <p:graphicFrame>
        <p:nvGraphicFramePr>
          <p:cNvPr id="29" name="表格 28"/>
          <p:cNvGraphicFramePr>
            <a:graphicFrameLocks noGrp="1"/>
          </p:cNvGraphicFramePr>
          <p:nvPr/>
        </p:nvGraphicFramePr>
        <p:xfrm>
          <a:off x="554533" y="6286350"/>
          <a:ext cx="3523618" cy="396240"/>
        </p:xfrm>
        <a:graphic>
          <a:graphicData uri="http://schemas.openxmlformats.org/drawingml/2006/table">
            <a:tbl>
              <a:tblPr firstRow="1" bandRow="1">
                <a:tableStyleId>{93296810-A885-4BE3-A3E7-6D5BEEA58F35}</a:tableStyleId>
              </a:tblPr>
              <a:tblGrid>
                <a:gridCol w="503374"/>
                <a:gridCol w="503374"/>
                <a:gridCol w="503374"/>
                <a:gridCol w="503374"/>
                <a:gridCol w="503374"/>
                <a:gridCol w="503374"/>
                <a:gridCol w="503374"/>
              </a:tblGrid>
              <a:tr h="278994">
                <a:tc>
                  <a:txBody>
                    <a:bodyPr/>
                    <a:lstStyle/>
                    <a:p>
                      <a:pPr algn="ctr"/>
                      <a:r>
                        <a:rPr lang="en-US" altLang="zh-CN" sz="2000" dirty="0"/>
                        <a:t>1</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c>
                  <a:txBody>
                    <a:bodyPr/>
                    <a:lstStyle/>
                    <a:p>
                      <a:pPr algn="ct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c>
                  <a:txBody>
                    <a:bodyPr/>
                    <a:lstStyle/>
                    <a:p>
                      <a:pPr algn="ct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c>
                  <a:txBody>
                    <a:bodyPr/>
                    <a:lstStyle/>
                    <a:p>
                      <a:pPr algn="ctr"/>
                      <a:r>
                        <a:rPr lang="en-US" altLang="zh-CN" sz="2000" dirty="0"/>
                        <a:t>   </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c>
                  <a:txBody>
                    <a:bodyPr/>
                    <a:lstStyle/>
                    <a:p>
                      <a:pPr algn="ct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c>
                  <a:txBody>
                    <a:bodyPr/>
                    <a:lstStyle/>
                    <a:p>
                      <a:pPr algn="ct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c>
                  <a:txBody>
                    <a:bodyPr/>
                    <a:lstStyle/>
                    <a:p>
                      <a:pPr algn="ct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r>
            </a:tbl>
          </a:graphicData>
        </a:graphic>
      </p:graphicFrame>
      <p:sp>
        <p:nvSpPr>
          <p:cNvPr id="30" name="下箭头 29"/>
          <p:cNvSpPr/>
          <p:nvPr/>
        </p:nvSpPr>
        <p:spPr>
          <a:xfrm>
            <a:off x="1780682" y="5917578"/>
            <a:ext cx="751376" cy="23028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31" name="表格 30"/>
          <p:cNvGraphicFramePr>
            <a:graphicFrameLocks noGrp="1"/>
          </p:cNvGraphicFramePr>
          <p:nvPr/>
        </p:nvGraphicFramePr>
        <p:xfrm>
          <a:off x="5472918" y="3754721"/>
          <a:ext cx="1931320" cy="335280"/>
        </p:xfrm>
        <a:graphic>
          <a:graphicData uri="http://schemas.openxmlformats.org/drawingml/2006/table">
            <a:tbl>
              <a:tblPr firstRow="1" bandRow="1">
                <a:tableStyleId>{F5AB1C69-6EDB-4FF4-983F-18BD219EF322}</a:tableStyleId>
              </a:tblPr>
              <a:tblGrid>
                <a:gridCol w="482830"/>
                <a:gridCol w="482830"/>
                <a:gridCol w="482830"/>
                <a:gridCol w="482830"/>
              </a:tblGrid>
              <a:tr h="278994">
                <a:tc>
                  <a:txBody>
                    <a:bodyPr/>
                    <a:lstStyle/>
                    <a:p>
                      <a:pPr algn="ctr"/>
                      <a:endParaRPr lang="zh-CN" altLang="en-US" sz="1600" dirty="0">
                        <a:solidFill>
                          <a:srgbClr val="FFFF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chemeClr val="tx1"/>
                          </a:solidFill>
                        </a:rPr>
                        <a:t>5</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600" dirty="0">
                          <a:solidFill>
                            <a:schemeClr val="tx1"/>
                          </a:solidFill>
                        </a:rPr>
                        <a:t>9</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600" dirty="0">
                          <a:solidFill>
                            <a:schemeClr val="tx1"/>
                          </a:solidFill>
                        </a:rPr>
                        <a:t>10</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bl>
          </a:graphicData>
        </a:graphic>
      </p:graphicFrame>
      <p:graphicFrame>
        <p:nvGraphicFramePr>
          <p:cNvPr id="32" name="表格 31"/>
          <p:cNvGraphicFramePr>
            <a:graphicFrameLocks noGrp="1"/>
          </p:cNvGraphicFramePr>
          <p:nvPr/>
        </p:nvGraphicFramePr>
        <p:xfrm>
          <a:off x="4893485" y="4163889"/>
          <a:ext cx="3090185" cy="335280"/>
        </p:xfrm>
        <a:graphic>
          <a:graphicData uri="http://schemas.openxmlformats.org/drawingml/2006/table">
            <a:tbl>
              <a:tblPr firstRow="1" bandRow="1">
                <a:tableStyleId>{F5AB1C69-6EDB-4FF4-983F-18BD219EF322}</a:tableStyleId>
              </a:tblPr>
              <a:tblGrid>
                <a:gridCol w="441455"/>
                <a:gridCol w="441455"/>
                <a:gridCol w="441455"/>
                <a:gridCol w="441455"/>
                <a:gridCol w="441455"/>
                <a:gridCol w="441455"/>
                <a:gridCol w="441455"/>
              </a:tblGrid>
              <a:tr h="278994">
                <a:tc>
                  <a:txBody>
                    <a:bodyPr/>
                    <a:lstStyle/>
                    <a:p>
                      <a:pPr algn="ctr"/>
                      <a:r>
                        <a:rPr lang="en-US" altLang="zh-CN" sz="1600" dirty="0">
                          <a:solidFill>
                            <a:srgbClr val="FFFF00"/>
                          </a:solidFill>
                        </a:rPr>
                        <a:t>2</a:t>
                      </a:r>
                      <a:endParaRPr lang="zh-CN" altLang="en-US" sz="1600" dirty="0">
                        <a:solidFill>
                          <a:srgbClr val="FFFF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algn="ctr"/>
                      <a:r>
                        <a:rPr lang="en-US" altLang="zh-CN" sz="1600" dirty="0">
                          <a:solidFill>
                            <a:schemeClr val="tx1"/>
                          </a:solidFill>
                        </a:rPr>
                        <a:t>4</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600" dirty="0">
                          <a:solidFill>
                            <a:schemeClr val="tx1"/>
                          </a:solidFill>
                        </a:rPr>
                        <a:t>7</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600" dirty="0">
                          <a:solidFill>
                            <a:schemeClr val="tx1"/>
                          </a:solidFill>
                        </a:rPr>
                        <a:t>11</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600" dirty="0">
                          <a:solidFill>
                            <a:schemeClr val="tx1"/>
                          </a:solidFill>
                        </a:rPr>
                        <a:t>14</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600" dirty="0">
                          <a:solidFill>
                            <a:schemeClr val="tx1"/>
                          </a:solidFill>
                        </a:rPr>
                        <a:t>17</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600" dirty="0">
                          <a:solidFill>
                            <a:schemeClr val="tx1"/>
                          </a:solidFill>
                        </a:rPr>
                        <a:t>20</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bl>
          </a:graphicData>
        </a:graphic>
      </p:graphicFrame>
      <p:graphicFrame>
        <p:nvGraphicFramePr>
          <p:cNvPr id="33" name="表格 32"/>
          <p:cNvGraphicFramePr>
            <a:graphicFrameLocks noGrp="1"/>
          </p:cNvGraphicFramePr>
          <p:nvPr/>
        </p:nvGraphicFramePr>
        <p:xfrm>
          <a:off x="5472921" y="4596110"/>
          <a:ext cx="1290591" cy="335280"/>
        </p:xfrm>
        <a:graphic>
          <a:graphicData uri="http://schemas.openxmlformats.org/drawingml/2006/table">
            <a:tbl>
              <a:tblPr firstRow="1" bandRow="1">
                <a:tableStyleId>{F5AB1C69-6EDB-4FF4-983F-18BD219EF322}</a:tableStyleId>
              </a:tblPr>
              <a:tblGrid>
                <a:gridCol w="430197"/>
                <a:gridCol w="430197"/>
                <a:gridCol w="430197"/>
              </a:tblGrid>
              <a:tr h="278994">
                <a:tc>
                  <a:txBody>
                    <a:bodyPr/>
                    <a:lstStyle/>
                    <a:p>
                      <a:pPr algn="ctr"/>
                      <a:r>
                        <a:rPr lang="en-US" altLang="zh-CN" sz="1600" dirty="0">
                          <a:solidFill>
                            <a:schemeClr val="tx1"/>
                          </a:solidFill>
                        </a:rPr>
                        <a:t>6</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600" dirty="0">
                          <a:solidFill>
                            <a:schemeClr val="tx1"/>
                          </a:solidFill>
                        </a:rPr>
                        <a:t>13</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600" dirty="0">
                          <a:solidFill>
                            <a:schemeClr val="tx1"/>
                          </a:solidFill>
                        </a:rPr>
                        <a:t>21</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bl>
          </a:graphicData>
        </a:graphic>
      </p:graphicFrame>
      <p:graphicFrame>
        <p:nvGraphicFramePr>
          <p:cNvPr id="34" name="表格 33"/>
          <p:cNvGraphicFramePr>
            <a:graphicFrameLocks noGrp="1"/>
          </p:cNvGraphicFramePr>
          <p:nvPr/>
        </p:nvGraphicFramePr>
        <p:xfrm>
          <a:off x="5472919" y="5034865"/>
          <a:ext cx="898708" cy="335280"/>
        </p:xfrm>
        <a:graphic>
          <a:graphicData uri="http://schemas.openxmlformats.org/drawingml/2006/table">
            <a:tbl>
              <a:tblPr firstRow="1" bandRow="1">
                <a:tableStyleId>{F5AB1C69-6EDB-4FF4-983F-18BD219EF322}</a:tableStyleId>
              </a:tblPr>
              <a:tblGrid>
                <a:gridCol w="449354"/>
                <a:gridCol w="449354"/>
              </a:tblGrid>
              <a:tr h="278994">
                <a:tc>
                  <a:txBody>
                    <a:bodyPr/>
                    <a:lstStyle/>
                    <a:p>
                      <a:pPr algn="ctr"/>
                      <a:r>
                        <a:rPr lang="en-US" altLang="zh-CN" sz="1600" dirty="0">
                          <a:solidFill>
                            <a:schemeClr val="tx1"/>
                          </a:solidFill>
                        </a:rPr>
                        <a:t>3</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600" dirty="0">
                          <a:solidFill>
                            <a:schemeClr val="tx1"/>
                          </a:solidFill>
                        </a:rPr>
                        <a:t>19</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bl>
          </a:graphicData>
        </a:graphic>
      </p:graphicFrame>
      <p:graphicFrame>
        <p:nvGraphicFramePr>
          <p:cNvPr id="35" name="表格 34"/>
          <p:cNvGraphicFramePr>
            <a:graphicFrameLocks noGrp="1"/>
          </p:cNvGraphicFramePr>
          <p:nvPr/>
        </p:nvGraphicFramePr>
        <p:xfrm>
          <a:off x="5108885" y="5443244"/>
          <a:ext cx="2081215" cy="335280"/>
        </p:xfrm>
        <a:graphic>
          <a:graphicData uri="http://schemas.openxmlformats.org/drawingml/2006/table">
            <a:tbl>
              <a:tblPr firstRow="1" bandRow="1">
                <a:tableStyleId>{F5AB1C69-6EDB-4FF4-983F-18BD219EF322}</a:tableStyleId>
              </a:tblPr>
              <a:tblGrid>
                <a:gridCol w="416243"/>
                <a:gridCol w="416243"/>
                <a:gridCol w="416243"/>
                <a:gridCol w="416243"/>
                <a:gridCol w="416243"/>
              </a:tblGrid>
              <a:tr h="278994">
                <a:tc>
                  <a:txBody>
                    <a:bodyPr/>
                    <a:lstStyle/>
                    <a:p>
                      <a:pPr algn="ctr"/>
                      <a:r>
                        <a:rPr lang="en-US" altLang="zh-CN" sz="1600" i="0" dirty="0">
                          <a:solidFill>
                            <a:schemeClr val="tx1"/>
                          </a:solidFill>
                        </a:rPr>
                        <a:t>8</a:t>
                      </a:r>
                      <a:endParaRPr lang="zh-CN" altLang="en-US" sz="16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600" i="0" dirty="0">
                          <a:solidFill>
                            <a:schemeClr val="tx1"/>
                          </a:solidFill>
                        </a:rPr>
                        <a:t>12</a:t>
                      </a:r>
                      <a:endParaRPr lang="zh-CN" altLang="en-US" sz="16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600" i="0" dirty="0">
                          <a:solidFill>
                            <a:schemeClr val="tx1"/>
                          </a:solidFill>
                        </a:rPr>
                        <a:t>15</a:t>
                      </a:r>
                      <a:endParaRPr lang="zh-CN" altLang="en-US" sz="16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600" i="0" dirty="0">
                          <a:solidFill>
                            <a:schemeClr val="tx1"/>
                          </a:solidFill>
                        </a:rPr>
                        <a:t>16</a:t>
                      </a:r>
                      <a:endParaRPr lang="zh-CN" altLang="en-US" sz="16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600" i="0" dirty="0">
                          <a:solidFill>
                            <a:schemeClr val="tx1"/>
                          </a:solidFill>
                        </a:rPr>
                        <a:t>18</a:t>
                      </a:r>
                      <a:endParaRPr lang="zh-CN" altLang="en-US" sz="16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bl>
          </a:graphicData>
        </a:graphic>
      </p:graphicFrame>
      <p:graphicFrame>
        <p:nvGraphicFramePr>
          <p:cNvPr id="36" name="表格 35"/>
          <p:cNvGraphicFramePr>
            <a:graphicFrameLocks noGrp="1"/>
          </p:cNvGraphicFramePr>
          <p:nvPr/>
        </p:nvGraphicFramePr>
        <p:xfrm>
          <a:off x="4609818" y="6274613"/>
          <a:ext cx="3523618" cy="396240"/>
        </p:xfrm>
        <a:graphic>
          <a:graphicData uri="http://schemas.openxmlformats.org/drawingml/2006/table">
            <a:tbl>
              <a:tblPr firstRow="1" bandRow="1">
                <a:tableStyleId>{93296810-A885-4BE3-A3E7-6D5BEEA58F35}</a:tableStyleId>
              </a:tblPr>
              <a:tblGrid>
                <a:gridCol w="503374"/>
                <a:gridCol w="503374"/>
                <a:gridCol w="503374"/>
                <a:gridCol w="503374"/>
                <a:gridCol w="503374"/>
                <a:gridCol w="503374"/>
                <a:gridCol w="503374"/>
              </a:tblGrid>
              <a:tr h="278994">
                <a:tc>
                  <a:txBody>
                    <a:bodyPr/>
                    <a:lstStyle/>
                    <a:p>
                      <a:pPr algn="ctr"/>
                      <a:r>
                        <a:rPr lang="en-US" altLang="zh-CN" sz="2000" dirty="0"/>
                        <a:t>1</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c>
                  <a:txBody>
                    <a:bodyPr/>
                    <a:lstStyle/>
                    <a:p>
                      <a:pPr algn="ctr"/>
                      <a:r>
                        <a:rPr lang="en-US" altLang="zh-CN" sz="2000" dirty="0">
                          <a:solidFill>
                            <a:schemeClr val="bg1"/>
                          </a:solidFill>
                        </a:rPr>
                        <a:t>2</a:t>
                      </a:r>
                      <a:endParaRPr lang="zh-CN" altLang="en-US" sz="20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c>
                  <a:txBody>
                    <a:bodyPr/>
                    <a:lstStyle/>
                    <a:p>
                      <a:pPr algn="ct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c>
                  <a:txBody>
                    <a:bodyPr/>
                    <a:lstStyle/>
                    <a:p>
                      <a:pPr algn="ctr"/>
                      <a:r>
                        <a:rPr lang="en-US" altLang="zh-CN" sz="2000" dirty="0"/>
                        <a:t>   </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c>
                  <a:txBody>
                    <a:bodyPr/>
                    <a:lstStyle/>
                    <a:p>
                      <a:pPr algn="ct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c>
                  <a:txBody>
                    <a:bodyPr/>
                    <a:lstStyle/>
                    <a:p>
                      <a:pPr algn="ct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c>
                  <a:txBody>
                    <a:bodyPr/>
                    <a:lstStyle/>
                    <a:p>
                      <a:pPr algn="ct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r>
            </a:tbl>
          </a:graphicData>
        </a:graphic>
      </p:graphicFrame>
      <p:graphicFrame>
        <p:nvGraphicFramePr>
          <p:cNvPr id="38" name="表格 37"/>
          <p:cNvGraphicFramePr>
            <a:graphicFrameLocks noGrp="1"/>
          </p:cNvGraphicFramePr>
          <p:nvPr/>
        </p:nvGraphicFramePr>
        <p:xfrm>
          <a:off x="9422480" y="3754721"/>
          <a:ext cx="1931320" cy="335280"/>
        </p:xfrm>
        <a:graphic>
          <a:graphicData uri="http://schemas.openxmlformats.org/drawingml/2006/table">
            <a:tbl>
              <a:tblPr firstRow="1" bandRow="1">
                <a:tableStyleId>{F5AB1C69-6EDB-4FF4-983F-18BD219EF322}</a:tableStyleId>
              </a:tblPr>
              <a:tblGrid>
                <a:gridCol w="482830"/>
                <a:gridCol w="482830"/>
                <a:gridCol w="482830"/>
                <a:gridCol w="482830"/>
              </a:tblGrid>
              <a:tr h="278994">
                <a:tc>
                  <a:txBody>
                    <a:bodyPr/>
                    <a:lstStyle/>
                    <a:p>
                      <a:pPr algn="ctr"/>
                      <a:endParaRPr lang="zh-CN" altLang="en-US" sz="1600" dirty="0">
                        <a:solidFill>
                          <a:srgbClr val="FFFF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chemeClr val="tx1"/>
                          </a:solidFill>
                        </a:rPr>
                        <a:t>5</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600" dirty="0">
                          <a:solidFill>
                            <a:schemeClr val="tx1"/>
                          </a:solidFill>
                        </a:rPr>
                        <a:t>9</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600" dirty="0">
                          <a:solidFill>
                            <a:schemeClr val="tx1"/>
                          </a:solidFill>
                        </a:rPr>
                        <a:t>10</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bl>
          </a:graphicData>
        </a:graphic>
      </p:graphicFrame>
      <p:graphicFrame>
        <p:nvGraphicFramePr>
          <p:cNvPr id="39" name="表格 38"/>
          <p:cNvGraphicFramePr>
            <a:graphicFrameLocks noGrp="1"/>
          </p:cNvGraphicFramePr>
          <p:nvPr/>
        </p:nvGraphicFramePr>
        <p:xfrm>
          <a:off x="8843047" y="4163889"/>
          <a:ext cx="3090185" cy="335280"/>
        </p:xfrm>
        <a:graphic>
          <a:graphicData uri="http://schemas.openxmlformats.org/drawingml/2006/table">
            <a:tbl>
              <a:tblPr firstRow="1" bandRow="1">
                <a:tableStyleId>{F5AB1C69-6EDB-4FF4-983F-18BD219EF322}</a:tableStyleId>
              </a:tblPr>
              <a:tblGrid>
                <a:gridCol w="441455"/>
                <a:gridCol w="441455"/>
                <a:gridCol w="441455"/>
                <a:gridCol w="441455"/>
                <a:gridCol w="441455"/>
                <a:gridCol w="441455"/>
                <a:gridCol w="441455"/>
              </a:tblGrid>
              <a:tr h="278994">
                <a:tc>
                  <a:txBody>
                    <a:bodyPr/>
                    <a:lstStyle/>
                    <a:p>
                      <a:pPr algn="ctr"/>
                      <a:endParaRPr lang="zh-CN" altLang="en-US" sz="1600" dirty="0">
                        <a:solidFill>
                          <a:srgbClr val="FFFF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600" dirty="0">
                          <a:solidFill>
                            <a:schemeClr val="tx1"/>
                          </a:solidFill>
                        </a:rPr>
                        <a:t>4</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600" dirty="0">
                          <a:solidFill>
                            <a:schemeClr val="tx1"/>
                          </a:solidFill>
                        </a:rPr>
                        <a:t>7</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600" dirty="0">
                          <a:solidFill>
                            <a:schemeClr val="tx1"/>
                          </a:solidFill>
                        </a:rPr>
                        <a:t>11</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600" dirty="0">
                          <a:solidFill>
                            <a:schemeClr val="tx1"/>
                          </a:solidFill>
                        </a:rPr>
                        <a:t>14</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600" dirty="0">
                          <a:solidFill>
                            <a:schemeClr val="tx1"/>
                          </a:solidFill>
                        </a:rPr>
                        <a:t>17</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600" dirty="0">
                          <a:solidFill>
                            <a:schemeClr val="tx1"/>
                          </a:solidFill>
                        </a:rPr>
                        <a:t>20</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bl>
          </a:graphicData>
        </a:graphic>
      </p:graphicFrame>
      <p:graphicFrame>
        <p:nvGraphicFramePr>
          <p:cNvPr id="40" name="表格 39"/>
          <p:cNvGraphicFramePr>
            <a:graphicFrameLocks noGrp="1"/>
          </p:cNvGraphicFramePr>
          <p:nvPr/>
        </p:nvGraphicFramePr>
        <p:xfrm>
          <a:off x="9422483" y="4596110"/>
          <a:ext cx="1290591" cy="335280"/>
        </p:xfrm>
        <a:graphic>
          <a:graphicData uri="http://schemas.openxmlformats.org/drawingml/2006/table">
            <a:tbl>
              <a:tblPr firstRow="1" bandRow="1">
                <a:tableStyleId>{F5AB1C69-6EDB-4FF4-983F-18BD219EF322}</a:tableStyleId>
              </a:tblPr>
              <a:tblGrid>
                <a:gridCol w="430197"/>
                <a:gridCol w="430197"/>
                <a:gridCol w="430197"/>
              </a:tblGrid>
              <a:tr h="278994">
                <a:tc>
                  <a:txBody>
                    <a:bodyPr/>
                    <a:lstStyle/>
                    <a:p>
                      <a:pPr algn="ctr"/>
                      <a:r>
                        <a:rPr lang="en-US" altLang="zh-CN" sz="1600" dirty="0">
                          <a:solidFill>
                            <a:schemeClr val="tx1"/>
                          </a:solidFill>
                        </a:rPr>
                        <a:t>6</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600" dirty="0">
                          <a:solidFill>
                            <a:schemeClr val="tx1"/>
                          </a:solidFill>
                        </a:rPr>
                        <a:t>13</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600" dirty="0">
                          <a:solidFill>
                            <a:schemeClr val="tx1"/>
                          </a:solidFill>
                        </a:rPr>
                        <a:t>21</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bl>
          </a:graphicData>
        </a:graphic>
      </p:graphicFrame>
      <p:graphicFrame>
        <p:nvGraphicFramePr>
          <p:cNvPr id="41" name="表格 40"/>
          <p:cNvGraphicFramePr>
            <a:graphicFrameLocks noGrp="1"/>
          </p:cNvGraphicFramePr>
          <p:nvPr/>
        </p:nvGraphicFramePr>
        <p:xfrm>
          <a:off x="9422481" y="5034865"/>
          <a:ext cx="898708" cy="335280"/>
        </p:xfrm>
        <a:graphic>
          <a:graphicData uri="http://schemas.openxmlformats.org/drawingml/2006/table">
            <a:tbl>
              <a:tblPr firstRow="1" bandRow="1">
                <a:tableStyleId>{F5AB1C69-6EDB-4FF4-983F-18BD219EF322}</a:tableStyleId>
              </a:tblPr>
              <a:tblGrid>
                <a:gridCol w="449354"/>
                <a:gridCol w="449354"/>
              </a:tblGrid>
              <a:tr h="278994">
                <a:tc>
                  <a:txBody>
                    <a:bodyPr/>
                    <a:lstStyle/>
                    <a:p>
                      <a:pPr algn="ctr"/>
                      <a:r>
                        <a:rPr lang="en-US" altLang="zh-CN" sz="1600" dirty="0">
                          <a:solidFill>
                            <a:schemeClr val="bg1"/>
                          </a:solidFill>
                        </a:rPr>
                        <a:t>3</a:t>
                      </a:r>
                      <a:endParaRPr lang="zh-CN" altLang="en-US" sz="16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pPr algn="ctr"/>
                      <a:r>
                        <a:rPr lang="en-US" altLang="zh-CN" sz="1600" dirty="0">
                          <a:solidFill>
                            <a:schemeClr val="tx1"/>
                          </a:solidFill>
                        </a:rPr>
                        <a:t>19</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bl>
          </a:graphicData>
        </a:graphic>
      </p:graphicFrame>
      <p:graphicFrame>
        <p:nvGraphicFramePr>
          <p:cNvPr id="42" name="表格 41"/>
          <p:cNvGraphicFramePr>
            <a:graphicFrameLocks noGrp="1"/>
          </p:cNvGraphicFramePr>
          <p:nvPr/>
        </p:nvGraphicFramePr>
        <p:xfrm>
          <a:off x="9058447" y="5443244"/>
          <a:ext cx="2081215" cy="335280"/>
        </p:xfrm>
        <a:graphic>
          <a:graphicData uri="http://schemas.openxmlformats.org/drawingml/2006/table">
            <a:tbl>
              <a:tblPr firstRow="1" bandRow="1">
                <a:tableStyleId>{F5AB1C69-6EDB-4FF4-983F-18BD219EF322}</a:tableStyleId>
              </a:tblPr>
              <a:tblGrid>
                <a:gridCol w="416243"/>
                <a:gridCol w="416243"/>
                <a:gridCol w="416243"/>
                <a:gridCol w="416243"/>
                <a:gridCol w="416243"/>
              </a:tblGrid>
              <a:tr h="278994">
                <a:tc>
                  <a:txBody>
                    <a:bodyPr/>
                    <a:lstStyle/>
                    <a:p>
                      <a:pPr algn="ctr"/>
                      <a:r>
                        <a:rPr lang="en-US" altLang="zh-CN" sz="1600" i="0" dirty="0">
                          <a:solidFill>
                            <a:schemeClr val="tx1"/>
                          </a:solidFill>
                        </a:rPr>
                        <a:t>8</a:t>
                      </a:r>
                      <a:endParaRPr lang="zh-CN" altLang="en-US" sz="16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600" i="0" dirty="0">
                          <a:solidFill>
                            <a:schemeClr val="tx1"/>
                          </a:solidFill>
                        </a:rPr>
                        <a:t>12</a:t>
                      </a:r>
                      <a:endParaRPr lang="zh-CN" altLang="en-US" sz="16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600" i="0" dirty="0">
                          <a:solidFill>
                            <a:schemeClr val="tx1"/>
                          </a:solidFill>
                        </a:rPr>
                        <a:t>15</a:t>
                      </a:r>
                      <a:endParaRPr lang="zh-CN" altLang="en-US" sz="16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600" i="0" dirty="0">
                          <a:solidFill>
                            <a:schemeClr val="tx1"/>
                          </a:solidFill>
                        </a:rPr>
                        <a:t>16</a:t>
                      </a:r>
                      <a:endParaRPr lang="zh-CN" altLang="en-US" sz="16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altLang="zh-CN" sz="1600" i="0" dirty="0">
                          <a:solidFill>
                            <a:schemeClr val="tx1"/>
                          </a:solidFill>
                        </a:rPr>
                        <a:t>18</a:t>
                      </a:r>
                      <a:endParaRPr lang="zh-CN" altLang="en-US" sz="16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bl>
          </a:graphicData>
        </a:graphic>
      </p:graphicFrame>
      <p:graphicFrame>
        <p:nvGraphicFramePr>
          <p:cNvPr id="43" name="表格 42"/>
          <p:cNvGraphicFramePr>
            <a:graphicFrameLocks noGrp="1"/>
          </p:cNvGraphicFramePr>
          <p:nvPr/>
        </p:nvGraphicFramePr>
        <p:xfrm>
          <a:off x="8559380" y="6274613"/>
          <a:ext cx="3523618" cy="396240"/>
        </p:xfrm>
        <a:graphic>
          <a:graphicData uri="http://schemas.openxmlformats.org/drawingml/2006/table">
            <a:tbl>
              <a:tblPr firstRow="1" bandRow="1">
                <a:tableStyleId>{93296810-A885-4BE3-A3E7-6D5BEEA58F35}</a:tableStyleId>
              </a:tblPr>
              <a:tblGrid>
                <a:gridCol w="503374"/>
                <a:gridCol w="503374"/>
                <a:gridCol w="503374"/>
                <a:gridCol w="503374"/>
                <a:gridCol w="503374"/>
                <a:gridCol w="503374"/>
                <a:gridCol w="503374"/>
              </a:tblGrid>
              <a:tr h="278994">
                <a:tc>
                  <a:txBody>
                    <a:bodyPr/>
                    <a:lstStyle/>
                    <a:p>
                      <a:pPr algn="ctr"/>
                      <a:r>
                        <a:rPr lang="en-US" altLang="zh-CN" sz="2000" dirty="0"/>
                        <a:t>1</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c>
                  <a:txBody>
                    <a:bodyPr/>
                    <a:lstStyle/>
                    <a:p>
                      <a:pPr algn="ctr"/>
                      <a:r>
                        <a:rPr lang="en-US" altLang="zh-CN" sz="2000" dirty="0">
                          <a:solidFill>
                            <a:schemeClr val="bg1"/>
                          </a:solidFill>
                        </a:rPr>
                        <a:t>2</a:t>
                      </a:r>
                      <a:endParaRPr lang="zh-CN" altLang="en-US" sz="20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c>
                  <a:txBody>
                    <a:bodyPr/>
                    <a:lstStyle/>
                    <a:p>
                      <a:pPr algn="ctr"/>
                      <a:r>
                        <a:rPr lang="en-US" altLang="zh-CN" sz="2000" dirty="0">
                          <a:solidFill>
                            <a:schemeClr val="bg1"/>
                          </a:solidFill>
                        </a:rPr>
                        <a:t>3</a:t>
                      </a:r>
                      <a:endParaRPr lang="zh-CN" altLang="en-US" sz="20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c>
                  <a:txBody>
                    <a:bodyPr/>
                    <a:lstStyle/>
                    <a:p>
                      <a:pPr algn="ctr"/>
                      <a:r>
                        <a:rPr lang="en-US" altLang="zh-CN" sz="2000" dirty="0"/>
                        <a:t>   </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c>
                  <a:txBody>
                    <a:bodyPr/>
                    <a:lstStyle/>
                    <a:p>
                      <a:pPr algn="ct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c>
                  <a:txBody>
                    <a:bodyPr/>
                    <a:lstStyle/>
                    <a:p>
                      <a:pPr algn="ct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c>
                  <a:txBody>
                    <a:bodyPr/>
                    <a:lstStyle/>
                    <a:p>
                      <a:pPr algn="ct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A11F"/>
                    </a:solidFill>
                  </a:tcPr>
                </a:tc>
              </a:tr>
            </a:tbl>
          </a:graphicData>
        </a:graphic>
      </p:graphicFrame>
      <p:cxnSp>
        <p:nvCxnSpPr>
          <p:cNvPr id="46" name="直线连接符 45"/>
          <p:cNvCxnSpPr/>
          <p:nvPr/>
        </p:nvCxnSpPr>
        <p:spPr>
          <a:xfrm>
            <a:off x="4339843" y="3766458"/>
            <a:ext cx="0" cy="2916132"/>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线连接符 46"/>
          <p:cNvCxnSpPr/>
          <p:nvPr/>
        </p:nvCxnSpPr>
        <p:spPr>
          <a:xfrm>
            <a:off x="8353043" y="3766458"/>
            <a:ext cx="0" cy="2916132"/>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下箭头 47"/>
          <p:cNvSpPr/>
          <p:nvPr/>
        </p:nvSpPr>
        <p:spPr>
          <a:xfrm>
            <a:off x="5911988" y="5928843"/>
            <a:ext cx="751376" cy="23028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下箭头 48"/>
          <p:cNvSpPr/>
          <p:nvPr/>
        </p:nvSpPr>
        <p:spPr>
          <a:xfrm>
            <a:off x="9871835" y="5921144"/>
            <a:ext cx="751376" cy="23028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右箭头 49"/>
          <p:cNvSpPr/>
          <p:nvPr/>
        </p:nvSpPr>
        <p:spPr>
          <a:xfrm>
            <a:off x="4194629" y="4742789"/>
            <a:ext cx="415189" cy="523591"/>
          </a:xfrm>
          <a:prstGeom prst="rightArrow">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右箭头 50"/>
          <p:cNvSpPr/>
          <p:nvPr/>
        </p:nvSpPr>
        <p:spPr>
          <a:xfrm>
            <a:off x="8202581" y="4775487"/>
            <a:ext cx="415189" cy="523591"/>
          </a:xfrm>
          <a:prstGeom prst="rightArrow">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52" name="任意多边形: 形状 8"/>
              <p:cNvSpPr/>
              <p:nvPr/>
            </p:nvSpPr>
            <p:spPr>
              <a:xfrm>
                <a:off x="4248143" y="3911969"/>
                <a:ext cx="7471053" cy="191527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r>
                  <a:rPr kumimoji="1" lang="zh-CN" altLang="en-US" sz="2800" b="1" dirty="0">
                    <a:solidFill>
                      <a:schemeClr val="bg1"/>
                    </a:solidFill>
                    <a:latin typeface="微软雅黑" panose="020B0503020204020204" pitchFamily="34" charset="-122"/>
                    <a:ea typeface="微软雅黑" panose="020B0503020204020204" pitchFamily="34" charset="-122"/>
                  </a:rPr>
                  <a:t>时间复杂度</a:t>
                </a:r>
                <a:endParaRPr kumimoji="1" lang="en-US" altLang="zh-CN" sz="2800" b="1"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kumimoji="1" lang="zh-CN" altLang="en-US" sz="2400" dirty="0">
                    <a:solidFill>
                      <a:schemeClr val="bg1"/>
                    </a:solidFill>
                    <a:latin typeface="微软雅黑" panose="020B0503020204020204" pitchFamily="34" charset="-122"/>
                    <a:ea typeface="微软雅黑" panose="020B0503020204020204" pitchFamily="34" charset="-122"/>
                  </a:rPr>
                  <a:t>从</a:t>
                </a:r>
                <a:r>
                  <a:rPr kumimoji="1" lang="en-US" altLang="zh-CN" sz="2400" dirty="0">
                    <a:solidFill>
                      <a:schemeClr val="bg1"/>
                    </a:solidFill>
                    <a:latin typeface="微软雅黑" panose="020B0503020204020204" pitchFamily="34" charset="-122"/>
                    <a:ea typeface="微软雅黑" panose="020B0503020204020204" pitchFamily="34" charset="-122"/>
                  </a:rPr>
                  <a:t>n</a:t>
                </a:r>
                <a:r>
                  <a:rPr kumimoji="1" lang="zh-CN" altLang="en-US" sz="2400" dirty="0">
                    <a:solidFill>
                      <a:schemeClr val="bg1"/>
                    </a:solidFill>
                    <a:latin typeface="微软雅黑" panose="020B0503020204020204" pitchFamily="34" charset="-122"/>
                    <a:ea typeface="微软雅黑" panose="020B0503020204020204" pitchFamily="34" charset="-122"/>
                  </a:rPr>
                  <a:t>个序列的先头元素中查找最小值的时间为</a:t>
                </a:r>
                <a:r>
                  <a:rPr kumimoji="1" lang="en-US" altLang="zh-CN" sz="2400" dirty="0">
                    <a:solidFill>
                      <a:schemeClr val="bg1"/>
                    </a:solidFill>
                    <a:latin typeface="微软雅黑" panose="020B0503020204020204" pitchFamily="34" charset="-122"/>
                    <a:ea typeface="微软雅黑" panose="020B0503020204020204" pitchFamily="34" charset="-122"/>
                  </a:rPr>
                  <a:t>O(n) </a:t>
                </a:r>
                <a:endParaRPr kumimoji="1" lang="en-US" altLang="zh-CN" sz="2400" dirty="0">
                  <a:solidFill>
                    <a:srgbClr val="FFFF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kumimoji="1" lang="zh-CN" altLang="en-US" sz="2400" dirty="0">
                    <a:solidFill>
                      <a:schemeClr val="bg1"/>
                    </a:solidFill>
                    <a:latin typeface="微软雅黑" panose="020B0503020204020204" pitchFamily="34" charset="-122"/>
                    <a:ea typeface="微软雅黑" panose="020B0503020204020204" pitchFamily="34" charset="-122"/>
                  </a:rPr>
                  <a:t>合并时间为</a:t>
                </a:r>
                <a:r>
                  <a:rPr kumimoji="1" lang="en-US" altLang="zh-CN" sz="2400" dirty="0">
                    <a:solidFill>
                      <a:schemeClr val="bg1"/>
                    </a:solidFill>
                    <a:latin typeface="微软雅黑" panose="020B0503020204020204" pitchFamily="34" charset="-122"/>
                    <a:ea typeface="微软雅黑" panose="020B0503020204020204" pitchFamily="34" charset="-122"/>
                  </a:rPr>
                  <a:t>O(</a:t>
                </a:r>
                <a:r>
                  <a:rPr kumimoji="1" lang="en-US" altLang="zh-CN" sz="2400" dirty="0" err="1">
                    <a:solidFill>
                      <a:schemeClr val="bg1"/>
                    </a:solidFill>
                    <a:latin typeface="微软雅黑" panose="020B0503020204020204" pitchFamily="34" charset="-122"/>
                    <a:ea typeface="微软雅黑" panose="020B0503020204020204" pitchFamily="34" charset="-122"/>
                  </a:rPr>
                  <a:t>nN</a:t>
                </a:r>
                <a:r>
                  <a:rPr kumimoji="1" lang="en-US" altLang="zh-CN" sz="2400" dirty="0">
                    <a:solidFill>
                      <a:schemeClr val="bg1"/>
                    </a:solidFill>
                    <a:latin typeface="微软雅黑" panose="020B0503020204020204" pitchFamily="34" charset="-122"/>
                    <a:ea typeface="微软雅黑" panose="020B0503020204020204" pitchFamily="34" charset="-122"/>
                  </a:rPr>
                  <a:t>)</a:t>
                </a:r>
                <a:r>
                  <a:rPr kumimoji="1" lang="zh-CN" altLang="en-US" sz="2400" dirty="0">
                    <a:solidFill>
                      <a:schemeClr val="bg1"/>
                    </a:solidFill>
                    <a:latin typeface="微软雅黑" panose="020B0503020204020204" pitchFamily="34" charset="-122"/>
                    <a:ea typeface="微软雅黑" panose="020B0503020204020204" pitchFamily="34" charset="-122"/>
                  </a:rPr>
                  <a:t> </a:t>
                </a:r>
                <a14:m>
                  <m:oMath xmlns:m="http://schemas.openxmlformats.org/officeDocument/2006/math">
                    <m:r>
                      <a:rPr kumimoji="1" lang="en-US" altLang="zh-CN" sz="2400" b="0" i="0" dirty="0" smtClean="0">
                        <a:solidFill>
                          <a:schemeClr val="bg1"/>
                        </a:solidFill>
                        <a:latin typeface="Cambria Math" panose="02040503050406030204" pitchFamily="18" charset="0"/>
                        <a:ea typeface="微软雅黑" panose="020B0503020204020204" pitchFamily="34" charset="-122"/>
                      </a:rPr>
                      <m:t>(</m:t>
                    </m:r>
                    <m:r>
                      <m:rPr>
                        <m:sty m:val="p"/>
                      </m:rPr>
                      <a:rPr kumimoji="1" lang="en-US" altLang="zh-CN" sz="2400" i="1" dirty="0">
                        <a:solidFill>
                          <a:schemeClr val="bg1"/>
                        </a:solidFill>
                        <a:latin typeface="Cambria Math" panose="02040503050406030204" pitchFamily="18" charset="0"/>
                        <a:ea typeface="微软雅黑" panose="020B0503020204020204" pitchFamily="34" charset="-122"/>
                      </a:rPr>
                      <m:t>N</m:t>
                    </m:r>
                    <m:r>
                      <a:rPr kumimoji="1" lang="en-US" altLang="zh-CN" sz="2400" b="0" i="1" dirty="0" smtClean="0">
                        <a:solidFill>
                          <a:schemeClr val="bg1"/>
                        </a:solidFill>
                        <a:latin typeface="Cambria Math" panose="02040503050406030204" pitchFamily="18" charset="0"/>
                        <a:ea typeface="微软雅黑" panose="020B0503020204020204" pitchFamily="34" charset="-122"/>
                      </a:rPr>
                      <m:t>=</m:t>
                    </m:r>
                    <m:d>
                      <m:dPr>
                        <m:begChr m:val="|"/>
                        <m:endChr m:val="|"/>
                        <m:ctrlPr>
                          <a:rPr kumimoji="1" lang="en-US" altLang="zh-CN" sz="2400" b="0" i="1" dirty="0" smtClean="0">
                            <a:solidFill>
                              <a:schemeClr val="bg1"/>
                            </a:solidFill>
                            <a:latin typeface="Cambria Math" panose="02040503050406030204" pitchFamily="18" charset="0"/>
                            <a:ea typeface="微软雅黑" panose="020B0503020204020204" pitchFamily="34" charset="-122"/>
                          </a:rPr>
                        </m:ctrlPr>
                      </m:dPr>
                      <m:e>
                        <m:sSub>
                          <m:sSubPr>
                            <m:ctrlPr>
                              <a:rPr kumimoji="1" lang="en-US" altLang="zh-CN" sz="2400" b="0" i="1" dirty="0" smtClean="0">
                                <a:solidFill>
                                  <a:schemeClr val="bg1"/>
                                </a:solidFill>
                                <a:latin typeface="Cambria Math" panose="02040503050406030204" pitchFamily="18" charset="0"/>
                                <a:ea typeface="微软雅黑" panose="020B0503020204020204" pitchFamily="34" charset="-122"/>
                              </a:rPr>
                            </m:ctrlPr>
                          </m:sSubPr>
                          <m:e>
                            <m:r>
                              <a:rPr kumimoji="1" lang="en-US" altLang="zh-CN" sz="2400" b="0" i="1" dirty="0" smtClean="0">
                                <a:solidFill>
                                  <a:schemeClr val="bg1"/>
                                </a:solidFill>
                                <a:latin typeface="Cambria Math" panose="02040503050406030204" pitchFamily="18" charset="0"/>
                                <a:ea typeface="微软雅黑" panose="020B0503020204020204" pitchFamily="34" charset="-122"/>
                              </a:rPr>
                              <m:t>𝐴</m:t>
                            </m:r>
                          </m:e>
                          <m:sub>
                            <m:r>
                              <a:rPr kumimoji="1" lang="en-US" altLang="zh-CN" sz="2400" b="0" i="1" dirty="0" smtClean="0">
                                <a:solidFill>
                                  <a:schemeClr val="bg1"/>
                                </a:solidFill>
                                <a:latin typeface="Cambria Math" panose="02040503050406030204" pitchFamily="18" charset="0"/>
                                <a:ea typeface="微软雅黑" panose="020B0503020204020204" pitchFamily="34" charset="-122"/>
                              </a:rPr>
                              <m:t>1</m:t>
                            </m:r>
                          </m:sub>
                        </m:sSub>
                      </m:e>
                    </m:d>
                    <m:r>
                      <a:rPr kumimoji="1" lang="en-US" altLang="zh-CN" sz="2400" b="0" i="1" dirty="0" smtClean="0">
                        <a:solidFill>
                          <a:schemeClr val="bg1"/>
                        </a:solidFill>
                        <a:latin typeface="Cambria Math" panose="02040503050406030204" pitchFamily="18" charset="0"/>
                        <a:ea typeface="微软雅黑" panose="020B0503020204020204" pitchFamily="34" charset="-122"/>
                      </a:rPr>
                      <m:t>+</m:t>
                    </m:r>
                    <m:d>
                      <m:dPr>
                        <m:begChr m:val="|"/>
                        <m:endChr m:val="|"/>
                        <m:ctrlPr>
                          <a:rPr kumimoji="1" lang="en-US" altLang="zh-CN" sz="2400" b="0" i="1" dirty="0" smtClean="0">
                            <a:solidFill>
                              <a:schemeClr val="bg1"/>
                            </a:solidFill>
                            <a:latin typeface="Cambria Math" panose="02040503050406030204" pitchFamily="18" charset="0"/>
                            <a:ea typeface="微软雅黑" panose="020B0503020204020204" pitchFamily="34" charset="-122"/>
                          </a:rPr>
                        </m:ctrlPr>
                      </m:dPr>
                      <m:e>
                        <m:sSub>
                          <m:sSubPr>
                            <m:ctrlPr>
                              <a:rPr kumimoji="1" lang="en-US" altLang="zh-CN" sz="2400" b="0" i="1" dirty="0" smtClean="0">
                                <a:solidFill>
                                  <a:schemeClr val="bg1"/>
                                </a:solidFill>
                                <a:latin typeface="Cambria Math" panose="02040503050406030204" pitchFamily="18" charset="0"/>
                                <a:ea typeface="微软雅黑" panose="020B0503020204020204" pitchFamily="34" charset="-122"/>
                              </a:rPr>
                            </m:ctrlPr>
                          </m:sSubPr>
                          <m:e>
                            <m:r>
                              <a:rPr kumimoji="1" lang="en-US" altLang="zh-CN" sz="2400" b="0" i="1" dirty="0" smtClean="0">
                                <a:solidFill>
                                  <a:schemeClr val="bg1"/>
                                </a:solidFill>
                                <a:latin typeface="Cambria Math" panose="02040503050406030204" pitchFamily="18" charset="0"/>
                                <a:ea typeface="微软雅黑" panose="020B0503020204020204" pitchFamily="34" charset="-122"/>
                              </a:rPr>
                              <m:t>𝐴</m:t>
                            </m:r>
                          </m:e>
                          <m:sub>
                            <m:r>
                              <a:rPr kumimoji="1" lang="en-US" altLang="zh-CN" sz="2400" b="0" i="1" dirty="0" smtClean="0">
                                <a:solidFill>
                                  <a:schemeClr val="bg1"/>
                                </a:solidFill>
                                <a:latin typeface="Cambria Math" panose="02040503050406030204" pitchFamily="18" charset="0"/>
                                <a:ea typeface="微软雅黑" panose="020B0503020204020204" pitchFamily="34" charset="-122"/>
                              </a:rPr>
                              <m:t>2</m:t>
                            </m:r>
                          </m:sub>
                        </m:sSub>
                      </m:e>
                    </m:d>
                    <m:r>
                      <a:rPr kumimoji="1" lang="en-US" altLang="zh-CN" sz="2400" b="0" i="1" dirty="0" smtClean="0">
                        <a:solidFill>
                          <a:schemeClr val="bg1"/>
                        </a:solidFill>
                        <a:latin typeface="Cambria Math" panose="02040503050406030204" pitchFamily="18" charset="0"/>
                        <a:ea typeface="微软雅黑" panose="020B0503020204020204" pitchFamily="34" charset="-122"/>
                      </a:rPr>
                      <m:t>+…+</m:t>
                    </m:r>
                    <m:d>
                      <m:dPr>
                        <m:begChr m:val="|"/>
                        <m:endChr m:val="|"/>
                        <m:ctrlPr>
                          <a:rPr kumimoji="1" lang="en-US" altLang="zh-CN" sz="2400" b="0" i="1" dirty="0" smtClean="0">
                            <a:solidFill>
                              <a:schemeClr val="bg1"/>
                            </a:solidFill>
                            <a:latin typeface="Cambria Math" panose="02040503050406030204" pitchFamily="18" charset="0"/>
                            <a:ea typeface="微软雅黑" panose="020B0503020204020204" pitchFamily="34" charset="-122"/>
                          </a:rPr>
                        </m:ctrlPr>
                      </m:dPr>
                      <m:e>
                        <m:sSub>
                          <m:sSubPr>
                            <m:ctrlPr>
                              <a:rPr kumimoji="1" lang="en-US" altLang="zh-CN" sz="2400" b="0" i="1" dirty="0" smtClean="0">
                                <a:solidFill>
                                  <a:schemeClr val="bg1"/>
                                </a:solidFill>
                                <a:latin typeface="Cambria Math" panose="02040503050406030204" pitchFamily="18" charset="0"/>
                                <a:ea typeface="微软雅黑" panose="020B0503020204020204" pitchFamily="34" charset="-122"/>
                              </a:rPr>
                            </m:ctrlPr>
                          </m:sSubPr>
                          <m:e>
                            <m:r>
                              <a:rPr kumimoji="1" lang="en-US" altLang="zh-CN" sz="2400" b="0" i="1" dirty="0" smtClean="0">
                                <a:solidFill>
                                  <a:schemeClr val="bg1"/>
                                </a:solidFill>
                                <a:latin typeface="Cambria Math" panose="02040503050406030204" pitchFamily="18" charset="0"/>
                                <a:ea typeface="微软雅黑" panose="020B0503020204020204" pitchFamily="34" charset="-122"/>
                              </a:rPr>
                              <m:t>𝐴</m:t>
                            </m:r>
                          </m:e>
                          <m:sub>
                            <m:r>
                              <a:rPr kumimoji="1" lang="en-US" altLang="zh-CN" sz="2400" b="0" i="1" dirty="0" smtClean="0">
                                <a:solidFill>
                                  <a:schemeClr val="bg1"/>
                                </a:solidFill>
                                <a:latin typeface="Cambria Math" panose="02040503050406030204" pitchFamily="18" charset="0"/>
                                <a:ea typeface="微软雅黑" panose="020B0503020204020204" pitchFamily="34" charset="-122"/>
                              </a:rPr>
                              <m:t>𝑛</m:t>
                            </m:r>
                          </m:sub>
                        </m:sSub>
                      </m:e>
                    </m:d>
                    <m:r>
                      <a:rPr kumimoji="1" lang="en-US" altLang="zh-CN" sz="2400" b="0" i="1" dirty="0" smtClean="0">
                        <a:solidFill>
                          <a:schemeClr val="bg1"/>
                        </a:solidFill>
                        <a:latin typeface="Cambria Math" panose="02040503050406030204" pitchFamily="18" charset="0"/>
                        <a:ea typeface="微软雅黑" panose="020B0503020204020204" pitchFamily="34" charset="-122"/>
                      </a:rPr>
                      <m:t>)</m:t>
                    </m:r>
                  </m:oMath>
                </a14:m>
                <a:endParaRPr kumimoji="1" lang="en-US" altLang="zh-CN" sz="24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kumimoji="1" lang="zh-CN" altLang="en-US" sz="2400" dirty="0">
                    <a:solidFill>
                      <a:schemeClr val="bg1"/>
                    </a:solidFill>
                    <a:latin typeface="微软雅黑" panose="020B0503020204020204" pitchFamily="34" charset="-122"/>
                    <a:ea typeface="微软雅黑" panose="020B0503020204020204" pitchFamily="34" charset="-122"/>
                  </a:rPr>
                  <a:t>思考：如何</a:t>
                </a:r>
                <a:r>
                  <a:rPr kumimoji="1" lang="zh-CN" altLang="en-US" sz="2400" dirty="0">
                    <a:solidFill>
                      <a:srgbClr val="FFFF00"/>
                    </a:solidFill>
                    <a:latin typeface="微软雅黑" panose="020B0503020204020204" pitchFamily="34" charset="-122"/>
                    <a:ea typeface="微软雅黑" panose="020B0503020204020204" pitchFamily="34" charset="-122"/>
                  </a:rPr>
                  <a:t>快速查找</a:t>
                </a:r>
                <a:r>
                  <a:rPr kumimoji="1" lang="zh-CN" altLang="en-US" sz="2400" dirty="0">
                    <a:solidFill>
                      <a:schemeClr val="bg1"/>
                    </a:solidFill>
                    <a:latin typeface="微软雅黑" panose="020B0503020204020204" pitchFamily="34" charset="-122"/>
                    <a:ea typeface="微软雅黑" panose="020B0503020204020204" pitchFamily="34" charset="-122"/>
                  </a:rPr>
                  <a:t>先头元素的最小值？</a:t>
                </a:r>
                <a:endParaRPr kumimoji="1" lang="en-US" altLang="zh-CN" sz="2400" dirty="0">
                  <a:solidFill>
                    <a:schemeClr val="bg1"/>
                  </a:solidFill>
                  <a:latin typeface="微软雅黑" panose="020B0503020204020204" pitchFamily="34" charset="-122"/>
                  <a:ea typeface="微软雅黑" panose="020B0503020204020204" pitchFamily="34" charset="-122"/>
                </a:endParaRPr>
              </a:p>
            </p:txBody>
          </p:sp>
        </mc:Choice>
        <mc:Fallback>
          <p:sp>
            <p:nvSpPr>
              <p:cNvPr id="52" name="任意多边形: 形状 8"/>
              <p:cNvSpPr>
                <a:spLocks noRot="1" noChangeAspect="1" noMove="1" noResize="1" noEditPoints="1" noAdjustHandles="1" noChangeArrowheads="1" noChangeShapeType="1" noTextEdit="1"/>
              </p:cNvSpPr>
              <p:nvPr/>
            </p:nvSpPr>
            <p:spPr>
              <a:xfrm>
                <a:off x="4248143" y="3911969"/>
                <a:ext cx="7471053" cy="191527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2"/>
                <a:stretch>
                  <a:fillRect l="-93" t="-351" r="-81" b="-306"/>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linds(horizontal)">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5.3.1</a:t>
            </a:r>
            <a:r>
              <a:rPr lang="zh-CN" altLang="en-US" sz="2800" dirty="0"/>
              <a:t> 二叉树的定义</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endParaRPr lang="zh-CN" altLang="zh-CN" sz="2400" dirty="0"/>
          </a:p>
          <a:p>
            <a:pPr>
              <a:lnSpc>
                <a:spcPct val="110000"/>
              </a:lnSpc>
            </a:pPr>
            <a:endParaRPr lang="zh-CN" altLang="zh-CN" sz="2400" dirty="0"/>
          </a:p>
          <a:p>
            <a:pPr>
              <a:lnSpc>
                <a:spcPct val="110000"/>
              </a:lnSpc>
            </a:pPr>
            <a:endParaRPr lang="en-US" altLang="zh-CN" sz="2400" dirty="0"/>
          </a:p>
        </p:txBody>
      </p:sp>
      <p:sp>
        <p:nvSpPr>
          <p:cNvPr id="6" name="内容占位符 4"/>
          <p:cNvSpPr txBox="1"/>
          <p:nvPr/>
        </p:nvSpPr>
        <p:spPr>
          <a:xfrm>
            <a:off x="552450" y="941103"/>
            <a:ext cx="11055325" cy="20748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altLang="zh-CN" sz="2400" b="1" dirty="0"/>
          </a:p>
          <a:p>
            <a:pPr>
              <a:lnSpc>
                <a:spcPct val="110000"/>
              </a:lnSpc>
            </a:pPr>
            <a:r>
              <a:rPr lang="zh-CN" altLang="en-US" sz="2400" b="1" dirty="0"/>
              <a:t>二叉树的基本形态</a:t>
            </a:r>
            <a:r>
              <a:rPr lang="zh-CN" altLang="en-US" sz="2400" dirty="0"/>
              <a:t>：</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p:pic>
        <p:nvPicPr>
          <p:cNvPr id="8" name="图片 7"/>
          <p:cNvPicPr>
            <a:picLocks noChangeAspect="1"/>
          </p:cNvPicPr>
          <p:nvPr/>
        </p:nvPicPr>
        <p:blipFill>
          <a:blip r:embed="rId1"/>
          <a:stretch>
            <a:fillRect/>
          </a:stretch>
        </p:blipFill>
        <p:spPr>
          <a:xfrm>
            <a:off x="2010603" y="2198537"/>
            <a:ext cx="8518944" cy="2197100"/>
          </a:xfrm>
          <a:prstGeom prst="rect">
            <a:avLst/>
          </a:prstGeom>
        </p:spPr>
      </p:pic>
      <p:sp>
        <p:nvSpPr>
          <p:cNvPr id="10" name="任意多边形: 形状 19"/>
          <p:cNvSpPr/>
          <p:nvPr/>
        </p:nvSpPr>
        <p:spPr>
          <a:xfrm>
            <a:off x="1671705" y="3938136"/>
            <a:ext cx="982596" cy="61034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defTabSz="1155700">
              <a:lnSpc>
                <a:spcPct val="90000"/>
              </a:lnSpc>
              <a:spcBef>
                <a:spcPct val="0"/>
              </a:spcBef>
              <a:spcAft>
                <a:spcPct val="35000"/>
              </a:spcAft>
            </a:pPr>
            <a:r>
              <a:rPr lang="zh-CN" altLang="en-US" sz="2400" dirty="0">
                <a:latin typeface="微软雅黑" panose="020B0503020204020204" pitchFamily="34" charset="-122"/>
                <a:ea typeface="微软雅黑" panose="020B0503020204020204" pitchFamily="34" charset="-122"/>
              </a:rPr>
              <a:t>空树</a:t>
            </a:r>
            <a:endParaRPr lang="zh-CN" altLang="en-US" sz="2400" dirty="0">
              <a:latin typeface="微软雅黑" panose="020B0503020204020204" pitchFamily="34" charset="-122"/>
              <a:ea typeface="微软雅黑" panose="020B0503020204020204" pitchFamily="34" charset="-122"/>
            </a:endParaRPr>
          </a:p>
        </p:txBody>
      </p:sp>
      <p:sp>
        <p:nvSpPr>
          <p:cNvPr id="11" name="任意多边形: 形状 19"/>
          <p:cNvSpPr/>
          <p:nvPr/>
        </p:nvSpPr>
        <p:spPr>
          <a:xfrm>
            <a:off x="2955653" y="3938136"/>
            <a:ext cx="1251388" cy="61034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defTabSz="1155700">
              <a:lnSpc>
                <a:spcPct val="90000"/>
              </a:lnSpc>
              <a:spcBef>
                <a:spcPct val="0"/>
              </a:spcBef>
              <a:spcAft>
                <a:spcPct val="35000"/>
              </a:spcAft>
            </a:pPr>
            <a:r>
              <a:rPr lang="zh-CN" altLang="en-US" sz="2400" dirty="0">
                <a:latin typeface="微软雅黑" panose="020B0503020204020204" pitchFamily="34" charset="-122"/>
                <a:ea typeface="微软雅黑" panose="020B0503020204020204" pitchFamily="34" charset="-122"/>
              </a:rPr>
              <a:t>单根树</a:t>
            </a:r>
            <a:endParaRPr lang="zh-CN" altLang="en-US" sz="2400" dirty="0">
              <a:latin typeface="微软雅黑" panose="020B0503020204020204" pitchFamily="34" charset="-122"/>
              <a:ea typeface="微软雅黑" panose="020B0503020204020204" pitchFamily="34" charset="-122"/>
            </a:endParaRPr>
          </a:p>
        </p:txBody>
      </p:sp>
      <p:sp>
        <p:nvSpPr>
          <p:cNvPr id="12" name="任意多边形: 形状 19"/>
          <p:cNvSpPr/>
          <p:nvPr/>
        </p:nvSpPr>
        <p:spPr>
          <a:xfrm>
            <a:off x="4465987" y="4395637"/>
            <a:ext cx="1251387" cy="152125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defTabSz="1155700">
              <a:lnSpc>
                <a:spcPct val="90000"/>
              </a:lnSpc>
              <a:spcBef>
                <a:spcPct val="0"/>
              </a:spcBef>
              <a:spcAft>
                <a:spcPct val="35000"/>
              </a:spcAft>
            </a:pPr>
            <a:r>
              <a:rPr lang="zh-CN" altLang="en-US" sz="2400" dirty="0">
                <a:latin typeface="微软雅黑" panose="020B0503020204020204" pitchFamily="34" charset="-122"/>
                <a:ea typeface="微软雅黑" panose="020B0503020204020204" pitchFamily="34" charset="-122"/>
              </a:rPr>
              <a:t>左子树非空，右子树是空树</a:t>
            </a:r>
            <a:endParaRPr lang="zh-CN" altLang="en-US" sz="2400" dirty="0">
              <a:latin typeface="微软雅黑" panose="020B0503020204020204" pitchFamily="34" charset="-122"/>
              <a:ea typeface="微软雅黑" panose="020B0503020204020204" pitchFamily="34" charset="-122"/>
            </a:endParaRPr>
          </a:p>
        </p:txBody>
      </p:sp>
      <p:sp>
        <p:nvSpPr>
          <p:cNvPr id="13" name="任意多边形: 形状 19"/>
          <p:cNvSpPr/>
          <p:nvPr/>
        </p:nvSpPr>
        <p:spPr>
          <a:xfrm>
            <a:off x="6773361" y="4395637"/>
            <a:ext cx="1251387" cy="152125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defTabSz="1155700">
              <a:lnSpc>
                <a:spcPct val="90000"/>
              </a:lnSpc>
              <a:spcBef>
                <a:spcPct val="0"/>
              </a:spcBef>
              <a:spcAft>
                <a:spcPct val="35000"/>
              </a:spcAft>
            </a:pPr>
            <a:r>
              <a:rPr lang="zh-CN" altLang="en-US" sz="2400" dirty="0">
                <a:latin typeface="微软雅黑" panose="020B0503020204020204" pitchFamily="34" charset="-122"/>
                <a:ea typeface="微软雅黑" panose="020B0503020204020204" pitchFamily="34" charset="-122"/>
              </a:rPr>
              <a:t>左子树是空树，右子树非空</a:t>
            </a:r>
            <a:endParaRPr lang="zh-CN" altLang="en-US" sz="2400" dirty="0">
              <a:latin typeface="微软雅黑" panose="020B0503020204020204" pitchFamily="34" charset="-122"/>
              <a:ea typeface="微软雅黑" panose="020B0503020204020204" pitchFamily="34" charset="-122"/>
            </a:endParaRPr>
          </a:p>
        </p:txBody>
      </p:sp>
      <p:sp>
        <p:nvSpPr>
          <p:cNvPr id="14" name="任意多边形: 形状 19"/>
          <p:cNvSpPr/>
          <p:nvPr/>
        </p:nvSpPr>
        <p:spPr>
          <a:xfrm>
            <a:off x="8375453" y="4408859"/>
            <a:ext cx="2003585" cy="101270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defTabSz="1155700">
              <a:lnSpc>
                <a:spcPct val="90000"/>
              </a:lnSpc>
              <a:spcBef>
                <a:spcPct val="0"/>
              </a:spcBef>
              <a:spcAft>
                <a:spcPct val="35000"/>
              </a:spcAft>
            </a:pPr>
            <a:r>
              <a:rPr lang="zh-CN" altLang="en-US" sz="2400" dirty="0">
                <a:latin typeface="微软雅黑" panose="020B0503020204020204" pitchFamily="34" charset="-122"/>
                <a:ea typeface="微软雅黑" panose="020B0503020204020204" pitchFamily="34" charset="-122"/>
              </a:rPr>
              <a:t>左子树和右子树都非空</a:t>
            </a:r>
            <a:endParaRPr lang="zh-CN" altLang="en-US" sz="2400" dirty="0">
              <a:latin typeface="微软雅黑" panose="020B0503020204020204" pitchFamily="34" charset="-122"/>
              <a:ea typeface="微软雅黑" panose="020B0503020204020204" pitchFamily="34" charset="-122"/>
            </a:endParaRPr>
          </a:p>
        </p:txBody>
      </p:sp>
      <p:sp>
        <p:nvSpPr>
          <p:cNvPr id="16" name="不等于 15"/>
          <p:cNvSpPr/>
          <p:nvPr/>
        </p:nvSpPr>
        <p:spPr>
          <a:xfrm>
            <a:off x="5887758" y="4913559"/>
            <a:ext cx="711200" cy="508000"/>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文本框 8"/>
          <p:cNvSpPr txBox="1"/>
          <p:nvPr/>
        </p:nvSpPr>
        <p:spPr>
          <a:xfrm>
            <a:off x="2796517" y="4661034"/>
            <a:ext cx="1569660" cy="369332"/>
          </a:xfrm>
          <a:prstGeom prst="rect">
            <a:avLst/>
          </a:prstGeom>
          <a:noFill/>
        </p:spPr>
        <p:txBody>
          <a:bodyPr wrap="none" rtlCol="0">
            <a:spAutoFit/>
          </a:bodyPr>
          <a:lstStyle/>
          <a:p>
            <a:r>
              <a:rPr kumimoji="1" lang="zh-CN" altLang="en-US" dirty="0">
                <a:solidFill>
                  <a:srgbClr val="C00000"/>
                </a:solidFill>
                <a:latin typeface="微软雅黑" panose="020B0503020204020204" pitchFamily="34" charset="-122"/>
                <a:ea typeface="微软雅黑" panose="020B0503020204020204" pitchFamily="34" charset="-122"/>
              </a:rPr>
              <a:t>只有一个结点</a:t>
            </a:r>
            <a:endParaRPr kumimoji="1" lang="zh-CN" altLang="en-US" dirty="0">
              <a:solidFill>
                <a:srgbClr val="C00000"/>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5810277" y="5547564"/>
            <a:ext cx="877163" cy="369332"/>
          </a:xfrm>
          <a:prstGeom prst="rect">
            <a:avLst/>
          </a:prstGeom>
          <a:noFill/>
        </p:spPr>
        <p:txBody>
          <a:bodyPr wrap="none" rtlCol="0">
            <a:spAutoFit/>
          </a:bodyPr>
          <a:lstStyle/>
          <a:p>
            <a:r>
              <a:rPr kumimoji="1" lang="zh-CN" altLang="en-US" dirty="0">
                <a:solidFill>
                  <a:srgbClr val="C00000"/>
                </a:solidFill>
                <a:latin typeface="微软雅黑" panose="020B0503020204020204" pitchFamily="34" charset="-122"/>
                <a:ea typeface="微软雅黑" panose="020B0503020204020204" pitchFamily="34" charset="-122"/>
              </a:rPr>
              <a:t>有序树</a:t>
            </a:r>
            <a:endParaRPr kumimoji="1" lang="zh-CN" altLang="en-US"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5" name="内容占位符 4"/>
              <p:cNvSpPr txBox="1"/>
              <p:nvPr/>
            </p:nvSpPr>
            <p:spPr>
              <a:xfrm>
                <a:off x="584225" y="1226401"/>
                <a:ext cx="10964553" cy="85695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b="1" dirty="0"/>
                  <a:t>问题</a:t>
                </a:r>
                <a:r>
                  <a:rPr lang="zh-CN" altLang="en-US" dirty="0"/>
                  <a:t>：把</a:t>
                </a:r>
                <a:r>
                  <a:rPr lang="en-US" altLang="zh-CN" dirty="0"/>
                  <a:t>n</a:t>
                </a:r>
                <a:r>
                  <a:rPr lang="zh-CN" altLang="en-US" dirty="0"/>
                  <a:t>个升序序列</a:t>
                </a: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A</m:t>
                        </m:r>
                      </m:e>
                      <m:sub>
                        <m:r>
                          <m:rPr>
                            <m:sty m:val="p"/>
                          </m:rPr>
                          <a:rPr lang="en-US" altLang="zh-CN" b="0" i="0" smtClean="0">
                            <a:latin typeface="Cambria Math" panose="02040503050406030204" pitchFamily="18" charset="0"/>
                          </a:rPr>
                          <m:t>n</m:t>
                        </m:r>
                      </m:sub>
                    </m:sSub>
                  </m:oMath>
                </a14:m>
                <a:r>
                  <a:rPr lang="zh-CN" altLang="en-US" dirty="0"/>
                  <a:t>，合并成一个升序序列。简单起见，假设合并长度为</a:t>
                </a:r>
                <a:r>
                  <a:rPr lang="en-US" altLang="zh-CN" dirty="0"/>
                  <a:t>x</a:t>
                </a:r>
                <a:r>
                  <a:rPr lang="zh-CN" altLang="en-US" dirty="0"/>
                  <a:t>和</a:t>
                </a:r>
                <a:r>
                  <a:rPr lang="en-US" altLang="zh-CN" dirty="0"/>
                  <a:t>y</a:t>
                </a:r>
                <a:r>
                  <a:rPr lang="zh-CN" altLang="en-US" dirty="0"/>
                  <a:t>的两个序列需要</a:t>
                </a:r>
                <a:r>
                  <a:rPr lang="en-US" altLang="zh-CN" dirty="0" err="1"/>
                  <a:t>x+y</a:t>
                </a:r>
                <a:r>
                  <a:rPr lang="zh-CN" altLang="en-US" dirty="0"/>
                  <a:t>次比较，求合并次数最少的合并方案。</a:t>
                </a:r>
                <a:endParaRPr lang="en-US" altLang="zh-CN" dirty="0"/>
              </a:p>
              <a:p>
                <a:pPr>
                  <a:lnSpc>
                    <a:spcPct val="120000"/>
                  </a:lnSpc>
                </a:pPr>
                <a:endParaRPr lang="en-US" altLang="zh-CN" dirty="0"/>
              </a:p>
            </p:txBody>
          </p:sp>
        </mc:Choice>
        <mc:Fallback>
          <p:sp>
            <p:nvSpPr>
              <p:cNvPr id="15" name="内容占位符 4"/>
              <p:cNvSpPr txBox="1">
                <a:spLocks noRot="1" noChangeAspect="1" noMove="1" noResize="1" noEditPoints="1" noAdjustHandles="1" noChangeArrowheads="1" noChangeShapeType="1" noTextEdit="1"/>
              </p:cNvSpPr>
              <p:nvPr/>
            </p:nvSpPr>
            <p:spPr>
              <a:xfrm>
                <a:off x="584225" y="1226401"/>
                <a:ext cx="10964553" cy="856952"/>
              </a:xfrm>
              <a:prstGeom prst="rect">
                <a:avLst/>
              </a:prstGeom>
              <a:blipFill rotWithShape="1">
                <a:blip r:embed="rId1"/>
                <a:stretch>
                  <a:fillRect t="-25" b="-48174"/>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zh-CN" altLang="en-US" sz="2800" dirty="0"/>
              <a:t>哈夫曼树的应用：多路合并</a:t>
            </a:r>
            <a:endParaRPr lang="zh-CN" altLang="en-US" dirty="0"/>
          </a:p>
        </p:txBody>
      </p:sp>
      <p:sp>
        <p:nvSpPr>
          <p:cNvPr id="3" name="副标题 2"/>
          <p:cNvSpPr>
            <a:spLocks noGrp="1"/>
          </p:cNvSpPr>
          <p:nvPr>
            <p:ph type="subTitle" idx="1"/>
          </p:nvPr>
        </p:nvSpPr>
        <p:spPr/>
        <p:txBody>
          <a:bodyPr/>
          <a:lstStyle/>
          <a:p>
            <a:r>
              <a:rPr lang="en-US" altLang="zh-CN" dirty="0"/>
              <a:t>5.5 </a:t>
            </a:r>
            <a:r>
              <a:rPr lang="zh-CN" altLang="en-US" dirty="0"/>
              <a:t>哈夫曼树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25" name="文本框 24"/>
          <p:cNvSpPr txBox="1"/>
          <p:nvPr/>
        </p:nvSpPr>
        <p:spPr>
          <a:xfrm>
            <a:off x="666506" y="2242050"/>
            <a:ext cx="4782078" cy="461665"/>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2400" dirty="0">
                <a:latin typeface="微软雅黑" panose="020B0503020204020204" pitchFamily="34" charset="-122"/>
                <a:ea typeface="微软雅黑" panose="020B0503020204020204" pitchFamily="34" charset="-122"/>
              </a:rPr>
              <a:t>方案二：按序合并（两两合并）</a:t>
            </a:r>
            <a:endParaRPr kumimoji="1" lang="zh-CN" altLang="en-US" sz="2400" dirty="0">
              <a:latin typeface="微软雅黑" panose="020B0503020204020204" pitchFamily="34" charset="-122"/>
              <a:ea typeface="微软雅黑" panose="020B0503020204020204" pitchFamily="34" charset="-122"/>
            </a:endParaRPr>
          </a:p>
        </p:txBody>
      </p:sp>
      <p:sp>
        <p:nvSpPr>
          <p:cNvPr id="30" name="文本框 29"/>
          <p:cNvSpPr txBox="1"/>
          <p:nvPr/>
        </p:nvSpPr>
        <p:spPr>
          <a:xfrm rot="18474320">
            <a:off x="6035414" y="3608212"/>
            <a:ext cx="1525878" cy="707886"/>
          </a:xfrm>
          <a:prstGeom prst="rect">
            <a:avLst/>
          </a:prstGeom>
          <a:noFill/>
        </p:spPr>
        <p:txBody>
          <a:bodyPr wrap="square" rtlCol="0">
            <a:spAutoFit/>
          </a:bodyPr>
          <a:lstStyle/>
          <a:p>
            <a:pPr algn="ctr"/>
            <a:r>
              <a:rPr lang="zh-CN" altLang="en-US" sz="2000" dirty="0">
                <a:solidFill>
                  <a:srgbClr val="00B0F0"/>
                </a:solidFill>
                <a:latin typeface="微软雅黑" panose="020B0503020204020204" pitchFamily="34" charset="-122"/>
                <a:ea typeface="微软雅黑" panose="020B0503020204020204" pitchFamily="34" charset="-122"/>
              </a:rPr>
              <a:t>归并二叉树例</a:t>
            </a:r>
            <a:endParaRPr lang="zh-CN" altLang="en-US" sz="2000" dirty="0">
              <a:solidFill>
                <a:srgbClr val="00B0F0"/>
              </a:solidFill>
              <a:latin typeface="微软雅黑" panose="020B0503020204020204" pitchFamily="34" charset="-122"/>
              <a:ea typeface="微软雅黑" panose="020B0503020204020204" pitchFamily="34" charset="-122"/>
            </a:endParaRPr>
          </a:p>
        </p:txBody>
      </p:sp>
      <p:graphicFrame>
        <p:nvGraphicFramePr>
          <p:cNvPr id="31" name="表格 30"/>
          <p:cNvGraphicFramePr>
            <a:graphicFrameLocks noGrp="1"/>
          </p:cNvGraphicFramePr>
          <p:nvPr/>
        </p:nvGraphicFramePr>
        <p:xfrm>
          <a:off x="5943690" y="6175013"/>
          <a:ext cx="1105534" cy="278994"/>
        </p:xfrm>
        <a:graphic>
          <a:graphicData uri="http://schemas.openxmlformats.org/drawingml/2006/table">
            <a:tbl>
              <a:tblPr firstRow="1" bandRow="1">
                <a:tableStyleId>{F5AB1C69-6EDB-4FF4-983F-18BD219EF322}</a:tableStyleId>
              </a:tblPr>
              <a:tblGrid>
                <a:gridCol w="248522"/>
                <a:gridCol w="248522"/>
                <a:gridCol w="248522"/>
                <a:gridCol w="359968"/>
              </a:tblGrid>
              <a:tr h="278994">
                <a:tc>
                  <a:txBody>
                    <a:bodyPr/>
                    <a:lstStyle/>
                    <a:p>
                      <a:r>
                        <a:rPr lang="en-US" altLang="zh-CN" sz="1000" dirty="0">
                          <a:solidFill>
                            <a:schemeClr val="tx1"/>
                          </a:solidFill>
                        </a:rPr>
                        <a:t>1</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5</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9</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10</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bl>
          </a:graphicData>
        </a:graphic>
      </p:graphicFrame>
      <p:graphicFrame>
        <p:nvGraphicFramePr>
          <p:cNvPr id="32" name="表格 31"/>
          <p:cNvGraphicFramePr>
            <a:graphicFrameLocks noGrp="1"/>
          </p:cNvGraphicFramePr>
          <p:nvPr/>
        </p:nvGraphicFramePr>
        <p:xfrm>
          <a:off x="7283683" y="6175667"/>
          <a:ext cx="2248538" cy="278994"/>
        </p:xfrm>
        <a:graphic>
          <a:graphicData uri="http://schemas.openxmlformats.org/drawingml/2006/table">
            <a:tbl>
              <a:tblPr firstRow="1" bandRow="1">
                <a:tableStyleId>{F5AB1C69-6EDB-4FF4-983F-18BD219EF322}</a:tableStyleId>
              </a:tblPr>
              <a:tblGrid>
                <a:gridCol w="227948"/>
                <a:gridCol w="227948"/>
                <a:gridCol w="294055"/>
                <a:gridCol w="355585"/>
                <a:gridCol w="381000"/>
                <a:gridCol w="381000"/>
                <a:gridCol w="381002"/>
              </a:tblGrid>
              <a:tr h="278994">
                <a:tc>
                  <a:txBody>
                    <a:bodyPr/>
                    <a:lstStyle/>
                    <a:p>
                      <a:r>
                        <a:rPr lang="en-US" altLang="zh-CN" sz="1000" dirty="0">
                          <a:solidFill>
                            <a:schemeClr val="tx1"/>
                          </a:solidFill>
                        </a:rPr>
                        <a:t>2</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4</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7</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11</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14</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17</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20</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bl>
          </a:graphicData>
        </a:graphic>
      </p:graphicFrame>
      <p:graphicFrame>
        <p:nvGraphicFramePr>
          <p:cNvPr id="33" name="表格 32"/>
          <p:cNvGraphicFramePr>
            <a:graphicFrameLocks noGrp="1"/>
          </p:cNvGraphicFramePr>
          <p:nvPr/>
        </p:nvGraphicFramePr>
        <p:xfrm>
          <a:off x="8074367" y="5552914"/>
          <a:ext cx="953137" cy="278994"/>
        </p:xfrm>
        <a:graphic>
          <a:graphicData uri="http://schemas.openxmlformats.org/drawingml/2006/table">
            <a:tbl>
              <a:tblPr firstRow="1" bandRow="1">
                <a:tableStyleId>{F5AB1C69-6EDB-4FF4-983F-18BD219EF322}</a:tableStyleId>
              </a:tblPr>
              <a:tblGrid>
                <a:gridCol w="208280"/>
                <a:gridCol w="363855"/>
                <a:gridCol w="381002"/>
              </a:tblGrid>
              <a:tr h="278994">
                <a:tc>
                  <a:txBody>
                    <a:bodyPr/>
                    <a:lstStyle/>
                    <a:p>
                      <a:r>
                        <a:rPr lang="en-US" altLang="zh-CN" sz="1000" dirty="0">
                          <a:solidFill>
                            <a:schemeClr val="tx1"/>
                          </a:solidFill>
                        </a:rPr>
                        <a:t>6</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13</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altLang="zh-CN" sz="1000" dirty="0">
                          <a:solidFill>
                            <a:schemeClr val="tx1"/>
                          </a:solidFill>
                        </a:rPr>
                        <a:t>21</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r>
            </a:tbl>
          </a:graphicData>
        </a:graphic>
      </p:graphicFrame>
      <p:graphicFrame>
        <p:nvGraphicFramePr>
          <p:cNvPr id="34" name="表格 33"/>
          <p:cNvGraphicFramePr>
            <a:graphicFrameLocks noGrp="1"/>
          </p:cNvGraphicFramePr>
          <p:nvPr/>
        </p:nvGraphicFramePr>
        <p:xfrm>
          <a:off x="8474366" y="4971744"/>
          <a:ext cx="572136" cy="278994"/>
        </p:xfrm>
        <a:graphic>
          <a:graphicData uri="http://schemas.openxmlformats.org/drawingml/2006/table">
            <a:tbl>
              <a:tblPr firstRow="1" bandRow="1">
                <a:tableStyleId>{F5AB1C69-6EDB-4FF4-983F-18BD219EF322}</a:tableStyleId>
              </a:tblPr>
              <a:tblGrid>
                <a:gridCol w="208280"/>
                <a:gridCol w="363856"/>
              </a:tblGrid>
              <a:tr h="278994">
                <a:tc>
                  <a:txBody>
                    <a:bodyPr/>
                    <a:lstStyle/>
                    <a:p>
                      <a:r>
                        <a:rPr lang="en-US" altLang="zh-CN" sz="1000" dirty="0">
                          <a:solidFill>
                            <a:schemeClr val="tx1"/>
                          </a:solidFill>
                        </a:rPr>
                        <a:t>3</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dirty="0">
                          <a:solidFill>
                            <a:schemeClr val="tx1"/>
                          </a:solidFill>
                        </a:rPr>
                        <a:t>19</a:t>
                      </a:r>
                      <a:endParaRPr lang="zh-CN"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bl>
          </a:graphicData>
        </a:graphic>
      </p:graphicFrame>
      <p:graphicFrame>
        <p:nvGraphicFramePr>
          <p:cNvPr id="35" name="表格 34"/>
          <p:cNvGraphicFramePr>
            <a:graphicFrameLocks noGrp="1"/>
          </p:cNvGraphicFramePr>
          <p:nvPr/>
        </p:nvGraphicFramePr>
        <p:xfrm>
          <a:off x="8926867" y="4391109"/>
          <a:ext cx="1717180" cy="278994"/>
        </p:xfrm>
        <a:graphic>
          <a:graphicData uri="http://schemas.openxmlformats.org/drawingml/2006/table">
            <a:tbl>
              <a:tblPr firstRow="1" bandRow="1">
                <a:tableStyleId>{F5AB1C69-6EDB-4FF4-983F-18BD219EF322}</a:tableStyleId>
              </a:tblPr>
              <a:tblGrid>
                <a:gridCol w="208280"/>
                <a:gridCol w="360285"/>
                <a:gridCol w="377261"/>
                <a:gridCol w="388310"/>
                <a:gridCol w="383044"/>
              </a:tblGrid>
              <a:tr h="278994">
                <a:tc>
                  <a:txBody>
                    <a:bodyPr/>
                    <a:lstStyle/>
                    <a:p>
                      <a:r>
                        <a:rPr lang="en-US" altLang="zh-CN" sz="1000" i="0" dirty="0">
                          <a:solidFill>
                            <a:schemeClr val="tx1"/>
                          </a:solidFill>
                        </a:rPr>
                        <a:t>8</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i="0" dirty="0">
                          <a:solidFill>
                            <a:schemeClr val="tx1"/>
                          </a:solidFill>
                        </a:rPr>
                        <a:t>12</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i="0" dirty="0">
                          <a:solidFill>
                            <a:schemeClr val="tx1"/>
                          </a:solidFill>
                        </a:rPr>
                        <a:t>15</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i="0" dirty="0">
                          <a:solidFill>
                            <a:schemeClr val="tx1"/>
                          </a:solidFill>
                        </a:rPr>
                        <a:t>16</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r>
                        <a:rPr lang="en-US" altLang="zh-CN" sz="1000" i="0" dirty="0">
                          <a:solidFill>
                            <a:schemeClr val="tx1"/>
                          </a:solidFill>
                        </a:rPr>
                        <a:t>18</a:t>
                      </a:r>
                      <a:endParaRPr lang="zh-CN" altLang="en-US" sz="10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bl>
          </a:graphicData>
        </a:graphic>
      </p:graphicFrame>
      <p:sp>
        <p:nvSpPr>
          <p:cNvPr id="36" name="椭圆 35"/>
          <p:cNvSpPr/>
          <p:nvPr/>
        </p:nvSpPr>
        <p:spPr>
          <a:xfrm>
            <a:off x="6411049" y="5583957"/>
            <a:ext cx="431355" cy="431355"/>
          </a:xfrm>
          <a:prstGeom prst="ellipse">
            <a:avLst/>
          </a:prstGeom>
          <a:solidFill>
            <a:srgbClr val="B7B43C"/>
          </a:solidFill>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latin typeface="Arial Black" panose="020B0A04020102020204" pitchFamily="34" charset="0"/>
              </a:rPr>
              <a:t>4</a:t>
            </a:r>
            <a:endParaRPr lang="zh-CN" altLang="en-US" sz="1400" dirty="0">
              <a:latin typeface="Arial Black" panose="020B0A04020102020204" pitchFamily="34" charset="0"/>
            </a:endParaRPr>
          </a:p>
        </p:txBody>
      </p:sp>
      <p:sp>
        <p:nvSpPr>
          <p:cNvPr id="37" name="椭圆 36"/>
          <p:cNvSpPr/>
          <p:nvPr/>
        </p:nvSpPr>
        <p:spPr>
          <a:xfrm>
            <a:off x="7477849" y="5583957"/>
            <a:ext cx="431355" cy="431355"/>
          </a:xfrm>
          <a:prstGeom prst="ellipse">
            <a:avLst/>
          </a:prstGeom>
          <a:solidFill>
            <a:srgbClr val="B7B43C"/>
          </a:solidFill>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latin typeface="Arial Black" panose="020B0A04020102020204" pitchFamily="34" charset="0"/>
              </a:rPr>
              <a:t>7</a:t>
            </a:r>
            <a:endParaRPr lang="zh-CN" altLang="en-US" sz="1400" dirty="0">
              <a:latin typeface="Arial Black" panose="020B0A04020102020204" pitchFamily="34" charset="0"/>
            </a:endParaRPr>
          </a:p>
        </p:txBody>
      </p:sp>
      <p:sp>
        <p:nvSpPr>
          <p:cNvPr id="38" name="椭圆 37"/>
          <p:cNvSpPr/>
          <p:nvPr/>
        </p:nvSpPr>
        <p:spPr>
          <a:xfrm>
            <a:off x="6931527" y="5003580"/>
            <a:ext cx="431355" cy="43135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latin typeface="Arial Black" panose="020B0A04020102020204" pitchFamily="34" charset="0"/>
              </a:rPr>
              <a:t>11</a:t>
            </a:r>
            <a:endParaRPr lang="zh-CN" altLang="en-US" sz="1400" dirty="0">
              <a:latin typeface="Arial Black" panose="020B0A04020102020204" pitchFamily="34" charset="0"/>
            </a:endParaRPr>
          </a:p>
        </p:txBody>
      </p:sp>
      <p:sp>
        <p:nvSpPr>
          <p:cNvPr id="39" name="椭圆 38"/>
          <p:cNvSpPr/>
          <p:nvPr/>
        </p:nvSpPr>
        <p:spPr>
          <a:xfrm>
            <a:off x="7960894" y="5039523"/>
            <a:ext cx="431355" cy="431355"/>
          </a:xfrm>
          <a:prstGeom prst="ellipse">
            <a:avLst/>
          </a:prstGeom>
          <a:solidFill>
            <a:srgbClr val="B7B43C"/>
          </a:solidFill>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latin typeface="Arial Black" panose="020B0A04020102020204" pitchFamily="34" charset="0"/>
              </a:rPr>
              <a:t>3</a:t>
            </a:r>
            <a:endParaRPr lang="zh-CN" altLang="en-US" sz="1400" dirty="0">
              <a:latin typeface="Arial Black" panose="020B0A04020102020204" pitchFamily="34" charset="0"/>
            </a:endParaRPr>
          </a:p>
        </p:txBody>
      </p:sp>
      <p:sp>
        <p:nvSpPr>
          <p:cNvPr id="40" name="椭圆 39"/>
          <p:cNvSpPr/>
          <p:nvPr/>
        </p:nvSpPr>
        <p:spPr>
          <a:xfrm>
            <a:off x="7401649" y="4441236"/>
            <a:ext cx="431355" cy="43135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latin typeface="Arial Black" panose="020B0A04020102020204" pitchFamily="34" charset="0"/>
              </a:rPr>
              <a:t>14</a:t>
            </a:r>
            <a:endParaRPr lang="zh-CN" altLang="en-US" sz="1400" dirty="0">
              <a:latin typeface="Arial Black" panose="020B0A04020102020204" pitchFamily="34" charset="0"/>
            </a:endParaRPr>
          </a:p>
        </p:txBody>
      </p:sp>
      <p:sp>
        <p:nvSpPr>
          <p:cNvPr id="41" name="椭圆 40"/>
          <p:cNvSpPr/>
          <p:nvPr/>
        </p:nvSpPr>
        <p:spPr>
          <a:xfrm>
            <a:off x="8392249" y="4464661"/>
            <a:ext cx="431355" cy="431355"/>
          </a:xfrm>
          <a:prstGeom prst="ellipse">
            <a:avLst/>
          </a:prstGeom>
          <a:solidFill>
            <a:srgbClr val="B7B43C"/>
          </a:solidFill>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latin typeface="Arial Black" panose="020B0A04020102020204" pitchFamily="34" charset="0"/>
              </a:rPr>
              <a:t>2</a:t>
            </a:r>
            <a:endParaRPr lang="zh-CN" altLang="en-US" sz="1400" dirty="0">
              <a:latin typeface="Arial Black" panose="020B0A04020102020204" pitchFamily="34" charset="0"/>
            </a:endParaRPr>
          </a:p>
        </p:txBody>
      </p:sp>
      <p:sp>
        <p:nvSpPr>
          <p:cNvPr id="42" name="椭圆 41"/>
          <p:cNvSpPr/>
          <p:nvPr/>
        </p:nvSpPr>
        <p:spPr>
          <a:xfrm>
            <a:off x="7884694" y="3856205"/>
            <a:ext cx="431355" cy="43135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latin typeface="Arial Black" panose="020B0A04020102020204" pitchFamily="34" charset="0"/>
              </a:rPr>
              <a:t>16</a:t>
            </a:r>
            <a:endParaRPr lang="zh-CN" altLang="en-US" sz="1400" dirty="0">
              <a:latin typeface="Arial Black" panose="020B0A04020102020204" pitchFamily="34" charset="0"/>
            </a:endParaRPr>
          </a:p>
        </p:txBody>
      </p:sp>
      <p:sp>
        <p:nvSpPr>
          <p:cNvPr id="43" name="椭圆 42"/>
          <p:cNvSpPr/>
          <p:nvPr/>
        </p:nvSpPr>
        <p:spPr>
          <a:xfrm>
            <a:off x="8875294" y="3889799"/>
            <a:ext cx="431355" cy="431355"/>
          </a:xfrm>
          <a:prstGeom prst="ellipse">
            <a:avLst/>
          </a:prstGeom>
          <a:solidFill>
            <a:srgbClr val="B7B43C"/>
          </a:solidFill>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latin typeface="Arial Black" panose="020B0A04020102020204" pitchFamily="34" charset="0"/>
              </a:rPr>
              <a:t>5</a:t>
            </a:r>
            <a:endParaRPr lang="zh-CN" altLang="en-US" sz="1400" dirty="0">
              <a:latin typeface="Arial Black" panose="020B0A04020102020204" pitchFamily="34" charset="0"/>
            </a:endParaRPr>
          </a:p>
        </p:txBody>
      </p:sp>
      <p:sp>
        <p:nvSpPr>
          <p:cNvPr id="44" name="椭圆 43"/>
          <p:cNvSpPr/>
          <p:nvPr/>
        </p:nvSpPr>
        <p:spPr>
          <a:xfrm>
            <a:off x="8392249" y="3309882"/>
            <a:ext cx="431355" cy="43135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latin typeface="Arial Black" panose="020B0A04020102020204" pitchFamily="34" charset="0"/>
              </a:rPr>
              <a:t>21</a:t>
            </a:r>
            <a:endParaRPr lang="zh-CN" altLang="en-US" sz="1400" dirty="0">
              <a:latin typeface="Arial Black" panose="020B0A04020102020204" pitchFamily="34" charset="0"/>
            </a:endParaRPr>
          </a:p>
        </p:txBody>
      </p:sp>
      <p:cxnSp>
        <p:nvCxnSpPr>
          <p:cNvPr id="45" name="直接连接符 13"/>
          <p:cNvCxnSpPr>
            <a:stCxn id="38" idx="3"/>
            <a:endCxn id="36" idx="7"/>
          </p:cNvCxnSpPr>
          <p:nvPr/>
        </p:nvCxnSpPr>
        <p:spPr>
          <a:xfrm flipH="1">
            <a:off x="6779234" y="5371765"/>
            <a:ext cx="215463" cy="275362"/>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46" name="直接连接符 33"/>
          <p:cNvCxnSpPr>
            <a:stCxn id="38" idx="5"/>
            <a:endCxn id="37" idx="1"/>
          </p:cNvCxnSpPr>
          <p:nvPr/>
        </p:nvCxnSpPr>
        <p:spPr>
          <a:xfrm>
            <a:off x="7299712" y="5371765"/>
            <a:ext cx="241307" cy="275362"/>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47" name="直接连接符 36"/>
          <p:cNvCxnSpPr>
            <a:stCxn id="40" idx="3"/>
            <a:endCxn id="38" idx="7"/>
          </p:cNvCxnSpPr>
          <p:nvPr/>
        </p:nvCxnSpPr>
        <p:spPr>
          <a:xfrm flipH="1">
            <a:off x="7299712" y="4809421"/>
            <a:ext cx="165107" cy="257329"/>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48" name="直接连接符 39"/>
          <p:cNvCxnSpPr>
            <a:stCxn id="40" idx="5"/>
            <a:endCxn id="39" idx="1"/>
          </p:cNvCxnSpPr>
          <p:nvPr/>
        </p:nvCxnSpPr>
        <p:spPr>
          <a:xfrm>
            <a:off x="7769834" y="4809421"/>
            <a:ext cx="254230" cy="293272"/>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49" name="直接连接符 42"/>
          <p:cNvCxnSpPr>
            <a:stCxn id="42" idx="3"/>
            <a:endCxn id="40" idx="7"/>
          </p:cNvCxnSpPr>
          <p:nvPr/>
        </p:nvCxnSpPr>
        <p:spPr>
          <a:xfrm flipH="1">
            <a:off x="7769834" y="4224390"/>
            <a:ext cx="178030" cy="280016"/>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50" name="直接连接符 45"/>
          <p:cNvCxnSpPr>
            <a:stCxn id="42" idx="5"/>
            <a:endCxn id="41" idx="1"/>
          </p:cNvCxnSpPr>
          <p:nvPr/>
        </p:nvCxnSpPr>
        <p:spPr>
          <a:xfrm>
            <a:off x="8252879" y="4224390"/>
            <a:ext cx="202540" cy="303441"/>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51" name="直接连接符 48"/>
          <p:cNvCxnSpPr>
            <a:stCxn id="44" idx="3"/>
            <a:endCxn id="42" idx="7"/>
          </p:cNvCxnSpPr>
          <p:nvPr/>
        </p:nvCxnSpPr>
        <p:spPr>
          <a:xfrm flipH="1">
            <a:off x="8252879" y="3678067"/>
            <a:ext cx="202540" cy="241308"/>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52" name="直接连接符 51"/>
          <p:cNvCxnSpPr>
            <a:stCxn id="44" idx="5"/>
            <a:endCxn id="43" idx="1"/>
          </p:cNvCxnSpPr>
          <p:nvPr/>
        </p:nvCxnSpPr>
        <p:spPr>
          <a:xfrm>
            <a:off x="8760434" y="3678067"/>
            <a:ext cx="178030" cy="274902"/>
          </a:xfrm>
          <a:prstGeom prst="line">
            <a:avLst/>
          </a:prstGeom>
          <a:ln w="28575"/>
        </p:spPr>
        <p:style>
          <a:lnRef idx="1">
            <a:schemeClr val="accent6"/>
          </a:lnRef>
          <a:fillRef idx="0">
            <a:schemeClr val="accent6"/>
          </a:fillRef>
          <a:effectRef idx="0">
            <a:schemeClr val="accent6"/>
          </a:effectRef>
          <a:fontRef idx="minor">
            <a:schemeClr val="tx1"/>
          </a:fontRef>
        </p:style>
      </p:cxnSp>
      <p:sp>
        <p:nvSpPr>
          <p:cNvPr id="53" name="左大括号 52"/>
          <p:cNvSpPr/>
          <p:nvPr/>
        </p:nvSpPr>
        <p:spPr>
          <a:xfrm rot="2273123">
            <a:off x="6995973" y="2772359"/>
            <a:ext cx="387386" cy="3050314"/>
          </a:xfrm>
          <a:prstGeom prst="leftBrace">
            <a:avLst>
              <a:gd name="adj1" fmla="val 49993"/>
              <a:gd name="adj2" fmla="val 49597"/>
            </a:avLst>
          </a:prstGeom>
          <a:ln>
            <a:solidFill>
              <a:srgbClr val="00B0F0"/>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a:p>
        </p:txBody>
      </p:sp>
      <p:sp>
        <p:nvSpPr>
          <p:cNvPr id="54" name="任意多边形: 形状 8"/>
          <p:cNvSpPr/>
          <p:nvPr/>
        </p:nvSpPr>
        <p:spPr>
          <a:xfrm>
            <a:off x="5425716" y="2122814"/>
            <a:ext cx="4959121" cy="81258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defTabSz="1155700">
              <a:lnSpc>
                <a:spcPct val="90000"/>
              </a:lnSpc>
              <a:spcBef>
                <a:spcPct val="0"/>
              </a:spcBef>
              <a:spcAft>
                <a:spcPct val="35000"/>
              </a:spcAft>
              <a:buNone/>
            </a:pPr>
            <a:r>
              <a:rPr lang="zh-CN" altLang="en-US" sz="2000" dirty="0">
                <a:latin typeface="微软雅黑" panose="020B0503020204020204" pitchFamily="34" charset="-122"/>
                <a:ea typeface="微软雅黑" panose="020B0503020204020204" pitchFamily="34" charset="-122"/>
              </a:rPr>
              <a:t>如果序列数量大于</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，选出两个序并合并成一个序列。合并过程可用二叉树表达</a:t>
            </a:r>
            <a:endParaRPr lang="zh-CN" altLang="en-US" sz="2000" kern="1200" dirty="0">
              <a:latin typeface="微软雅黑" panose="020B0503020204020204" pitchFamily="34" charset="-122"/>
              <a:ea typeface="微软雅黑" panose="020B0503020204020204" pitchFamily="34" charset="-122"/>
            </a:endParaRPr>
          </a:p>
        </p:txBody>
      </p:sp>
      <p:sp>
        <p:nvSpPr>
          <p:cNvPr id="55" name="文本框 54"/>
          <p:cNvSpPr txBox="1"/>
          <p:nvPr/>
        </p:nvSpPr>
        <p:spPr>
          <a:xfrm>
            <a:off x="9306649" y="5158511"/>
            <a:ext cx="2848536"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panose="020B0604020202020204" pitchFamily="34" charset="0"/>
              <a:buChar char="•"/>
            </a:pPr>
            <a:r>
              <a:rPr lang="zh-CN" altLang="en-US" sz="2400" b="1" dirty="0">
                <a:solidFill>
                  <a:srgbClr val="C00000"/>
                </a:solidFill>
              </a:rPr>
              <a:t>比较总次数：</a:t>
            </a:r>
            <a:r>
              <a:rPr lang="en-US" altLang="zh-CN" sz="2400" b="1" dirty="0">
                <a:solidFill>
                  <a:srgbClr val="C00000"/>
                </a:solidFill>
              </a:rPr>
              <a:t>62</a:t>
            </a:r>
            <a:endParaRPr lang="zh-CN" altLang="en-US" sz="2400" b="1" dirty="0">
              <a:solidFill>
                <a:srgbClr val="C00000"/>
              </a:solidFill>
            </a:endParaRPr>
          </a:p>
        </p:txBody>
      </p:sp>
      <p:sp>
        <p:nvSpPr>
          <p:cNvPr id="56" name="任意多边形: 形状 19"/>
          <p:cNvSpPr/>
          <p:nvPr/>
        </p:nvSpPr>
        <p:spPr>
          <a:xfrm>
            <a:off x="558691" y="2862412"/>
            <a:ext cx="4824659" cy="392260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ts val="2600"/>
              </a:lnSpc>
              <a:spcBef>
                <a:spcPct val="0"/>
              </a:spcBef>
              <a:spcAft>
                <a:spcPct val="35000"/>
              </a:spcAft>
            </a:pPr>
            <a:r>
              <a:rPr lang="zh-CN" altLang="en-US" sz="2400" b="1" dirty="0">
                <a:latin typeface="微软雅黑" panose="020B0503020204020204" pitchFamily="34" charset="-122"/>
                <a:ea typeface="微软雅黑" panose="020B0503020204020204" pitchFamily="34" charset="-122"/>
              </a:rPr>
              <a:t>归并二叉树特征</a:t>
            </a:r>
            <a:endParaRPr lang="en-US" altLang="zh-CN" sz="2400" b="1" dirty="0">
              <a:latin typeface="微软雅黑" panose="020B0503020204020204" pitchFamily="34" charset="-122"/>
              <a:ea typeface="微软雅黑"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含</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个叶结点的满二叉树</a:t>
            </a:r>
            <a:endParaRPr lang="en-US" altLang="zh-CN" sz="2000" dirty="0">
              <a:latin typeface="微软雅黑" panose="020B0503020204020204" pitchFamily="34" charset="-122"/>
              <a:ea typeface="微软雅黑"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每个结点代表一个有序序列，根结点表示所有序列合并成的序列；结点的权重表示其对应的有序序列的长度</a:t>
            </a:r>
            <a:endParaRPr lang="en-US" altLang="zh-CN" sz="2000" dirty="0">
              <a:latin typeface="微软雅黑" panose="020B0503020204020204" pitchFamily="34" charset="-122"/>
              <a:ea typeface="微软雅黑"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每个中间结点对应的序列由其两个子结点分别对应的序列合并而来，因此权重等于合并两个子序列的</a:t>
            </a:r>
            <a:r>
              <a:rPr lang="zh-CN" altLang="en-US" sz="2000" dirty="0">
                <a:solidFill>
                  <a:srgbClr val="FFFF00"/>
                </a:solidFill>
                <a:latin typeface="微软雅黑" panose="020B0503020204020204" pitchFamily="34" charset="-122"/>
                <a:ea typeface="微软雅黑" panose="020B0503020204020204" pitchFamily="34" charset="-122"/>
              </a:rPr>
              <a:t>比较次数</a:t>
            </a:r>
            <a:endParaRPr lang="zh-CN" altLang="en-US" sz="2000" dirty="0">
              <a:latin typeface="微软雅黑" panose="020B0503020204020204" pitchFamily="34" charset="-122"/>
              <a:ea typeface="微软雅黑"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solidFill>
                  <a:srgbClr val="FFFF00"/>
                </a:solidFill>
                <a:latin typeface="微软雅黑" panose="020B0503020204020204" pitchFamily="34" charset="-122"/>
                <a:ea typeface="微软雅黑" panose="020B0503020204020204" pitchFamily="34" charset="-122"/>
              </a:rPr>
              <a:t>合并所有序列的比较次数等于归并二叉树中所有中间结点的权重和</a:t>
            </a:r>
            <a:endParaRPr lang="zh-CN" altLang="en-US" sz="2000" dirty="0">
              <a:solidFill>
                <a:srgbClr val="FFFF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5" name="内容占位符 4"/>
              <p:cNvSpPr txBox="1"/>
              <p:nvPr/>
            </p:nvSpPr>
            <p:spPr>
              <a:xfrm>
                <a:off x="584225" y="1226401"/>
                <a:ext cx="10964553" cy="85695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b="1" dirty="0"/>
                  <a:t>问题</a:t>
                </a:r>
                <a:r>
                  <a:rPr lang="zh-CN" altLang="en-US" dirty="0"/>
                  <a:t>：把</a:t>
                </a:r>
                <a:r>
                  <a:rPr lang="en-US" altLang="zh-CN" dirty="0"/>
                  <a:t>n</a:t>
                </a:r>
                <a:r>
                  <a:rPr lang="zh-CN" altLang="en-US" dirty="0"/>
                  <a:t>个升序序列</a:t>
                </a: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A</m:t>
                        </m:r>
                      </m:e>
                      <m:sub>
                        <m:r>
                          <m:rPr>
                            <m:sty m:val="p"/>
                          </m:rPr>
                          <a:rPr lang="en-US" altLang="zh-CN" b="0" i="0" smtClean="0">
                            <a:latin typeface="Cambria Math" panose="02040503050406030204" pitchFamily="18" charset="0"/>
                          </a:rPr>
                          <m:t>n</m:t>
                        </m:r>
                      </m:sub>
                    </m:sSub>
                  </m:oMath>
                </a14:m>
                <a:r>
                  <a:rPr lang="zh-CN" altLang="en-US" dirty="0"/>
                  <a:t>，合并成一个升序序列。简单起见，假设合并长度为</a:t>
                </a:r>
                <a:r>
                  <a:rPr lang="en-US" altLang="zh-CN" dirty="0"/>
                  <a:t>x</a:t>
                </a:r>
                <a:r>
                  <a:rPr lang="zh-CN" altLang="en-US" dirty="0"/>
                  <a:t>和</a:t>
                </a:r>
                <a:r>
                  <a:rPr lang="en-US" altLang="zh-CN" dirty="0"/>
                  <a:t>y</a:t>
                </a:r>
                <a:r>
                  <a:rPr lang="zh-CN" altLang="en-US" dirty="0"/>
                  <a:t>的两个序列需要</a:t>
                </a:r>
                <a:r>
                  <a:rPr lang="en-US" altLang="zh-CN" dirty="0" err="1"/>
                  <a:t>x+y</a:t>
                </a:r>
                <a:r>
                  <a:rPr lang="zh-CN" altLang="en-US" dirty="0"/>
                  <a:t>次比较，求合并次数最少的合并方案。</a:t>
                </a:r>
                <a:endParaRPr lang="en-US" altLang="zh-CN" dirty="0"/>
              </a:p>
              <a:p>
                <a:pPr>
                  <a:lnSpc>
                    <a:spcPct val="120000"/>
                  </a:lnSpc>
                </a:pPr>
                <a:endParaRPr lang="en-US" altLang="zh-CN" dirty="0"/>
              </a:p>
            </p:txBody>
          </p:sp>
        </mc:Choice>
        <mc:Fallback>
          <p:sp>
            <p:nvSpPr>
              <p:cNvPr id="15" name="内容占位符 4"/>
              <p:cNvSpPr txBox="1">
                <a:spLocks noRot="1" noChangeAspect="1" noMove="1" noResize="1" noEditPoints="1" noAdjustHandles="1" noChangeArrowheads="1" noChangeShapeType="1" noTextEdit="1"/>
              </p:cNvSpPr>
              <p:nvPr/>
            </p:nvSpPr>
            <p:spPr>
              <a:xfrm>
                <a:off x="584225" y="1226401"/>
                <a:ext cx="10964553" cy="856952"/>
              </a:xfrm>
              <a:prstGeom prst="rect">
                <a:avLst/>
              </a:prstGeom>
              <a:blipFill rotWithShape="1">
                <a:blip r:embed="rId1"/>
                <a:stretch>
                  <a:fillRect t="-25" b="-48174"/>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zh-CN" altLang="en-US" sz="2800" dirty="0"/>
              <a:t>哈夫曼树的应用：多路合并</a:t>
            </a:r>
            <a:endParaRPr lang="zh-CN" altLang="en-US" dirty="0"/>
          </a:p>
        </p:txBody>
      </p:sp>
      <p:sp>
        <p:nvSpPr>
          <p:cNvPr id="3" name="副标题 2"/>
          <p:cNvSpPr>
            <a:spLocks noGrp="1"/>
          </p:cNvSpPr>
          <p:nvPr>
            <p:ph type="subTitle" idx="1"/>
          </p:nvPr>
        </p:nvSpPr>
        <p:spPr/>
        <p:txBody>
          <a:bodyPr/>
          <a:lstStyle/>
          <a:p>
            <a:r>
              <a:rPr lang="en-US" altLang="zh-CN" dirty="0"/>
              <a:t>5.5 </a:t>
            </a:r>
            <a:r>
              <a:rPr lang="zh-CN" altLang="en-US" dirty="0"/>
              <a:t>哈夫曼树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25" name="文本框 24"/>
          <p:cNvSpPr txBox="1"/>
          <p:nvPr/>
        </p:nvSpPr>
        <p:spPr>
          <a:xfrm>
            <a:off x="639252" y="2316605"/>
            <a:ext cx="4782078" cy="461665"/>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2400" dirty="0">
                <a:latin typeface="微软雅黑" panose="020B0503020204020204" pitchFamily="34" charset="-122"/>
                <a:ea typeface="微软雅黑" panose="020B0503020204020204" pitchFamily="34" charset="-122"/>
              </a:rPr>
              <a:t>方案二：按序合并（两两合并）</a:t>
            </a:r>
            <a:endParaRPr kumimoji="1" lang="zh-CN" altLang="en-US" sz="2400" dirty="0">
              <a:latin typeface="微软雅黑" panose="020B0503020204020204" pitchFamily="34" charset="-122"/>
              <a:ea typeface="微软雅黑" panose="020B0503020204020204" pitchFamily="34" charset="-122"/>
            </a:endParaRPr>
          </a:p>
        </p:txBody>
      </p:sp>
      <p:sp>
        <p:nvSpPr>
          <p:cNvPr id="54" name="任意多边形: 形状 8"/>
          <p:cNvSpPr/>
          <p:nvPr/>
        </p:nvSpPr>
        <p:spPr>
          <a:xfrm>
            <a:off x="5425716" y="2122814"/>
            <a:ext cx="4959121" cy="81258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defTabSz="1155700">
              <a:lnSpc>
                <a:spcPct val="90000"/>
              </a:lnSpc>
              <a:spcBef>
                <a:spcPct val="0"/>
              </a:spcBef>
              <a:spcAft>
                <a:spcPct val="35000"/>
              </a:spcAft>
              <a:buNone/>
            </a:pPr>
            <a:r>
              <a:rPr lang="zh-CN" altLang="en-US" sz="2000" dirty="0">
                <a:latin typeface="微软雅黑" panose="020B0503020204020204" pitchFamily="34" charset="-122"/>
                <a:ea typeface="微软雅黑" panose="020B0503020204020204" pitchFamily="34" charset="-122"/>
              </a:rPr>
              <a:t>如果序列数量大于</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，选出两个序并合并成一个序列。合并过程可用二叉树表达</a:t>
            </a:r>
            <a:endParaRPr lang="zh-CN" altLang="en-US" sz="2000" kern="1200" dirty="0">
              <a:latin typeface="微软雅黑" panose="020B0503020204020204" pitchFamily="34" charset="-122"/>
              <a:ea typeface="微软雅黑" panose="020B0503020204020204" pitchFamily="34" charset="-122"/>
            </a:endParaRPr>
          </a:p>
        </p:txBody>
      </p:sp>
      <p:sp>
        <p:nvSpPr>
          <p:cNvPr id="5" name="任意多边形: 形状 8"/>
          <p:cNvSpPr/>
          <p:nvPr/>
        </p:nvSpPr>
        <p:spPr>
          <a:xfrm>
            <a:off x="5819465" y="3146683"/>
            <a:ext cx="5813844" cy="155184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kumimoji="1" lang="zh-CN" altLang="en-US" sz="2400" dirty="0">
                <a:solidFill>
                  <a:schemeClr val="bg1"/>
                </a:solidFill>
                <a:latin typeface="微软雅黑" panose="020B0503020204020204" pitchFamily="34" charset="-122"/>
                <a:ea typeface="微软雅黑" panose="020B0503020204020204" pitchFamily="34" charset="-122"/>
              </a:rPr>
              <a:t>可以证明（数学归纳法？），归并二叉树中所有中间结点的权重和等于其所有叶结点的</a:t>
            </a:r>
            <a:r>
              <a:rPr kumimoji="1" lang="zh-CN" altLang="en-US" sz="2400" dirty="0">
                <a:solidFill>
                  <a:srgbClr val="FFFF00"/>
                </a:solidFill>
                <a:latin typeface="微软雅黑" panose="020B0503020204020204" pitchFamily="34" charset="-122"/>
                <a:ea typeface="微软雅黑" panose="020B0503020204020204" pitchFamily="34" charset="-122"/>
              </a:rPr>
              <a:t>带权路径长度</a:t>
            </a:r>
            <a:r>
              <a:rPr kumimoji="1" lang="zh-CN" altLang="en-US" sz="2400" dirty="0">
                <a:solidFill>
                  <a:schemeClr val="bg1"/>
                </a:solidFill>
                <a:latin typeface="微软雅黑" panose="020B0503020204020204" pitchFamily="34" charset="-122"/>
                <a:ea typeface="微软雅黑" panose="020B0503020204020204" pitchFamily="34" charset="-122"/>
              </a:rPr>
              <a:t>和。即二叉树的</a:t>
            </a:r>
            <a:r>
              <a:rPr kumimoji="1" lang="en-US" altLang="zh-CN" sz="2400" dirty="0">
                <a:solidFill>
                  <a:schemeClr val="bg1"/>
                </a:solidFill>
                <a:latin typeface="微软雅黑" panose="020B0503020204020204" pitchFamily="34" charset="-122"/>
                <a:ea typeface="微软雅黑" panose="020B0503020204020204" pitchFamily="34" charset="-122"/>
              </a:rPr>
              <a:t>WPL</a:t>
            </a:r>
            <a:endParaRPr kumimoji="1"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6" name="任意多边形: 形状 19"/>
          <p:cNvSpPr/>
          <p:nvPr/>
        </p:nvSpPr>
        <p:spPr>
          <a:xfrm>
            <a:off x="558691" y="2862412"/>
            <a:ext cx="4824659" cy="392260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ts val="2600"/>
              </a:lnSpc>
              <a:spcBef>
                <a:spcPct val="0"/>
              </a:spcBef>
              <a:spcAft>
                <a:spcPct val="35000"/>
              </a:spcAft>
            </a:pPr>
            <a:r>
              <a:rPr lang="zh-CN" altLang="en-US" sz="2400" b="1" dirty="0">
                <a:latin typeface="微软雅黑" panose="020B0503020204020204" pitchFamily="34" charset="-122"/>
                <a:ea typeface="微软雅黑" panose="020B0503020204020204" pitchFamily="34" charset="-122"/>
              </a:rPr>
              <a:t>归并二叉树特征</a:t>
            </a:r>
            <a:endParaRPr lang="en-US" altLang="zh-CN" sz="2400" b="1" dirty="0">
              <a:latin typeface="微软雅黑" panose="020B0503020204020204" pitchFamily="34" charset="-122"/>
              <a:ea typeface="微软雅黑"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含</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个叶结点的满二叉树</a:t>
            </a:r>
            <a:endParaRPr lang="en-US" altLang="zh-CN" sz="2000" dirty="0">
              <a:latin typeface="微软雅黑" panose="020B0503020204020204" pitchFamily="34" charset="-122"/>
              <a:ea typeface="微软雅黑"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每个结点代表一个有序序列，根结点表示所有序列合并成的序列；结点的权重表示其对应的有序序列的长度</a:t>
            </a:r>
            <a:endParaRPr lang="en-US" altLang="zh-CN" sz="2000" dirty="0">
              <a:latin typeface="微软雅黑" panose="020B0503020204020204" pitchFamily="34" charset="-122"/>
              <a:ea typeface="微软雅黑"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每个中间结点对应的序列由其两个子结点分别对应的序列合并而来，因此权重等于合并两个子序列的</a:t>
            </a:r>
            <a:r>
              <a:rPr lang="zh-CN" altLang="en-US" sz="2000" dirty="0">
                <a:solidFill>
                  <a:srgbClr val="FFFF00"/>
                </a:solidFill>
                <a:latin typeface="微软雅黑" panose="020B0503020204020204" pitchFamily="34" charset="-122"/>
                <a:ea typeface="微软雅黑" panose="020B0503020204020204" pitchFamily="34" charset="-122"/>
              </a:rPr>
              <a:t>比较次数</a:t>
            </a:r>
            <a:endParaRPr lang="zh-CN" altLang="en-US" sz="2000" dirty="0">
              <a:latin typeface="微软雅黑" panose="020B0503020204020204" pitchFamily="34" charset="-122"/>
              <a:ea typeface="微软雅黑"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solidFill>
                  <a:srgbClr val="FFFF00"/>
                </a:solidFill>
                <a:latin typeface="微软雅黑" panose="020B0503020204020204" pitchFamily="34" charset="-122"/>
                <a:ea typeface="微软雅黑" panose="020B0503020204020204" pitchFamily="34" charset="-122"/>
              </a:rPr>
              <a:t>合并所有序列的比较次数等于归并二叉树中所有中间结点的权重和</a:t>
            </a:r>
            <a:endParaRPr lang="zh-CN" altLang="en-US" sz="2000" dirty="0">
              <a:solidFill>
                <a:srgbClr val="FFFF00"/>
              </a:solidFill>
              <a:latin typeface="微软雅黑" panose="020B0503020204020204" pitchFamily="34" charset="-122"/>
              <a:ea typeface="微软雅黑" panose="020B0503020204020204" pitchFamily="34" charset="-122"/>
            </a:endParaRPr>
          </a:p>
        </p:txBody>
      </p:sp>
      <p:sp>
        <p:nvSpPr>
          <p:cNvPr id="7" name="任意多边形: 形状 8"/>
          <p:cNvSpPr/>
          <p:nvPr/>
        </p:nvSpPr>
        <p:spPr>
          <a:xfrm>
            <a:off x="5957732" y="5480472"/>
            <a:ext cx="5537309" cy="81258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800" kern="1200" dirty="0">
                <a:latin typeface="微软雅黑" panose="020B0503020204020204" pitchFamily="34" charset="-122"/>
                <a:ea typeface="微软雅黑" panose="020B0503020204020204" pitchFamily="34" charset="-122"/>
              </a:rPr>
              <a:t>可用</a:t>
            </a:r>
            <a:r>
              <a:rPr lang="zh-CN" altLang="en-US" sz="2800" kern="1200" dirty="0">
                <a:solidFill>
                  <a:srgbClr val="FFFF00"/>
                </a:solidFill>
                <a:latin typeface="微软雅黑" panose="020B0503020204020204" pitchFamily="34" charset="-122"/>
                <a:ea typeface="微软雅黑" panose="020B0503020204020204" pitchFamily="34" charset="-122"/>
              </a:rPr>
              <a:t>哈夫曼算法</a:t>
            </a:r>
            <a:r>
              <a:rPr lang="zh-CN" altLang="en-US" sz="2800" kern="1200" dirty="0">
                <a:latin typeface="微软雅黑" panose="020B0503020204020204" pitchFamily="34" charset="-122"/>
                <a:ea typeface="微软雅黑" panose="020B0503020204020204" pitchFamily="34" charset="-122"/>
              </a:rPr>
              <a:t>求最优合并顺序</a:t>
            </a:r>
            <a:endParaRPr lang="zh-CN" altLang="en-US" sz="2800" kern="1200" dirty="0">
              <a:latin typeface="微软雅黑" panose="020B0503020204020204" pitchFamily="34" charset="-122"/>
              <a:ea typeface="微软雅黑" panose="020B0503020204020204" pitchFamily="34" charset="-122"/>
            </a:endParaRPr>
          </a:p>
        </p:txBody>
      </p:sp>
      <p:sp>
        <p:nvSpPr>
          <p:cNvPr id="8" name="下箭头 7"/>
          <p:cNvSpPr/>
          <p:nvPr/>
        </p:nvSpPr>
        <p:spPr>
          <a:xfrm>
            <a:off x="8165081" y="4881530"/>
            <a:ext cx="1122610" cy="415942"/>
          </a:xfrm>
          <a:prstGeom prst="downArrow">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5" name="内容占位符 4"/>
              <p:cNvSpPr txBox="1"/>
              <p:nvPr/>
            </p:nvSpPr>
            <p:spPr>
              <a:xfrm>
                <a:off x="584225" y="1226401"/>
                <a:ext cx="10964553" cy="85695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zh-CN" altLang="en-US" b="1" dirty="0"/>
                  <a:t>问题</a:t>
                </a:r>
                <a:r>
                  <a:rPr lang="zh-CN" altLang="en-US" dirty="0"/>
                  <a:t>：把</a:t>
                </a:r>
                <a:r>
                  <a:rPr lang="en-US" altLang="zh-CN" dirty="0"/>
                  <a:t>n</a:t>
                </a:r>
                <a:r>
                  <a:rPr lang="zh-CN" altLang="en-US" dirty="0"/>
                  <a:t>个升序序列</a:t>
                </a: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A</m:t>
                        </m:r>
                      </m:e>
                      <m:sub>
                        <m:r>
                          <m:rPr>
                            <m:sty m:val="p"/>
                          </m:rPr>
                          <a:rPr lang="en-US" altLang="zh-CN" b="0" i="0" smtClean="0">
                            <a:latin typeface="Cambria Math" panose="02040503050406030204" pitchFamily="18" charset="0"/>
                          </a:rPr>
                          <m:t>n</m:t>
                        </m:r>
                      </m:sub>
                    </m:sSub>
                  </m:oMath>
                </a14:m>
                <a:r>
                  <a:rPr lang="zh-CN" altLang="en-US" dirty="0"/>
                  <a:t>，合并成一个升序序列。简单起见，假设合并长度为</a:t>
                </a:r>
                <a:r>
                  <a:rPr lang="en-US" altLang="zh-CN" dirty="0"/>
                  <a:t>x</a:t>
                </a:r>
                <a:r>
                  <a:rPr lang="zh-CN" altLang="en-US" dirty="0"/>
                  <a:t>和</a:t>
                </a:r>
                <a:r>
                  <a:rPr lang="en-US" altLang="zh-CN" dirty="0"/>
                  <a:t>y</a:t>
                </a:r>
                <a:r>
                  <a:rPr lang="zh-CN" altLang="en-US" dirty="0"/>
                  <a:t>的两个序列需要</a:t>
                </a:r>
                <a:r>
                  <a:rPr lang="en-US" altLang="zh-CN" dirty="0" err="1"/>
                  <a:t>x+y</a:t>
                </a:r>
                <a:r>
                  <a:rPr lang="zh-CN" altLang="en-US" dirty="0"/>
                  <a:t>次比较，求比较次数最少的合并方案。</a:t>
                </a:r>
                <a:endParaRPr lang="en-US" altLang="zh-CN" dirty="0"/>
              </a:p>
              <a:p>
                <a:pPr>
                  <a:lnSpc>
                    <a:spcPct val="120000"/>
                  </a:lnSpc>
                </a:pPr>
                <a:endParaRPr lang="en-US" altLang="zh-CN" dirty="0"/>
              </a:p>
            </p:txBody>
          </p:sp>
        </mc:Choice>
        <mc:Fallback>
          <p:sp>
            <p:nvSpPr>
              <p:cNvPr id="15" name="内容占位符 4"/>
              <p:cNvSpPr txBox="1">
                <a:spLocks noRot="1" noChangeAspect="1" noMove="1" noResize="1" noEditPoints="1" noAdjustHandles="1" noChangeArrowheads="1" noChangeShapeType="1" noTextEdit="1"/>
              </p:cNvSpPr>
              <p:nvPr/>
            </p:nvSpPr>
            <p:spPr>
              <a:xfrm>
                <a:off x="584225" y="1226401"/>
                <a:ext cx="10964553" cy="856952"/>
              </a:xfrm>
              <a:prstGeom prst="rect">
                <a:avLst/>
              </a:prstGeom>
              <a:blipFill rotWithShape="1">
                <a:blip r:embed="rId1"/>
                <a:stretch>
                  <a:fillRect t="-25" b="-48174"/>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zh-CN" altLang="en-US" sz="2800" dirty="0"/>
              <a:t>哈夫曼树的应用：多路合并</a:t>
            </a:r>
            <a:endParaRPr lang="zh-CN" altLang="en-US" dirty="0"/>
          </a:p>
        </p:txBody>
      </p:sp>
      <p:sp>
        <p:nvSpPr>
          <p:cNvPr id="3" name="副标题 2"/>
          <p:cNvSpPr>
            <a:spLocks noGrp="1"/>
          </p:cNvSpPr>
          <p:nvPr>
            <p:ph type="subTitle" idx="1"/>
          </p:nvPr>
        </p:nvSpPr>
        <p:spPr/>
        <p:txBody>
          <a:bodyPr/>
          <a:lstStyle/>
          <a:p>
            <a:r>
              <a:rPr lang="en-US" altLang="zh-CN" dirty="0"/>
              <a:t>5.5 </a:t>
            </a:r>
            <a:r>
              <a:rPr lang="zh-CN" altLang="en-US" dirty="0"/>
              <a:t>哈夫曼树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25" name="文本框 24"/>
          <p:cNvSpPr txBox="1"/>
          <p:nvPr/>
        </p:nvSpPr>
        <p:spPr>
          <a:xfrm>
            <a:off x="639252" y="2316605"/>
            <a:ext cx="4782078" cy="461665"/>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2400" dirty="0">
                <a:latin typeface="微软雅黑" panose="020B0503020204020204" pitchFamily="34" charset="-122"/>
                <a:ea typeface="微软雅黑" panose="020B0503020204020204" pitchFamily="34" charset="-122"/>
              </a:rPr>
              <a:t>方案二：按序合并（两两合并）</a:t>
            </a:r>
            <a:endParaRPr kumimoji="1" lang="zh-CN" altLang="en-US" sz="2400" dirty="0">
              <a:latin typeface="微软雅黑" panose="020B0503020204020204" pitchFamily="34" charset="-122"/>
              <a:ea typeface="微软雅黑" panose="020B0503020204020204" pitchFamily="34" charset="-122"/>
            </a:endParaRPr>
          </a:p>
        </p:txBody>
      </p:sp>
      <p:sp>
        <p:nvSpPr>
          <p:cNvPr id="54" name="任意多边形: 形状 8"/>
          <p:cNvSpPr/>
          <p:nvPr/>
        </p:nvSpPr>
        <p:spPr>
          <a:xfrm>
            <a:off x="5425716" y="2122814"/>
            <a:ext cx="4959121" cy="81258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defTabSz="1155700">
              <a:lnSpc>
                <a:spcPct val="90000"/>
              </a:lnSpc>
              <a:spcBef>
                <a:spcPct val="0"/>
              </a:spcBef>
              <a:spcAft>
                <a:spcPct val="35000"/>
              </a:spcAft>
              <a:buNone/>
            </a:pPr>
            <a:r>
              <a:rPr lang="zh-CN" altLang="en-US" sz="2000" dirty="0">
                <a:latin typeface="微软雅黑" panose="020B0503020204020204" pitchFamily="34" charset="-122"/>
                <a:ea typeface="微软雅黑" panose="020B0503020204020204" pitchFamily="34" charset="-122"/>
              </a:rPr>
              <a:t>如果序列数量大于</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，选出两个序并合并成一个序列。合并过程可用二叉树表达</a:t>
            </a:r>
            <a:endParaRPr lang="zh-CN" altLang="en-US" sz="2000" kern="1200" dirty="0">
              <a:latin typeface="微软雅黑" panose="020B0503020204020204" pitchFamily="34" charset="-122"/>
              <a:ea typeface="微软雅黑" panose="020B0503020204020204" pitchFamily="34" charset="-122"/>
            </a:endParaRPr>
          </a:p>
        </p:txBody>
      </p:sp>
      <p:graphicFrame>
        <p:nvGraphicFramePr>
          <p:cNvPr id="9" name="表格 8"/>
          <p:cNvGraphicFramePr>
            <a:graphicFrameLocks noGrp="1"/>
          </p:cNvGraphicFramePr>
          <p:nvPr/>
        </p:nvGraphicFramePr>
        <p:xfrm>
          <a:off x="4813300" y="5233179"/>
          <a:ext cx="1105534" cy="278994"/>
        </p:xfrm>
        <a:graphic>
          <a:graphicData uri="http://schemas.openxmlformats.org/drawingml/2006/table">
            <a:tbl>
              <a:tblPr firstRow="1" bandRow="1">
                <a:tableStyleId>{F5AB1C69-6EDB-4FF4-983F-18BD219EF322}</a:tableStyleId>
              </a:tblPr>
              <a:tblGrid>
                <a:gridCol w="248522"/>
                <a:gridCol w="248522"/>
                <a:gridCol w="248522"/>
                <a:gridCol w="359968"/>
              </a:tblGrid>
              <a:tr h="278994">
                <a:tc>
                  <a:txBody>
                    <a:bodyPr/>
                    <a:lstStyle/>
                    <a:p>
                      <a:r>
                        <a:rPr lang="en-US" altLang="zh-CN" sz="1200" dirty="0">
                          <a:solidFill>
                            <a:schemeClr val="tx1"/>
                          </a:solidFill>
                        </a:rPr>
                        <a:t>1</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200" dirty="0">
                          <a:solidFill>
                            <a:schemeClr val="tx1"/>
                          </a:solidFill>
                        </a:rPr>
                        <a:t>5</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200" dirty="0">
                          <a:solidFill>
                            <a:schemeClr val="tx1"/>
                          </a:solidFill>
                        </a:rPr>
                        <a:t>9</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200" dirty="0">
                          <a:solidFill>
                            <a:schemeClr val="tx1"/>
                          </a:solidFill>
                        </a:rPr>
                        <a:t>10</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10" name="表格 9"/>
          <p:cNvGraphicFramePr>
            <a:graphicFrameLocks noGrp="1"/>
          </p:cNvGraphicFramePr>
          <p:nvPr/>
        </p:nvGraphicFramePr>
        <p:xfrm>
          <a:off x="8344345" y="5227994"/>
          <a:ext cx="2530194" cy="304800"/>
        </p:xfrm>
        <a:graphic>
          <a:graphicData uri="http://schemas.openxmlformats.org/drawingml/2006/table">
            <a:tbl>
              <a:tblPr firstRow="1" bandRow="1">
                <a:tableStyleId>{F5AB1C69-6EDB-4FF4-983F-18BD219EF322}</a:tableStyleId>
              </a:tblPr>
              <a:tblGrid>
                <a:gridCol w="256501"/>
                <a:gridCol w="256501"/>
                <a:gridCol w="330889"/>
                <a:gridCol w="400126"/>
                <a:gridCol w="428725"/>
                <a:gridCol w="428725"/>
                <a:gridCol w="428727"/>
              </a:tblGrid>
              <a:tr h="278994">
                <a:tc>
                  <a:txBody>
                    <a:bodyPr/>
                    <a:lstStyle/>
                    <a:p>
                      <a:r>
                        <a:rPr lang="en-US" altLang="zh-CN" sz="1400" dirty="0">
                          <a:solidFill>
                            <a:schemeClr val="tx1"/>
                          </a:solidFill>
                        </a:rPr>
                        <a:t>2</a:t>
                      </a:r>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400" dirty="0">
                          <a:solidFill>
                            <a:schemeClr val="tx1"/>
                          </a:solidFill>
                        </a:rPr>
                        <a:t>4</a:t>
                      </a:r>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400" dirty="0">
                          <a:solidFill>
                            <a:schemeClr val="tx1"/>
                          </a:solidFill>
                        </a:rPr>
                        <a:t>7</a:t>
                      </a:r>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400" dirty="0">
                          <a:solidFill>
                            <a:schemeClr val="tx1"/>
                          </a:solidFill>
                        </a:rPr>
                        <a:t>11</a:t>
                      </a:r>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400" dirty="0">
                          <a:solidFill>
                            <a:schemeClr val="tx1"/>
                          </a:solidFill>
                        </a:rPr>
                        <a:t>14</a:t>
                      </a:r>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400" dirty="0">
                          <a:solidFill>
                            <a:schemeClr val="tx1"/>
                          </a:solidFill>
                        </a:rPr>
                        <a:t>17</a:t>
                      </a:r>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400" dirty="0">
                          <a:solidFill>
                            <a:schemeClr val="tx1"/>
                          </a:solidFill>
                        </a:rPr>
                        <a:t>20</a:t>
                      </a:r>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11" name="表格 10"/>
          <p:cNvGraphicFramePr>
            <a:graphicFrameLocks noGrp="1"/>
          </p:cNvGraphicFramePr>
          <p:nvPr/>
        </p:nvGraphicFramePr>
        <p:xfrm>
          <a:off x="3937107" y="5800491"/>
          <a:ext cx="953137" cy="278994"/>
        </p:xfrm>
        <a:graphic>
          <a:graphicData uri="http://schemas.openxmlformats.org/drawingml/2006/table">
            <a:tbl>
              <a:tblPr firstRow="1" bandRow="1">
                <a:tableStyleId>{F5AB1C69-6EDB-4FF4-983F-18BD219EF322}</a:tableStyleId>
              </a:tblPr>
              <a:tblGrid>
                <a:gridCol w="208280"/>
                <a:gridCol w="363855"/>
                <a:gridCol w="381002"/>
              </a:tblGrid>
              <a:tr h="278994">
                <a:tc>
                  <a:txBody>
                    <a:bodyPr/>
                    <a:lstStyle/>
                    <a:p>
                      <a:r>
                        <a:rPr lang="en-US" altLang="zh-CN" sz="1200" dirty="0">
                          <a:solidFill>
                            <a:schemeClr val="tx1"/>
                          </a:solidFill>
                        </a:rPr>
                        <a:t>6</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200" dirty="0">
                          <a:solidFill>
                            <a:schemeClr val="tx1"/>
                          </a:solidFill>
                        </a:rPr>
                        <a:t>13</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200" dirty="0">
                          <a:solidFill>
                            <a:schemeClr val="tx1"/>
                          </a:solidFill>
                        </a:rPr>
                        <a:t>21</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12" name="表格 11"/>
          <p:cNvGraphicFramePr>
            <a:graphicFrameLocks noGrp="1"/>
          </p:cNvGraphicFramePr>
          <p:nvPr/>
        </p:nvGraphicFramePr>
        <p:xfrm>
          <a:off x="2984500" y="5799779"/>
          <a:ext cx="572136" cy="278994"/>
        </p:xfrm>
        <a:graphic>
          <a:graphicData uri="http://schemas.openxmlformats.org/drawingml/2006/table">
            <a:tbl>
              <a:tblPr firstRow="1" bandRow="1">
                <a:tableStyleId>{F5AB1C69-6EDB-4FF4-983F-18BD219EF322}</a:tableStyleId>
              </a:tblPr>
              <a:tblGrid>
                <a:gridCol w="208280"/>
                <a:gridCol w="363856"/>
              </a:tblGrid>
              <a:tr h="278994">
                <a:tc>
                  <a:txBody>
                    <a:bodyPr/>
                    <a:lstStyle/>
                    <a:p>
                      <a:r>
                        <a:rPr lang="en-US" altLang="zh-CN" sz="1200" dirty="0">
                          <a:solidFill>
                            <a:schemeClr val="tx1"/>
                          </a:solidFill>
                        </a:rPr>
                        <a:t>3</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200" dirty="0">
                          <a:solidFill>
                            <a:schemeClr val="tx1"/>
                          </a:solidFill>
                        </a:rPr>
                        <a:t>19</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13" name="表格 12"/>
          <p:cNvGraphicFramePr>
            <a:graphicFrameLocks noGrp="1"/>
          </p:cNvGraphicFramePr>
          <p:nvPr/>
        </p:nvGraphicFramePr>
        <p:xfrm>
          <a:off x="6272999" y="5240897"/>
          <a:ext cx="1717180" cy="278994"/>
        </p:xfrm>
        <a:graphic>
          <a:graphicData uri="http://schemas.openxmlformats.org/drawingml/2006/table">
            <a:tbl>
              <a:tblPr firstRow="1" bandRow="1">
                <a:tableStyleId>{F5AB1C69-6EDB-4FF4-983F-18BD219EF322}</a:tableStyleId>
              </a:tblPr>
              <a:tblGrid>
                <a:gridCol w="208280"/>
                <a:gridCol w="360285"/>
                <a:gridCol w="377261"/>
                <a:gridCol w="388310"/>
                <a:gridCol w="383044"/>
              </a:tblGrid>
              <a:tr h="278994">
                <a:tc>
                  <a:txBody>
                    <a:bodyPr/>
                    <a:lstStyle/>
                    <a:p>
                      <a:r>
                        <a:rPr lang="en-US" altLang="zh-CN" sz="1200" i="0" dirty="0">
                          <a:solidFill>
                            <a:schemeClr val="tx1"/>
                          </a:solidFill>
                        </a:rPr>
                        <a:t>8</a:t>
                      </a:r>
                      <a:endParaRPr lang="zh-CN" altLang="en-US" sz="12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200" i="0" dirty="0">
                          <a:solidFill>
                            <a:schemeClr val="tx1"/>
                          </a:solidFill>
                        </a:rPr>
                        <a:t>12</a:t>
                      </a:r>
                      <a:endParaRPr lang="zh-CN" altLang="en-US" sz="12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200" i="0" dirty="0">
                          <a:solidFill>
                            <a:schemeClr val="tx1"/>
                          </a:solidFill>
                        </a:rPr>
                        <a:t>15</a:t>
                      </a:r>
                      <a:endParaRPr lang="zh-CN" altLang="en-US" sz="12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200" i="0" dirty="0">
                          <a:solidFill>
                            <a:schemeClr val="tx1"/>
                          </a:solidFill>
                        </a:rPr>
                        <a:t>16</a:t>
                      </a:r>
                      <a:endParaRPr lang="zh-CN" altLang="en-US" sz="12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200" i="0" dirty="0">
                          <a:solidFill>
                            <a:schemeClr val="tx1"/>
                          </a:solidFill>
                        </a:rPr>
                        <a:t>18</a:t>
                      </a:r>
                      <a:endParaRPr lang="zh-CN" altLang="en-US" sz="1200"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14" name="椭圆 13"/>
          <p:cNvSpPr/>
          <p:nvPr/>
        </p:nvSpPr>
        <p:spPr>
          <a:xfrm>
            <a:off x="3060700" y="5186312"/>
            <a:ext cx="431355" cy="43135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latin typeface="Arial Black" panose="020B0A04020102020204" pitchFamily="34" charset="0"/>
              </a:rPr>
              <a:t>2</a:t>
            </a:r>
            <a:endParaRPr lang="zh-CN" altLang="en-US" sz="1400" dirty="0">
              <a:latin typeface="Arial Black" panose="020B0A04020102020204" pitchFamily="34" charset="0"/>
            </a:endParaRPr>
          </a:p>
        </p:txBody>
      </p:sp>
      <p:sp>
        <p:nvSpPr>
          <p:cNvPr id="16" name="椭圆 15"/>
          <p:cNvSpPr/>
          <p:nvPr/>
        </p:nvSpPr>
        <p:spPr>
          <a:xfrm>
            <a:off x="4127500" y="5186312"/>
            <a:ext cx="431355" cy="43135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latin typeface="Arial Black" panose="020B0A04020102020204" pitchFamily="34" charset="0"/>
              </a:rPr>
              <a:t>3</a:t>
            </a:r>
            <a:endParaRPr lang="zh-CN" altLang="en-US" sz="1400" dirty="0">
              <a:latin typeface="Arial Black" panose="020B0A04020102020204" pitchFamily="34" charset="0"/>
            </a:endParaRPr>
          </a:p>
        </p:txBody>
      </p:sp>
      <p:sp>
        <p:nvSpPr>
          <p:cNvPr id="17" name="椭圆 16"/>
          <p:cNvSpPr/>
          <p:nvPr/>
        </p:nvSpPr>
        <p:spPr>
          <a:xfrm>
            <a:off x="3581178" y="4653560"/>
            <a:ext cx="431355" cy="4313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latin typeface="Arial Black" panose="020B0A04020102020204" pitchFamily="34" charset="0"/>
              </a:rPr>
              <a:t>5</a:t>
            </a:r>
            <a:endParaRPr lang="zh-CN" altLang="en-US" sz="1400" dirty="0">
              <a:latin typeface="Arial Black" panose="020B0A04020102020204" pitchFamily="34" charset="0"/>
            </a:endParaRPr>
          </a:p>
        </p:txBody>
      </p:sp>
      <p:sp>
        <p:nvSpPr>
          <p:cNvPr id="18" name="椭圆 17"/>
          <p:cNvSpPr/>
          <p:nvPr/>
        </p:nvSpPr>
        <p:spPr>
          <a:xfrm>
            <a:off x="5128185" y="4689503"/>
            <a:ext cx="431355" cy="43135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latin typeface="Arial Black" panose="020B0A04020102020204" pitchFamily="34" charset="0"/>
              </a:rPr>
              <a:t>4</a:t>
            </a:r>
            <a:endParaRPr lang="zh-CN" altLang="en-US" sz="1400" dirty="0">
              <a:latin typeface="Arial Black" panose="020B0A04020102020204" pitchFamily="34" charset="0"/>
            </a:endParaRPr>
          </a:p>
        </p:txBody>
      </p:sp>
      <p:sp>
        <p:nvSpPr>
          <p:cNvPr id="19" name="椭圆 18"/>
          <p:cNvSpPr/>
          <p:nvPr/>
        </p:nvSpPr>
        <p:spPr>
          <a:xfrm>
            <a:off x="4356100" y="4043591"/>
            <a:ext cx="431355" cy="4313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latin typeface="Arial Black" panose="020B0A04020102020204" pitchFamily="34" charset="0"/>
              </a:rPr>
              <a:t>9</a:t>
            </a:r>
            <a:endParaRPr lang="zh-CN" altLang="en-US" sz="1400" dirty="0">
              <a:latin typeface="Arial Black" panose="020B0A04020102020204" pitchFamily="34" charset="0"/>
            </a:endParaRPr>
          </a:p>
        </p:txBody>
      </p:sp>
      <p:sp>
        <p:nvSpPr>
          <p:cNvPr id="20" name="椭圆 19"/>
          <p:cNvSpPr/>
          <p:nvPr/>
        </p:nvSpPr>
        <p:spPr>
          <a:xfrm>
            <a:off x="6671062" y="4685802"/>
            <a:ext cx="431355" cy="43135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latin typeface="Arial Black" panose="020B0A04020102020204" pitchFamily="34" charset="0"/>
              </a:rPr>
              <a:t>5</a:t>
            </a:r>
            <a:endParaRPr lang="zh-CN" altLang="en-US" sz="1400" dirty="0">
              <a:latin typeface="Arial Black" panose="020B0A04020102020204" pitchFamily="34" charset="0"/>
            </a:endParaRPr>
          </a:p>
        </p:txBody>
      </p:sp>
      <p:sp>
        <p:nvSpPr>
          <p:cNvPr id="21" name="椭圆 20"/>
          <p:cNvSpPr/>
          <p:nvPr/>
        </p:nvSpPr>
        <p:spPr>
          <a:xfrm>
            <a:off x="5829745" y="3370267"/>
            <a:ext cx="431355" cy="4313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latin typeface="Arial Black" panose="020B0A04020102020204" pitchFamily="34" charset="0"/>
              </a:rPr>
              <a:t>21</a:t>
            </a:r>
            <a:endParaRPr lang="zh-CN" altLang="en-US" sz="1400" dirty="0">
              <a:latin typeface="Arial Black" panose="020B0A04020102020204" pitchFamily="34" charset="0"/>
            </a:endParaRPr>
          </a:p>
        </p:txBody>
      </p:sp>
      <p:sp>
        <p:nvSpPr>
          <p:cNvPr id="22" name="椭圆 21"/>
          <p:cNvSpPr/>
          <p:nvPr/>
        </p:nvSpPr>
        <p:spPr>
          <a:xfrm>
            <a:off x="8344345" y="4689876"/>
            <a:ext cx="431355" cy="43135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altLang="zh-CN" sz="1400" dirty="0">
                <a:latin typeface="Arial Black" panose="020B0A04020102020204" pitchFamily="34" charset="0"/>
              </a:rPr>
              <a:t>7</a:t>
            </a:r>
            <a:endParaRPr lang="zh-CN" altLang="en-US" sz="1400" dirty="0">
              <a:latin typeface="Arial Black" panose="020B0A04020102020204" pitchFamily="34" charset="0"/>
            </a:endParaRPr>
          </a:p>
        </p:txBody>
      </p:sp>
      <p:sp>
        <p:nvSpPr>
          <p:cNvPr id="23" name="椭圆 22"/>
          <p:cNvSpPr/>
          <p:nvPr/>
        </p:nvSpPr>
        <p:spPr>
          <a:xfrm>
            <a:off x="7429945" y="4109959"/>
            <a:ext cx="431355" cy="4313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latin typeface="Arial Black" panose="020B0A04020102020204" pitchFamily="34" charset="0"/>
              </a:rPr>
              <a:t>12</a:t>
            </a:r>
            <a:endParaRPr lang="zh-CN" altLang="en-US" sz="1400" dirty="0">
              <a:latin typeface="Arial Black" panose="020B0A04020102020204" pitchFamily="34" charset="0"/>
            </a:endParaRPr>
          </a:p>
        </p:txBody>
      </p:sp>
      <p:cxnSp>
        <p:nvCxnSpPr>
          <p:cNvPr id="24" name="直接连接符 13"/>
          <p:cNvCxnSpPr>
            <a:stCxn id="17" idx="3"/>
            <a:endCxn id="14" idx="7"/>
          </p:cNvCxnSpPr>
          <p:nvPr/>
        </p:nvCxnSpPr>
        <p:spPr>
          <a:xfrm flipH="1">
            <a:off x="3428885" y="5021745"/>
            <a:ext cx="215463" cy="227737"/>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6" name="直接连接符 33"/>
          <p:cNvCxnSpPr>
            <a:stCxn id="17" idx="5"/>
            <a:endCxn id="16" idx="1"/>
          </p:cNvCxnSpPr>
          <p:nvPr/>
        </p:nvCxnSpPr>
        <p:spPr>
          <a:xfrm>
            <a:off x="3949363" y="5021745"/>
            <a:ext cx="241307" cy="227737"/>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7" name="直接连接符 36"/>
          <p:cNvCxnSpPr>
            <a:stCxn id="19" idx="3"/>
            <a:endCxn id="17" idx="7"/>
          </p:cNvCxnSpPr>
          <p:nvPr/>
        </p:nvCxnSpPr>
        <p:spPr>
          <a:xfrm flipH="1">
            <a:off x="3949363" y="4411776"/>
            <a:ext cx="469907" cy="304954"/>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8" name="直接连接符 39"/>
          <p:cNvCxnSpPr>
            <a:stCxn id="19" idx="5"/>
            <a:endCxn id="18" idx="1"/>
          </p:cNvCxnSpPr>
          <p:nvPr/>
        </p:nvCxnSpPr>
        <p:spPr>
          <a:xfrm>
            <a:off x="4724285" y="4411776"/>
            <a:ext cx="467070" cy="340897"/>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9" name="直接连接符 42"/>
          <p:cNvCxnSpPr>
            <a:stCxn id="21" idx="3"/>
            <a:endCxn id="19" idx="7"/>
          </p:cNvCxnSpPr>
          <p:nvPr/>
        </p:nvCxnSpPr>
        <p:spPr>
          <a:xfrm flipH="1">
            <a:off x="4724285" y="3738452"/>
            <a:ext cx="1168630" cy="368309"/>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0" name="直接连接符 45"/>
          <p:cNvCxnSpPr>
            <a:stCxn id="20" idx="7"/>
            <a:endCxn id="23" idx="3"/>
          </p:cNvCxnSpPr>
          <p:nvPr/>
        </p:nvCxnSpPr>
        <p:spPr>
          <a:xfrm flipV="1">
            <a:off x="7039247" y="4478144"/>
            <a:ext cx="453868" cy="270828"/>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1" name="直接连接符 48"/>
          <p:cNvCxnSpPr>
            <a:stCxn id="23" idx="1"/>
            <a:endCxn id="21" idx="5"/>
          </p:cNvCxnSpPr>
          <p:nvPr/>
        </p:nvCxnSpPr>
        <p:spPr>
          <a:xfrm flipH="1" flipV="1">
            <a:off x="6197930" y="3738452"/>
            <a:ext cx="1295185" cy="434677"/>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2" name="直接连接符 51"/>
          <p:cNvCxnSpPr>
            <a:stCxn id="23" idx="5"/>
            <a:endCxn id="22" idx="1"/>
          </p:cNvCxnSpPr>
          <p:nvPr/>
        </p:nvCxnSpPr>
        <p:spPr>
          <a:xfrm>
            <a:off x="7798130" y="4478144"/>
            <a:ext cx="609385" cy="274902"/>
          </a:xfrm>
          <a:prstGeom prst="line">
            <a:avLst/>
          </a:prstGeom>
          <a:ln w="28575"/>
        </p:spPr>
        <p:style>
          <a:lnRef idx="1">
            <a:schemeClr val="accent6"/>
          </a:lnRef>
          <a:fillRef idx="0">
            <a:schemeClr val="accent6"/>
          </a:fillRef>
          <a:effectRef idx="0">
            <a:schemeClr val="accent6"/>
          </a:effectRef>
          <a:fontRef idx="minor">
            <a:schemeClr val="tx1"/>
          </a:fontRef>
        </p:style>
      </p:cxnSp>
      <p:sp>
        <p:nvSpPr>
          <p:cNvPr id="33" name="任意多边形: 形状 8"/>
          <p:cNvSpPr/>
          <p:nvPr/>
        </p:nvSpPr>
        <p:spPr>
          <a:xfrm>
            <a:off x="5376979" y="5785339"/>
            <a:ext cx="1886311" cy="81258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defTabSz="1155700">
              <a:lnSpc>
                <a:spcPct val="90000"/>
              </a:lnSpc>
              <a:spcBef>
                <a:spcPct val="0"/>
              </a:spcBef>
              <a:spcAft>
                <a:spcPct val="35000"/>
              </a:spcAft>
              <a:buNone/>
            </a:pPr>
            <a:r>
              <a:rPr lang="zh-CN" altLang="en-US" sz="2800" kern="1200" dirty="0">
                <a:latin typeface="微软雅黑" panose="020B0503020204020204" pitchFamily="34" charset="-122"/>
                <a:ea typeface="微软雅黑" panose="020B0503020204020204" pitchFamily="34" charset="-122"/>
              </a:rPr>
              <a:t>哈夫曼树</a:t>
            </a:r>
            <a:endParaRPr lang="zh-CN" altLang="en-US" sz="2800" kern="1200"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9115171" y="3588877"/>
            <a:ext cx="2777238" cy="52322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marL="285750" indent="-285750">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比较次数：</a:t>
            </a:r>
            <a:r>
              <a:rPr lang="en-US" altLang="zh-CN" sz="2800" dirty="0">
                <a:solidFill>
                  <a:srgbClr val="FF0000"/>
                </a:solidFill>
                <a:latin typeface="微软雅黑" panose="020B0503020204020204" pitchFamily="34" charset="-122"/>
                <a:ea typeface="微软雅黑" panose="020B0503020204020204" pitchFamily="34" charset="-122"/>
              </a:rPr>
              <a:t>47</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5.6.1</a:t>
            </a:r>
            <a:r>
              <a:rPr lang="zh-CN" altLang="en-US" sz="2800" dirty="0"/>
              <a:t> 树的存储结构</a:t>
            </a:r>
            <a:endParaRPr lang="zh-CN" altLang="en-US" dirty="0"/>
          </a:p>
        </p:txBody>
      </p:sp>
      <p:sp>
        <p:nvSpPr>
          <p:cNvPr id="3" name="副标题 2"/>
          <p:cNvSpPr>
            <a:spLocks noGrp="1"/>
          </p:cNvSpPr>
          <p:nvPr>
            <p:ph type="subTitle" idx="1"/>
          </p:nvPr>
        </p:nvSpPr>
        <p:spPr/>
        <p:txBody>
          <a:bodyPr/>
          <a:lstStyle/>
          <a:p>
            <a:r>
              <a:rPr lang="en-US" altLang="zh-CN" dirty="0"/>
              <a:t>5.6 </a:t>
            </a:r>
            <a:r>
              <a:rPr lang="zh-CN" altLang="en-US" dirty="0"/>
              <a:t>树与森林</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en-US" sz="2400" dirty="0"/>
              <a:t>与二叉树相似，树也有</a:t>
            </a:r>
            <a:r>
              <a:rPr lang="zh-CN" altLang="en-US" sz="2400" b="1" dirty="0"/>
              <a:t>顺序存储</a:t>
            </a:r>
            <a:r>
              <a:rPr lang="zh-CN" altLang="en-US" sz="2400" dirty="0"/>
              <a:t>与</a:t>
            </a:r>
            <a:r>
              <a:rPr lang="zh-CN" altLang="en-US" sz="2400" b="1" dirty="0"/>
              <a:t>链接存储</a:t>
            </a:r>
            <a:r>
              <a:rPr lang="zh-CN" altLang="en-US" sz="2400" dirty="0"/>
              <a:t>两种方式，而选择何种方式与在树结点中记录哪些表示树逻辑结构的信息相关</a:t>
            </a:r>
            <a:endParaRPr lang="en-US" altLang="zh-CN" sz="2400" dirty="0"/>
          </a:p>
          <a:p>
            <a:pPr>
              <a:lnSpc>
                <a:spcPct val="110000"/>
              </a:lnSpc>
            </a:pPr>
            <a:r>
              <a:rPr lang="zh-CN" altLang="en-US" sz="2400" dirty="0"/>
              <a:t>常用的树逻辑结构表示法：</a:t>
            </a:r>
            <a:r>
              <a:rPr lang="zh-CN" altLang="en-US" sz="2400" b="1" dirty="0"/>
              <a:t>父亲表示法</a:t>
            </a:r>
            <a:r>
              <a:rPr lang="zh-CN" altLang="en-US" sz="2400" dirty="0"/>
              <a:t>、</a:t>
            </a:r>
            <a:r>
              <a:rPr lang="zh-CN" altLang="en-US" sz="2400" b="1" dirty="0"/>
              <a:t>孩子表示法</a:t>
            </a:r>
            <a:r>
              <a:rPr lang="zh-CN" altLang="en-US" sz="2400" dirty="0"/>
              <a:t>以及</a:t>
            </a:r>
            <a:r>
              <a:rPr lang="zh-CN" altLang="en-US" sz="2400" b="1" dirty="0"/>
              <a:t>孩子兄弟表示法 </a:t>
            </a:r>
            <a:endParaRPr lang="en-US" altLang="zh-CN" sz="2400" b="1" dirty="0"/>
          </a:p>
        </p:txBody>
      </p:sp>
      <p:sp>
        <p:nvSpPr>
          <p:cNvPr id="20" name="内容占位符 4"/>
          <p:cNvSpPr txBox="1"/>
          <p:nvPr/>
        </p:nvSpPr>
        <p:spPr>
          <a:xfrm>
            <a:off x="584226" y="2343145"/>
            <a:ext cx="8220536" cy="40905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endParaRPr lang="zh-CN" altLang="zh-CN" sz="2400" dirty="0"/>
          </a:p>
        </p:txBody>
      </p:sp>
      <p:pic>
        <p:nvPicPr>
          <p:cNvPr id="6" name="图片 5"/>
          <p:cNvPicPr>
            <a:picLocks noChangeAspect="1"/>
          </p:cNvPicPr>
          <p:nvPr/>
        </p:nvPicPr>
        <p:blipFill>
          <a:blip r:embed="rId1"/>
          <a:stretch>
            <a:fillRect/>
          </a:stretch>
        </p:blipFill>
        <p:spPr>
          <a:xfrm>
            <a:off x="3621154" y="2943809"/>
            <a:ext cx="4981466" cy="2889250"/>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44334" y="2266786"/>
            <a:ext cx="5606896" cy="4074891"/>
          </a:xfrm>
          <a:prstGeom prst="rect">
            <a:avLst/>
          </a:prstGeom>
        </p:spPr>
      </p:pic>
      <p:sp>
        <p:nvSpPr>
          <p:cNvPr id="2" name="标题 1"/>
          <p:cNvSpPr>
            <a:spLocks noGrp="1"/>
          </p:cNvSpPr>
          <p:nvPr>
            <p:ph type="title"/>
          </p:nvPr>
        </p:nvSpPr>
        <p:spPr/>
        <p:txBody>
          <a:bodyPr/>
          <a:lstStyle/>
          <a:p>
            <a:r>
              <a:rPr lang="zh-CN" altLang="en-US" sz="2800" dirty="0"/>
              <a:t>父亲表示法</a:t>
            </a:r>
            <a:endParaRPr lang="zh-CN" altLang="en-US" dirty="0"/>
          </a:p>
        </p:txBody>
      </p:sp>
      <p:sp>
        <p:nvSpPr>
          <p:cNvPr id="3" name="副标题 2"/>
          <p:cNvSpPr>
            <a:spLocks noGrp="1"/>
          </p:cNvSpPr>
          <p:nvPr>
            <p:ph type="subTitle" idx="1"/>
          </p:nvPr>
        </p:nvSpPr>
        <p:spPr/>
        <p:txBody>
          <a:bodyPr/>
          <a:lstStyle/>
          <a:p>
            <a:r>
              <a:rPr lang="en-US" altLang="zh-CN" dirty="0"/>
              <a:t>5.6 </a:t>
            </a:r>
            <a:r>
              <a:rPr lang="zh-CN" altLang="en-US" dirty="0"/>
              <a:t>树与森林</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en-US" sz="2400" dirty="0"/>
              <a:t>父亲表示法要求每个结点保存父结点的位置信息，也可称为</a:t>
            </a:r>
            <a:r>
              <a:rPr lang="zh-CN" altLang="en-US" sz="2400" b="1" dirty="0"/>
              <a:t>父结点表示法</a:t>
            </a:r>
            <a:endParaRPr lang="en-US" altLang="zh-CN" sz="2400" b="1" dirty="0"/>
          </a:p>
          <a:p>
            <a:pPr>
              <a:lnSpc>
                <a:spcPct val="110000"/>
              </a:lnSpc>
            </a:pPr>
            <a:r>
              <a:rPr lang="zh-CN" altLang="en-US" sz="2400" dirty="0"/>
              <a:t>适合用</a:t>
            </a:r>
            <a:r>
              <a:rPr lang="zh-CN" altLang="en-US" sz="2400" b="1" dirty="0"/>
              <a:t>顺序表</a:t>
            </a:r>
            <a:r>
              <a:rPr lang="zh-CN" altLang="en-US" sz="2400" dirty="0"/>
              <a:t>来存储树的所有结点</a:t>
            </a:r>
            <a:endParaRPr lang="en-US" altLang="zh-CN" sz="2400" b="1" dirty="0"/>
          </a:p>
        </p:txBody>
      </p:sp>
      <p:sp>
        <p:nvSpPr>
          <p:cNvPr id="20" name="内容占位符 4"/>
          <p:cNvSpPr txBox="1"/>
          <p:nvPr/>
        </p:nvSpPr>
        <p:spPr>
          <a:xfrm>
            <a:off x="584226" y="2343145"/>
            <a:ext cx="8220536" cy="40905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endParaRPr lang="zh-CN" altLang="zh-CN" sz="2400" dirty="0"/>
          </a:p>
        </p:txBody>
      </p:sp>
      <p:sp>
        <p:nvSpPr>
          <p:cNvPr id="9" name="文本框 8"/>
          <p:cNvSpPr txBox="1"/>
          <p:nvPr/>
        </p:nvSpPr>
        <p:spPr>
          <a:xfrm>
            <a:off x="1744333" y="5488060"/>
            <a:ext cx="3162300" cy="369332"/>
          </a:xfrm>
          <a:prstGeom prst="rect">
            <a:avLst/>
          </a:prstGeom>
          <a:noFill/>
        </p:spPr>
        <p:txBody>
          <a:bodyPr wrap="square">
            <a:spAutoFit/>
          </a:bodyPr>
          <a:lstStyle/>
          <a:p>
            <a:r>
              <a:rPr lang="zh-CN" altLang="zh-CN" sz="18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对所有结点从</a:t>
            </a:r>
            <a:r>
              <a:rPr lang="en-US" altLang="zh-CN" sz="1800" dirty="0">
                <a:solidFill>
                  <a:srgbClr val="C00000"/>
                </a:solidFill>
                <a:effectLst/>
                <a:latin typeface="微软雅黑" panose="020B0503020204020204" pitchFamily="34" charset="-122"/>
                <a:ea typeface="微软雅黑" panose="020B0503020204020204" pitchFamily="34" charset="-122"/>
              </a:rPr>
              <a:t>0</a:t>
            </a:r>
            <a:r>
              <a:rPr lang="zh-CN" altLang="zh-CN" sz="18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开始连续编号</a:t>
            </a:r>
            <a:r>
              <a:rPr lang="zh-CN" altLang="zh-CN" dirty="0">
                <a:solidFill>
                  <a:srgbClr val="C00000"/>
                </a:solidFill>
                <a:effectLst/>
                <a:latin typeface="微软雅黑" panose="020B0503020204020204" pitchFamily="34" charset="-122"/>
                <a:ea typeface="微软雅黑" panose="020B0503020204020204" pitchFamily="34" charset="-122"/>
              </a:rPr>
              <a:t> </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2" name="任意多边形: 形状 19"/>
          <p:cNvSpPr/>
          <p:nvPr/>
        </p:nvSpPr>
        <p:spPr>
          <a:xfrm>
            <a:off x="7945432" y="3390900"/>
            <a:ext cx="3167068" cy="209032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ts val="2600"/>
              </a:lnSpc>
              <a:spcBef>
                <a:spcPct val="0"/>
              </a:spcBef>
              <a:spcAft>
                <a:spcPct val="35000"/>
              </a:spcAft>
            </a:pPr>
            <a:r>
              <a:rPr lang="zh-CN" altLang="en-US" sz="2000" dirty="0">
                <a:solidFill>
                  <a:schemeClr val="bg1"/>
                </a:solidFill>
                <a:latin typeface="微软雅黑" panose="020B0503020204020204" pitchFamily="34" charset="-122"/>
                <a:ea typeface="微软雅黑" panose="020B0503020204020204" pitchFamily="34" charset="-122"/>
              </a:rPr>
              <a:t>结点数据包含两个域，一个是</a:t>
            </a:r>
            <a:r>
              <a:rPr lang="zh-CN" altLang="en-US" sz="2000" dirty="0">
                <a:solidFill>
                  <a:srgbClr val="FFFF00"/>
                </a:solidFill>
                <a:latin typeface="微软雅黑" panose="020B0503020204020204" pitchFamily="34" charset="-122"/>
                <a:ea typeface="微软雅黑" panose="020B0503020204020204" pitchFamily="34" charset="-122"/>
              </a:rPr>
              <a:t>数据域</a:t>
            </a:r>
            <a:r>
              <a:rPr lang="en-GB" altLang="zh-CN" sz="2000" dirty="0">
                <a:solidFill>
                  <a:schemeClr val="bg1"/>
                </a:solidFill>
                <a:latin typeface="微软雅黑" panose="020B0503020204020204" pitchFamily="34" charset="-122"/>
                <a:ea typeface="微软雅黑" panose="020B0503020204020204" pitchFamily="34" charset="-122"/>
              </a:rPr>
              <a:t>tree[</a:t>
            </a:r>
            <a:r>
              <a:rPr lang="en-GB" altLang="zh-CN" sz="2000" dirty="0" err="1">
                <a:solidFill>
                  <a:schemeClr val="bg1"/>
                </a:solidFill>
                <a:latin typeface="微软雅黑" panose="020B0503020204020204" pitchFamily="34" charset="-122"/>
                <a:ea typeface="微软雅黑" panose="020B0503020204020204" pitchFamily="34" charset="-122"/>
              </a:rPr>
              <a:t>i</a:t>
            </a:r>
            <a:r>
              <a:rPr lang="en-GB" altLang="zh-CN" sz="2000" dirty="0">
                <a:solidFill>
                  <a:schemeClr val="bg1"/>
                </a:solidFill>
                <a:latin typeface="微软雅黑" panose="020B0503020204020204" pitchFamily="34" charset="-122"/>
                <a:ea typeface="微软雅黑" panose="020B0503020204020204" pitchFamily="34" charset="-122"/>
              </a:rPr>
              <a:t>].data</a:t>
            </a:r>
            <a:r>
              <a:rPr lang="zh-CN" altLang="en-US" sz="2000" dirty="0">
                <a:solidFill>
                  <a:schemeClr val="bg1"/>
                </a:solidFill>
                <a:latin typeface="微软雅黑" panose="020B0503020204020204" pitchFamily="34" charset="-122"/>
                <a:ea typeface="微软雅黑" panose="020B0503020204020204" pitchFamily="34" charset="-122"/>
              </a:rPr>
              <a:t>记录树结点的数据元素，另一个域</a:t>
            </a:r>
            <a:r>
              <a:rPr lang="en-GB" altLang="zh-CN" sz="2000" dirty="0">
                <a:solidFill>
                  <a:schemeClr val="bg1"/>
                </a:solidFill>
                <a:latin typeface="微软雅黑" panose="020B0503020204020204" pitchFamily="34" charset="-122"/>
                <a:ea typeface="微软雅黑" panose="020B0503020204020204" pitchFamily="34" charset="-122"/>
              </a:rPr>
              <a:t>tree[</a:t>
            </a:r>
            <a:r>
              <a:rPr lang="en-GB" altLang="zh-CN" sz="2000" dirty="0" err="1">
                <a:solidFill>
                  <a:schemeClr val="bg1"/>
                </a:solidFill>
                <a:latin typeface="微软雅黑" panose="020B0503020204020204" pitchFamily="34" charset="-122"/>
                <a:ea typeface="微软雅黑" panose="020B0503020204020204" pitchFamily="34" charset="-122"/>
              </a:rPr>
              <a:t>i</a:t>
            </a:r>
            <a:r>
              <a:rPr lang="en-GB" altLang="zh-CN" sz="2000" dirty="0">
                <a:solidFill>
                  <a:schemeClr val="bg1"/>
                </a:solidFill>
                <a:latin typeface="微软雅黑" panose="020B0503020204020204" pitchFamily="34" charset="-122"/>
                <a:ea typeface="微软雅黑" panose="020B0503020204020204" pitchFamily="34" charset="-122"/>
              </a:rPr>
              <a:t>].parent</a:t>
            </a:r>
            <a:r>
              <a:rPr lang="zh-CN" altLang="en-US" sz="2000" dirty="0">
                <a:solidFill>
                  <a:schemeClr val="bg1"/>
                </a:solidFill>
                <a:latin typeface="微软雅黑" panose="020B0503020204020204" pitchFamily="34" charset="-122"/>
                <a:ea typeface="微软雅黑" panose="020B0503020204020204" pitchFamily="34" charset="-122"/>
              </a:rPr>
              <a:t>存放</a:t>
            </a:r>
            <a:r>
              <a:rPr lang="zh-CN" altLang="en-US" sz="2000" dirty="0">
                <a:solidFill>
                  <a:srgbClr val="FFFF00"/>
                </a:solidFill>
                <a:latin typeface="微软雅黑" panose="020B0503020204020204" pitchFamily="34" charset="-122"/>
                <a:ea typeface="微软雅黑" panose="020B0503020204020204" pitchFamily="34" charset="-122"/>
              </a:rPr>
              <a:t>父结点</a:t>
            </a:r>
            <a:r>
              <a:rPr lang="zh-CN" altLang="en-US" sz="2000" dirty="0">
                <a:solidFill>
                  <a:schemeClr val="bg1"/>
                </a:solidFill>
                <a:latin typeface="微软雅黑" panose="020B0503020204020204" pitchFamily="34" charset="-122"/>
                <a:ea typeface="微软雅黑" panose="020B0503020204020204" pitchFamily="34" charset="-122"/>
              </a:rPr>
              <a:t>位置</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13" name="任意多边形: 形状 19"/>
          <p:cNvSpPr/>
          <p:nvPr/>
        </p:nvSpPr>
        <p:spPr>
          <a:xfrm>
            <a:off x="7945433" y="2569023"/>
            <a:ext cx="2392368" cy="57696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ts val="2600"/>
              </a:lnSpc>
              <a:spcBef>
                <a:spcPct val="0"/>
              </a:spcBef>
              <a:spcAft>
                <a:spcPct val="35000"/>
              </a:spcAft>
            </a:pPr>
            <a:r>
              <a:rPr lang="zh-CN" altLang="en-US" sz="2000" dirty="0">
                <a:solidFill>
                  <a:schemeClr val="bg1"/>
                </a:solidFill>
                <a:latin typeface="微软雅黑" panose="020B0503020204020204" pitchFamily="34" charset="-122"/>
                <a:ea typeface="微软雅黑" panose="020B0503020204020204" pitchFamily="34" charset="-122"/>
              </a:rPr>
              <a:t>可用顺序表存储树 </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14" name="任意多边形: 形状 19"/>
          <p:cNvSpPr/>
          <p:nvPr/>
        </p:nvSpPr>
        <p:spPr>
          <a:xfrm>
            <a:off x="7945432" y="5672726"/>
            <a:ext cx="3559162" cy="57696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ts val="2600"/>
              </a:lnSpc>
              <a:spcBef>
                <a:spcPct val="0"/>
              </a:spcBef>
              <a:spcAft>
                <a:spcPct val="35000"/>
              </a:spcAft>
            </a:pPr>
            <a:r>
              <a:rPr lang="zh-CN" altLang="en-US" sz="2000" dirty="0">
                <a:solidFill>
                  <a:schemeClr val="bg1"/>
                </a:solidFill>
                <a:latin typeface="微软雅黑" panose="020B0503020204020204" pitchFamily="34" charset="-122"/>
                <a:ea typeface="微软雅黑" panose="020B0503020204020204" pitchFamily="34" charset="-122"/>
              </a:rPr>
              <a:t>根结点的父结点位置域是</a:t>
            </a:r>
            <a:r>
              <a:rPr lang="en-US" altLang="zh-CN" sz="2000" dirty="0">
                <a:solidFill>
                  <a:schemeClr val="bg1"/>
                </a:solidFill>
                <a:latin typeface="微软雅黑" panose="020B0503020204020204" pitchFamily="34" charset="-122"/>
                <a:ea typeface="微软雅黑" panose="020B0503020204020204" pitchFamily="34" charset="-122"/>
              </a:rPr>
              <a:t>-1 </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5" name="右箭头 14"/>
          <p:cNvSpPr/>
          <p:nvPr/>
        </p:nvSpPr>
        <p:spPr>
          <a:xfrm>
            <a:off x="5307778" y="4363624"/>
            <a:ext cx="329916" cy="394769"/>
          </a:xfrm>
          <a:prstGeom prst="right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838200" y="755807"/>
            <a:ext cx="10515600" cy="518958"/>
          </a:xfrm>
        </p:spPr>
        <p:txBody>
          <a:bodyPr>
            <a:normAutofit fontScale="90000"/>
          </a:bodyPr>
          <a:lstStyle/>
          <a:p>
            <a:r>
              <a:rPr lang="zh-CN" altLang="en-US" dirty="0"/>
              <a:t>算法</a:t>
            </a:r>
            <a:r>
              <a:rPr lang="en-US" altLang="zh-CN" dirty="0"/>
              <a:t>5-17</a:t>
            </a:r>
            <a:r>
              <a:rPr lang="zh-CN" altLang="en-US" dirty="0"/>
              <a:t>：查找父亲表示法的树的根结点</a:t>
            </a:r>
            <a:r>
              <a:rPr lang="en-US" altLang="zh-CN" sz="2900" dirty="0" err="1"/>
              <a:t>FindRoot</a:t>
            </a:r>
            <a:r>
              <a:rPr lang="en-US" altLang="zh-CN" sz="2400" dirty="0">
                <a:effectLst/>
                <a:latin typeface="Times New Roman" panose="02020603050405020304" pitchFamily="18" charset="0"/>
                <a:ea typeface="宋体" panose="02010600030101010101" pitchFamily="2" charset="-122"/>
              </a:rPr>
              <a:t>(</a:t>
            </a:r>
            <a:r>
              <a:rPr lang="en-US" altLang="zh-CN" sz="2400" i="1" dirty="0">
                <a:effectLst/>
                <a:latin typeface="Times New Roman" panose="02020603050405020304" pitchFamily="18" charset="0"/>
                <a:ea typeface="宋体" panose="02010600030101010101" pitchFamily="2" charset="-122"/>
              </a:rPr>
              <a:t>tree</a:t>
            </a:r>
            <a:r>
              <a:rPr lang="en-US" altLang="zh-CN" sz="2400" dirty="0">
                <a:effectLst/>
                <a:latin typeface="Times New Roman" panose="02020603050405020304" pitchFamily="18" charset="0"/>
                <a:ea typeface="宋体" panose="02010600030101010101" pitchFamily="2" charset="-122"/>
              </a:rPr>
              <a:t>,</a:t>
            </a:r>
            <a:r>
              <a:rPr lang="zh-CN" altLang="en-US" sz="2400" dirty="0">
                <a:effectLst/>
                <a:latin typeface="Times New Roman" panose="02020603050405020304" pitchFamily="18" charset="0"/>
                <a:ea typeface="宋体" panose="02010600030101010101" pitchFamily="2" charset="-122"/>
              </a:rPr>
              <a:t> </a:t>
            </a:r>
            <a:r>
              <a:rPr lang="en-US" altLang="zh-CN" sz="2400" i="1" dirty="0">
                <a:effectLst/>
                <a:latin typeface="Times New Roman" panose="02020603050405020304" pitchFamily="18" charset="0"/>
                <a:ea typeface="宋体" panose="02010600030101010101" pitchFamily="2" charset="-122"/>
              </a:rPr>
              <a:t>x</a:t>
            </a:r>
            <a:r>
              <a:rPr lang="en-US" altLang="zh-CN" sz="2400" dirty="0">
                <a:effectLst/>
                <a:latin typeface="Times New Roman" panose="02020603050405020304" pitchFamily="18" charset="0"/>
                <a:ea typeface="宋体" panose="02010600030101010101" pitchFamily="2" charset="-122"/>
              </a:rPr>
              <a:t>)</a:t>
            </a:r>
            <a:r>
              <a:rPr lang="zh-CN" altLang="zh-CN" sz="3200" dirty="0">
                <a:effectLst/>
              </a:rPr>
              <a:t> </a:t>
            </a:r>
            <a:endParaRPr lang="zh-CN" altLang="en-US" dirty="0"/>
          </a:p>
        </p:txBody>
      </p:sp>
      <p:sp>
        <p:nvSpPr>
          <p:cNvPr id="14" name="副标题 13"/>
          <p:cNvSpPr>
            <a:spLocks noGrp="1"/>
          </p:cNvSpPr>
          <p:nvPr>
            <p:ph type="subTitle" idx="1"/>
          </p:nvPr>
        </p:nvSpPr>
        <p:spPr/>
        <p:txBody>
          <a:bodyPr/>
          <a:lstStyle/>
          <a:p>
            <a:r>
              <a:rPr lang="en-US" altLang="zh-CN" dirty="0"/>
              <a:t>5-6</a:t>
            </a:r>
            <a:r>
              <a:rPr lang="zh-CN" altLang="en-US" dirty="0"/>
              <a:t> 树与森林</a:t>
            </a:r>
            <a:endParaRPr lang="zh-CN" altLang="en-US" dirty="0"/>
          </a:p>
        </p:txBody>
      </p:sp>
      <p:sp>
        <p:nvSpPr>
          <p:cNvPr id="15" name="文本占位符 14"/>
          <p:cNvSpPr>
            <a:spLocks noGrp="1"/>
          </p:cNvSpPr>
          <p:nvPr>
            <p:ph type="body" idx="10"/>
          </p:nvPr>
        </p:nvSpPr>
        <p:spPr/>
        <p:txBody>
          <a:bodyPr/>
          <a:lstStyle/>
          <a:p>
            <a:endParaRPr lang="zh-CN" altLang="en-US" dirty="0"/>
          </a:p>
        </p:txBody>
      </p:sp>
      <p:sp>
        <p:nvSpPr>
          <p:cNvPr id="10" name="文本框 9"/>
          <p:cNvSpPr txBox="1"/>
          <p:nvPr/>
        </p:nvSpPr>
        <p:spPr>
          <a:xfrm>
            <a:off x="2489200" y="1451530"/>
            <a:ext cx="7213600" cy="2462213"/>
          </a:xfrm>
          <a:prstGeom prst="rect">
            <a:avLst/>
          </a:prstGeom>
          <a:noFill/>
          <a:ln>
            <a:solidFill>
              <a:schemeClr val="accent2">
                <a:lumMod val="40000"/>
                <a:lumOff val="60000"/>
              </a:schemeClr>
            </a:solidFill>
          </a:ln>
        </p:spPr>
        <p:txBody>
          <a:bodyPr wrap="square">
            <a:spAutoFit/>
          </a:bodyPr>
          <a:lstStyle/>
          <a:p>
            <a:pPr>
              <a:spcBef>
                <a:spcPts val="100"/>
              </a:spcBef>
              <a:spcAft>
                <a:spcPts val="300"/>
              </a:spcAft>
            </a:pPr>
            <a:r>
              <a:rPr lang="zh-CN" altLang="en-US" dirty="0">
                <a:solidFill>
                  <a:schemeClr val="bg1"/>
                </a:solidFill>
                <a:latin typeface="Times New Roman" panose="02020603050405020304" pitchFamily="18" charset="0"/>
                <a:cs typeface="Times New Roman" panose="02020603050405020304" pitchFamily="18" charset="0"/>
              </a:rPr>
              <a:t> </a:t>
            </a:r>
            <a:endParaRPr lang="en-US" altLang="zh-CN"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endParaRPr lang="en-US" altLang="zh-CN" i="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endParaRPr lang="en-US" altLang="zh-CN" i="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en-US" altLang="zh-CN" sz="2000" b="1" dirty="0">
                <a:solidFill>
                  <a:schemeClr val="bg1"/>
                </a:solidFill>
                <a:latin typeface="Times New Roman" panose="02020603050405020304" pitchFamily="18" charset="0"/>
                <a:cs typeface="Times New Roman" panose="02020603050405020304" pitchFamily="18" charset="0"/>
              </a:rPr>
              <a:t>while</a:t>
            </a:r>
            <a:r>
              <a:rPr lang="en-US" altLang="zh-CN" sz="2000" dirty="0">
                <a:solidFill>
                  <a:schemeClr val="bg1"/>
                </a:solidFill>
                <a:latin typeface="Times New Roman" panose="02020603050405020304" pitchFamily="18" charset="0"/>
                <a:cs typeface="Times New Roman" panose="02020603050405020304" pitchFamily="18" charset="0"/>
              </a:rPr>
              <a:t> </a:t>
            </a:r>
            <a:r>
              <a:rPr lang="en-US" altLang="zh-CN" sz="2000" i="1" dirty="0">
                <a:solidFill>
                  <a:schemeClr val="bg1"/>
                </a:solidFill>
                <a:latin typeface="Times New Roman" panose="02020603050405020304" pitchFamily="18" charset="0"/>
                <a:cs typeface="Times New Roman" panose="02020603050405020304" pitchFamily="18" charset="0"/>
              </a:rPr>
              <a:t>tree</a:t>
            </a:r>
            <a:r>
              <a:rPr lang="en-US" altLang="zh-CN" sz="2000" dirty="0">
                <a:solidFill>
                  <a:schemeClr val="bg1"/>
                </a:solidFill>
                <a:latin typeface="Times New Roman" panose="02020603050405020304" pitchFamily="18" charset="0"/>
                <a:cs typeface="Times New Roman" panose="02020603050405020304" pitchFamily="18" charset="0"/>
              </a:rPr>
              <a:t>[𝑥].𝑝𝑎𝑟𝑒𝑛𝑡 ≠ −1 </a:t>
            </a:r>
            <a:r>
              <a:rPr lang="en-US" altLang="zh-CN" sz="2000" b="1" dirty="0">
                <a:solidFill>
                  <a:schemeClr val="bg1"/>
                </a:solidFill>
                <a:latin typeface="Times New Roman" panose="02020603050405020304" pitchFamily="18" charset="0"/>
                <a:cs typeface="Times New Roman" panose="02020603050405020304" pitchFamily="18" charset="0"/>
              </a:rPr>
              <a:t>do</a:t>
            </a:r>
            <a:r>
              <a:rPr lang="en-US"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结点</a:t>
            </a:r>
            <a:r>
              <a:rPr lang="en-US" altLang="zh-CN" sz="2000" dirty="0">
                <a:solidFill>
                  <a:schemeClr val="bg1"/>
                </a:solidFill>
                <a:latin typeface="Times New Roman" panose="02020603050405020304" pitchFamily="18" charset="0"/>
                <a:cs typeface="Times New Roman" panose="02020603050405020304" pitchFamily="18" charset="0"/>
              </a:rPr>
              <a:t>𝑥</a:t>
            </a:r>
            <a:r>
              <a:rPr lang="zh-CN" altLang="en-US" sz="2000" dirty="0">
                <a:solidFill>
                  <a:schemeClr val="bg1"/>
                </a:solidFill>
                <a:latin typeface="Times New Roman" panose="02020603050405020304" pitchFamily="18" charset="0"/>
                <a:cs typeface="Times New Roman" panose="02020603050405020304" pitchFamily="18" charset="0"/>
              </a:rPr>
              <a:t>有父结点，非根</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en-US" altLang="zh-CN" sz="2000" dirty="0">
                <a:solidFill>
                  <a:schemeClr val="bg1"/>
                </a:solidFill>
                <a:latin typeface="Times New Roman" panose="02020603050405020304" pitchFamily="18" charset="0"/>
                <a:cs typeface="Times New Roman" panose="02020603050405020304" pitchFamily="18" charset="0"/>
              </a:rPr>
              <a:t>| 𝑥 ← </a:t>
            </a:r>
            <a:r>
              <a:rPr lang="en-US" altLang="zh-CN" sz="2000" i="1" dirty="0">
                <a:solidFill>
                  <a:schemeClr val="bg1"/>
                </a:solidFill>
                <a:latin typeface="Times New Roman" panose="02020603050405020304" pitchFamily="18" charset="0"/>
                <a:cs typeface="Times New Roman" panose="02020603050405020304" pitchFamily="18" charset="0"/>
              </a:rPr>
              <a:t>tree</a:t>
            </a:r>
            <a:r>
              <a:rPr lang="en-US" altLang="zh-CN" sz="2000" dirty="0">
                <a:solidFill>
                  <a:schemeClr val="bg1"/>
                </a:solidFill>
                <a:latin typeface="Times New Roman" panose="02020603050405020304" pitchFamily="18" charset="0"/>
                <a:cs typeface="Times New Roman" panose="02020603050405020304" pitchFamily="18" charset="0"/>
              </a:rPr>
              <a:t>[𝑥].</a:t>
            </a:r>
            <a:r>
              <a:rPr lang="en-US" altLang="zh-CN" sz="2000" i="1" dirty="0">
                <a:solidFill>
                  <a:schemeClr val="bg1"/>
                </a:solidFill>
                <a:latin typeface="Times New Roman" panose="02020603050405020304" pitchFamily="18" charset="0"/>
                <a:cs typeface="Times New Roman" panose="02020603050405020304" pitchFamily="18" charset="0"/>
              </a:rPr>
              <a:t>parent </a:t>
            </a:r>
            <a:r>
              <a:rPr lang="en-US" altLang="zh-CN" sz="2000" dirty="0">
                <a:solidFill>
                  <a:schemeClr val="bg1"/>
                </a:solidFill>
                <a:latin typeface="Times New Roman" panose="02020603050405020304" pitchFamily="18" charset="0"/>
                <a:cs typeface="Times New Roman" panose="02020603050405020304" pitchFamily="18" charset="0"/>
              </a:rPr>
              <a:t> // 𝑥</a:t>
            </a:r>
            <a:r>
              <a:rPr lang="zh-CN" altLang="en-US" sz="2000" dirty="0">
                <a:solidFill>
                  <a:schemeClr val="bg1"/>
                </a:solidFill>
                <a:latin typeface="Times New Roman" panose="02020603050405020304" pitchFamily="18" charset="0"/>
                <a:cs typeface="Times New Roman" panose="02020603050405020304" pitchFamily="18" charset="0"/>
              </a:rPr>
              <a:t>移动至父结点</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en-US" altLang="zh-CN" sz="2000" b="1" dirty="0">
                <a:solidFill>
                  <a:schemeClr val="bg1"/>
                </a:solidFill>
                <a:latin typeface="Times New Roman" panose="02020603050405020304" pitchFamily="18" charset="0"/>
                <a:cs typeface="Times New Roman" panose="02020603050405020304" pitchFamily="18" charset="0"/>
              </a:rPr>
              <a:t>end</a:t>
            </a:r>
            <a:endParaRPr lang="en-US" altLang="zh-CN"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en-US" altLang="zh-CN" sz="2000" b="1" dirty="0">
                <a:solidFill>
                  <a:schemeClr val="bg1"/>
                </a:solidFill>
                <a:latin typeface="Times New Roman" panose="02020603050405020304" pitchFamily="18" charset="0"/>
                <a:cs typeface="Times New Roman" panose="02020603050405020304" pitchFamily="18" charset="0"/>
              </a:rPr>
              <a:t>return</a:t>
            </a:r>
            <a:r>
              <a:rPr lang="en-US" altLang="zh-CN" sz="2000" dirty="0">
                <a:solidFill>
                  <a:schemeClr val="bg1"/>
                </a:solidFill>
                <a:latin typeface="Times New Roman" panose="02020603050405020304" pitchFamily="18" charset="0"/>
                <a:cs typeface="Times New Roman" panose="02020603050405020304" pitchFamily="18" charset="0"/>
              </a:rPr>
              <a:t> 𝑥 </a:t>
            </a:r>
            <a:endParaRPr lang="en-US" altLang="zh-CN" b="1" i="1" dirty="0">
              <a:solidFill>
                <a:schemeClr val="bg1"/>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2489200" y="1463015"/>
            <a:ext cx="6794500" cy="400110"/>
          </a:xfrm>
          <a:prstGeom prst="rect">
            <a:avLst/>
          </a:prstGeom>
          <a:noFill/>
        </p:spPr>
        <p:txBody>
          <a:bodyPr wrap="square">
            <a:spAutoFit/>
          </a:bodyPr>
          <a:lstStyle/>
          <a:p>
            <a:r>
              <a:rPr lang="zh-CN" altLang="en-US" sz="2000" b="1" dirty="0">
                <a:solidFill>
                  <a:schemeClr val="bg1"/>
                </a:solidFill>
              </a:rPr>
              <a:t>输入</a:t>
            </a:r>
            <a:r>
              <a:rPr lang="zh-CN" altLang="en-US" sz="2000" dirty="0">
                <a:solidFill>
                  <a:schemeClr val="bg1"/>
                </a:solidFill>
              </a:rPr>
              <a:t>：父亲表示法的树（顺序表）</a:t>
            </a:r>
            <a:r>
              <a:rPr lang="en-US" altLang="zh-CN" sz="2000" i="1" dirty="0">
                <a:solidFill>
                  <a:schemeClr val="bg1"/>
                </a:solidFill>
              </a:rPr>
              <a:t>tree</a:t>
            </a:r>
            <a:r>
              <a:rPr lang="zh-CN" altLang="en-GB" sz="2000" dirty="0">
                <a:solidFill>
                  <a:schemeClr val="bg1"/>
                </a:solidFill>
              </a:rPr>
              <a:t>，</a:t>
            </a:r>
            <a:r>
              <a:rPr lang="zh-CN" altLang="en-US" sz="2000" dirty="0">
                <a:solidFill>
                  <a:schemeClr val="bg1"/>
                </a:solidFill>
              </a:rPr>
              <a:t>结点（索引）</a:t>
            </a:r>
            <a:r>
              <a:rPr lang="en-US" altLang="zh-CN" sz="2000" dirty="0">
                <a:solidFill>
                  <a:schemeClr val="bg1"/>
                </a:solidFill>
                <a:latin typeface="Times New Roman" panose="02020603050405020304" pitchFamily="18" charset="0"/>
                <a:cs typeface="Times New Roman" panose="02020603050405020304" pitchFamily="18" charset="0"/>
              </a:rPr>
              <a:t> 𝑥</a:t>
            </a:r>
            <a:endParaRPr lang="en-GB" altLang="zh-CN" sz="2000" dirty="0">
              <a:solidFill>
                <a:schemeClr val="bg1"/>
              </a:solidFill>
            </a:endParaRPr>
          </a:p>
        </p:txBody>
      </p:sp>
      <p:sp>
        <p:nvSpPr>
          <p:cNvPr id="7" name="文本框 6"/>
          <p:cNvSpPr txBox="1"/>
          <p:nvPr/>
        </p:nvSpPr>
        <p:spPr>
          <a:xfrm>
            <a:off x="2489200" y="1798368"/>
            <a:ext cx="6096000" cy="400110"/>
          </a:xfrm>
          <a:prstGeom prst="rect">
            <a:avLst/>
          </a:prstGeom>
          <a:noFill/>
        </p:spPr>
        <p:txBody>
          <a:bodyPr wrap="square">
            <a:spAutoFit/>
          </a:bodyPr>
          <a:lstStyle/>
          <a:p>
            <a:pPr>
              <a:spcBef>
                <a:spcPts val="300"/>
              </a:spcBef>
              <a:spcAft>
                <a:spcPts val="300"/>
              </a:spcAft>
            </a:pPr>
            <a:r>
              <a:rPr lang="zh-CN" altLang="en-US" sz="2000" b="1" dirty="0">
                <a:solidFill>
                  <a:schemeClr val="bg1"/>
                </a:solidFill>
              </a:rPr>
              <a:t>输出</a:t>
            </a:r>
            <a:r>
              <a:rPr lang="zh-CN" altLang="en-US" sz="2000" dirty="0">
                <a:solidFill>
                  <a:schemeClr val="bg1"/>
                </a:solidFill>
              </a:rPr>
              <a:t>：树</a:t>
            </a:r>
            <a:r>
              <a:rPr lang="en-US" altLang="zh-CN" sz="2000" i="1" dirty="0">
                <a:solidFill>
                  <a:schemeClr val="bg1"/>
                </a:solidFill>
              </a:rPr>
              <a:t>tree</a:t>
            </a:r>
            <a:r>
              <a:rPr lang="zh-CN" altLang="en-US" sz="2000" dirty="0">
                <a:solidFill>
                  <a:schemeClr val="bg1"/>
                </a:solidFill>
              </a:rPr>
              <a:t>的根结点索引 </a:t>
            </a:r>
            <a:endParaRPr lang="zh-CN" altLang="en-US" sz="2000" dirty="0">
              <a:solidFill>
                <a:schemeClr val="bg1"/>
              </a:solidFill>
            </a:endParaRPr>
          </a:p>
        </p:txBody>
      </p:sp>
      <p:cxnSp>
        <p:nvCxnSpPr>
          <p:cNvPr id="9" name="直线连接符 8"/>
          <p:cNvCxnSpPr/>
          <p:nvPr/>
        </p:nvCxnSpPr>
        <p:spPr>
          <a:xfrm>
            <a:off x="2489200" y="2240210"/>
            <a:ext cx="7213600" cy="0"/>
          </a:xfrm>
          <a:prstGeom prst="line">
            <a:avLst/>
          </a:prstGeom>
          <a:ln w="12700">
            <a:solidFill>
              <a:schemeClr val="accent4"/>
            </a:solidFill>
          </a:ln>
        </p:spPr>
        <p:style>
          <a:lnRef idx="1">
            <a:schemeClr val="accent2"/>
          </a:lnRef>
          <a:fillRef idx="0">
            <a:schemeClr val="accent2"/>
          </a:fillRef>
          <a:effectRef idx="0">
            <a:schemeClr val="accent2"/>
          </a:effectRef>
          <a:fontRef idx="minor">
            <a:schemeClr val="tx1"/>
          </a:fontRef>
        </p:style>
      </p:cxnSp>
      <p:sp>
        <p:nvSpPr>
          <p:cNvPr id="6" name="文本框 5"/>
          <p:cNvSpPr txBox="1"/>
          <p:nvPr/>
        </p:nvSpPr>
        <p:spPr>
          <a:xfrm>
            <a:off x="5853669" y="4150344"/>
            <a:ext cx="3919663" cy="400110"/>
          </a:xfrm>
          <a:prstGeom prst="rect">
            <a:avLst/>
          </a:prstGeom>
          <a:noFill/>
        </p:spPr>
        <p:txBody>
          <a:bodyPr wrap="none" rtlCol="0">
            <a:spAutoFit/>
          </a:bodyPr>
          <a:lstStyle/>
          <a:p>
            <a:r>
              <a:rPr kumimoji="1" lang="zh-CN" altLang="en-US" sz="2000" dirty="0">
                <a:solidFill>
                  <a:schemeClr val="accent4">
                    <a:lumMod val="20000"/>
                    <a:lumOff val="80000"/>
                  </a:schemeClr>
                </a:solidFill>
                <a:latin typeface="微软雅黑" panose="020B0503020204020204" pitchFamily="34" charset="-122"/>
                <a:ea typeface="微软雅黑" panose="020B0503020204020204" pitchFamily="34" charset="-122"/>
              </a:rPr>
              <a:t>时间复杂度</a:t>
            </a:r>
            <a:r>
              <a:rPr kumimoji="1" lang="en-US" altLang="zh-CN" sz="2000" dirty="0">
                <a:solidFill>
                  <a:schemeClr val="accent4">
                    <a:lumMod val="20000"/>
                    <a:lumOff val="80000"/>
                  </a:schemeClr>
                </a:solidFill>
                <a:latin typeface="微软雅黑" panose="020B0503020204020204" pitchFamily="34" charset="-122"/>
                <a:ea typeface="微软雅黑" panose="020B0503020204020204" pitchFamily="34" charset="-122"/>
              </a:rPr>
              <a:t>O(H),</a:t>
            </a:r>
            <a:r>
              <a:rPr kumimoji="1" lang="zh-CN" altLang="en-US" sz="2000" dirty="0">
                <a:solidFill>
                  <a:schemeClr val="accent4">
                    <a:lumMod val="20000"/>
                    <a:lumOff val="80000"/>
                  </a:schemeClr>
                </a:solidFill>
                <a:latin typeface="微软雅黑" panose="020B0503020204020204" pitchFamily="34" charset="-122"/>
                <a:ea typeface="微软雅黑" panose="020B0503020204020204" pitchFamily="34" charset="-122"/>
              </a:rPr>
              <a:t> </a:t>
            </a:r>
            <a:r>
              <a:rPr kumimoji="1" lang="en-US" altLang="zh-CN" sz="2000" dirty="0">
                <a:solidFill>
                  <a:schemeClr val="accent4">
                    <a:lumMod val="20000"/>
                    <a:lumOff val="80000"/>
                  </a:schemeClr>
                </a:solidFill>
                <a:latin typeface="微软雅黑" panose="020B0503020204020204" pitchFamily="34" charset="-122"/>
                <a:ea typeface="微软雅黑" panose="020B0503020204020204" pitchFamily="34" charset="-122"/>
              </a:rPr>
              <a:t>H</a:t>
            </a:r>
            <a:r>
              <a:rPr kumimoji="1" lang="zh-CN" altLang="en-US" sz="2000" dirty="0">
                <a:solidFill>
                  <a:schemeClr val="accent4">
                    <a:lumMod val="20000"/>
                    <a:lumOff val="80000"/>
                  </a:schemeClr>
                </a:solidFill>
                <a:latin typeface="微软雅黑" panose="020B0503020204020204" pitchFamily="34" charset="-122"/>
                <a:ea typeface="微软雅黑" panose="020B0503020204020204" pitchFamily="34" charset="-122"/>
              </a:rPr>
              <a:t>表示树的高度</a:t>
            </a:r>
            <a:endParaRPr kumimoji="1" lang="zh-CN" altLang="en-US" sz="2000" dirty="0">
              <a:solidFill>
                <a:schemeClr val="accent4">
                  <a:lumMod val="20000"/>
                  <a:lumOff val="80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489200" y="4702423"/>
            <a:ext cx="6897131" cy="1737079"/>
          </a:xfrm>
          <a:prstGeom prst="rect">
            <a:avLst/>
          </a:prstGeom>
          <a:noFill/>
        </p:spPr>
        <p:txBody>
          <a:bodyPr wrap="square">
            <a:spAutoFit/>
          </a:bodyPr>
          <a:lstStyle/>
          <a:p>
            <a:pPr marL="285750" indent="-285750">
              <a:lnSpc>
                <a:spcPts val="2600"/>
              </a:lnSpc>
              <a:buFont typeface="Arial" panose="020B0604020202020204" pitchFamily="34" charset="0"/>
              <a:buChar char="•"/>
            </a:pPr>
            <a:r>
              <a:rPr lang="zh-CN" altLang="zh-CN" sz="20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父亲表示法方便每个结点查找其祖先结点，而且每个结点只需存放父结点位置，可节省存储空间</a:t>
            </a:r>
            <a:endParaRPr lang="en-US" altLang="zh-CN" sz="20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ts val="2600"/>
              </a:lnSpc>
              <a:buFont typeface="Arial" panose="020B0604020202020204" pitchFamily="34" charset="0"/>
              <a:buChar char="•"/>
            </a:pPr>
            <a:r>
              <a:rPr lang="zh-CN" altLang="en-US" sz="20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父亲表示法可用于实现</a:t>
            </a:r>
            <a:r>
              <a:rPr lang="zh-CN" altLang="en-US" sz="2000" dirty="0">
                <a:solidFill>
                  <a:schemeClr val="accent4">
                    <a:lumMod val="20000"/>
                    <a:lumOff val="8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并查集（不相交集）</a:t>
            </a:r>
            <a:endParaRPr lang="en-US" altLang="zh-CN" sz="2000" dirty="0">
              <a:solidFill>
                <a:schemeClr val="accent4">
                  <a:lumMod val="20000"/>
                  <a:lumOff val="8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ts val="2600"/>
              </a:lnSpc>
              <a:buFont typeface="Arial" panose="020B0604020202020204" pitchFamily="34" charset="0"/>
              <a:buChar char="•"/>
            </a:pPr>
            <a:r>
              <a:rPr lang="zh-CN" altLang="zh-CN" sz="20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如果是查找结点的所有子结点或兄弟结点，</a:t>
            </a:r>
            <a:r>
              <a:rPr lang="zh-CN" altLang="en-US" sz="2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父亲</a:t>
            </a:r>
            <a:r>
              <a:rPr lang="zh-CN" altLang="zh-CN" sz="20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表示法需要对整个树进行遍历，时间效率低</a:t>
            </a:r>
            <a:r>
              <a:rPr lang="zh-CN" altLang="zh-CN" sz="2000" dirty="0">
                <a:solidFill>
                  <a:schemeClr val="bg1"/>
                </a:solidFill>
                <a:effectLst/>
                <a:latin typeface="微软雅黑" panose="020B0503020204020204" pitchFamily="34" charset="-122"/>
                <a:ea typeface="微软雅黑" panose="020B0503020204020204" pitchFamily="34" charset="-122"/>
              </a:rPr>
              <a:t> </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父亲表示法的应用：最近公共祖先问题</a:t>
            </a:r>
            <a:endParaRPr lang="zh-CN" altLang="en-US" dirty="0"/>
          </a:p>
        </p:txBody>
      </p:sp>
      <p:sp>
        <p:nvSpPr>
          <p:cNvPr id="3" name="副标题 2"/>
          <p:cNvSpPr>
            <a:spLocks noGrp="1"/>
          </p:cNvSpPr>
          <p:nvPr>
            <p:ph type="subTitle" idx="1"/>
          </p:nvPr>
        </p:nvSpPr>
        <p:spPr/>
        <p:txBody>
          <a:bodyPr/>
          <a:lstStyle/>
          <a:p>
            <a:r>
              <a:rPr lang="en-US" altLang="zh-CN" dirty="0"/>
              <a:t>5.6 </a:t>
            </a:r>
            <a:r>
              <a:rPr lang="zh-CN" altLang="en-US" dirty="0"/>
              <a:t>树与森林</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68337" y="1377650"/>
            <a:ext cx="11055325" cy="1987549"/>
          </a:xfrm>
        </p:spPr>
        <p:txBody>
          <a:bodyPr>
            <a:normAutofit fontScale="92500" lnSpcReduction="20000"/>
          </a:bodyPr>
          <a:lstStyle/>
          <a:p>
            <a:pPr>
              <a:lnSpc>
                <a:spcPct val="110000"/>
              </a:lnSpc>
            </a:pPr>
            <a:r>
              <a:rPr lang="zh-CN" altLang="en-US" sz="2400" b="1" dirty="0"/>
              <a:t>问题描述</a:t>
            </a:r>
            <a:r>
              <a:rPr lang="zh-CN" altLang="en-US" sz="2400" dirty="0"/>
              <a:t>：在基于父亲表示法的树中，查找两个结点的最近公共祖先</a:t>
            </a:r>
            <a:r>
              <a:rPr lang="en-US" altLang="zh-CN" sz="2400" dirty="0"/>
              <a:t>LCA</a:t>
            </a:r>
            <a:r>
              <a:rPr lang="zh-CN" altLang="en-US" sz="2400" dirty="0"/>
              <a:t>。结点</a:t>
            </a:r>
            <a:r>
              <a:rPr lang="en-US" altLang="zh-CN" sz="2400" dirty="0"/>
              <a:t>x</a:t>
            </a:r>
            <a:r>
              <a:rPr lang="zh-CN" altLang="en-US" sz="2400" dirty="0"/>
              <a:t>和结点</a:t>
            </a:r>
            <a:r>
              <a:rPr lang="en-US" altLang="zh-CN" sz="2400" dirty="0"/>
              <a:t>y</a:t>
            </a:r>
            <a:r>
              <a:rPr lang="zh-CN" altLang="en-US" sz="2400" dirty="0"/>
              <a:t>的最近公共祖先的定义如下：</a:t>
            </a:r>
            <a:endParaRPr lang="en-US" altLang="zh-CN" sz="2400" dirty="0"/>
          </a:p>
          <a:p>
            <a:pPr marL="342900" indent="-342900">
              <a:lnSpc>
                <a:spcPct val="110000"/>
              </a:lnSpc>
              <a:buFont typeface="Arial" panose="020B0604020202020204" pitchFamily="34" charset="0"/>
              <a:buChar char="•"/>
            </a:pPr>
            <a:r>
              <a:rPr lang="zh-CN" altLang="en-US" sz="2400" dirty="0"/>
              <a:t>如果</a:t>
            </a:r>
            <a:r>
              <a:rPr lang="en-US" altLang="zh-CN" sz="2400" dirty="0"/>
              <a:t>x</a:t>
            </a:r>
            <a:r>
              <a:rPr lang="zh-CN" altLang="en-US" sz="2400" dirty="0"/>
              <a:t>是</a:t>
            </a:r>
            <a:r>
              <a:rPr lang="en-US" altLang="zh-CN" sz="2400" dirty="0"/>
              <a:t>y</a:t>
            </a:r>
            <a:r>
              <a:rPr lang="zh-CN" altLang="en-US" sz="2400" dirty="0"/>
              <a:t>的祖先结点，则</a:t>
            </a:r>
            <a:r>
              <a:rPr lang="en-US" altLang="zh-CN" sz="2400" dirty="0"/>
              <a:t>x</a:t>
            </a:r>
            <a:r>
              <a:rPr lang="zh-CN" altLang="en-US" sz="2400" dirty="0"/>
              <a:t>就是</a:t>
            </a:r>
            <a:r>
              <a:rPr lang="en-US" altLang="zh-CN" sz="2400" dirty="0"/>
              <a:t>LCA</a:t>
            </a:r>
            <a:r>
              <a:rPr lang="zh-CN" altLang="en-US" sz="2400" dirty="0"/>
              <a:t>；同样，如果</a:t>
            </a:r>
            <a:r>
              <a:rPr lang="en-US" altLang="zh-CN" sz="2400" dirty="0"/>
              <a:t>y</a:t>
            </a:r>
            <a:r>
              <a:rPr lang="zh-CN" altLang="en-US" sz="2400" dirty="0"/>
              <a:t>是</a:t>
            </a:r>
            <a:r>
              <a:rPr lang="en-US" altLang="zh-CN" sz="2400" dirty="0"/>
              <a:t>x</a:t>
            </a:r>
            <a:r>
              <a:rPr lang="zh-CN" altLang="en-US" sz="2400" dirty="0"/>
              <a:t>的祖先结点，则</a:t>
            </a:r>
            <a:r>
              <a:rPr lang="en-US" altLang="zh-CN" sz="2400" dirty="0"/>
              <a:t>y</a:t>
            </a:r>
            <a:r>
              <a:rPr lang="zh-CN" altLang="en-US" sz="2400" dirty="0"/>
              <a:t>是</a:t>
            </a:r>
            <a:r>
              <a:rPr lang="en-US" altLang="zh-CN" sz="2400" dirty="0"/>
              <a:t>LCA</a:t>
            </a:r>
            <a:endParaRPr lang="en-US" altLang="zh-CN" sz="2400" dirty="0"/>
          </a:p>
          <a:p>
            <a:pPr marL="342900" indent="-342900">
              <a:lnSpc>
                <a:spcPct val="110000"/>
              </a:lnSpc>
              <a:buFont typeface="Arial" panose="020B0604020202020204" pitchFamily="34" charset="0"/>
              <a:buChar char="•"/>
            </a:pPr>
            <a:r>
              <a:rPr lang="zh-CN" altLang="en-US" sz="2400" dirty="0"/>
              <a:t>如果</a:t>
            </a:r>
            <a:r>
              <a:rPr lang="en-US" altLang="zh-CN" sz="2400" dirty="0"/>
              <a:t>x</a:t>
            </a:r>
            <a:r>
              <a:rPr lang="zh-CN" altLang="en-US" sz="2400" dirty="0"/>
              <a:t>和</a:t>
            </a:r>
            <a:r>
              <a:rPr lang="en-US" altLang="zh-CN" sz="2400" dirty="0"/>
              <a:t>y</a:t>
            </a:r>
            <a:r>
              <a:rPr lang="zh-CN" altLang="en-US" sz="2400" dirty="0"/>
              <a:t>没有祖孙关系，则</a:t>
            </a:r>
            <a:r>
              <a:rPr lang="en-US" altLang="zh-CN" sz="2400" dirty="0"/>
              <a:t>x</a:t>
            </a:r>
            <a:r>
              <a:rPr lang="zh-CN" altLang="en-US" sz="2400" dirty="0"/>
              <a:t>和</a:t>
            </a:r>
            <a:r>
              <a:rPr lang="en-US" altLang="zh-CN" sz="2400" dirty="0"/>
              <a:t>y</a:t>
            </a:r>
            <a:r>
              <a:rPr lang="zh-CN" altLang="en-US" sz="2400" dirty="0"/>
              <a:t>一定有相同的祖先结点</a:t>
            </a:r>
            <a:r>
              <a:rPr lang="en-US" altLang="zh-CN" sz="2400" dirty="0"/>
              <a:t>(?)</a:t>
            </a:r>
            <a:r>
              <a:rPr lang="zh-CN" altLang="en-US" sz="2400" dirty="0"/>
              <a:t>，在所有共同祖先中，层数最大的结点是</a:t>
            </a:r>
            <a:r>
              <a:rPr lang="en-US" altLang="zh-CN" sz="2400" dirty="0"/>
              <a:t>x</a:t>
            </a:r>
            <a:r>
              <a:rPr lang="zh-CN" altLang="en-US" sz="2400" dirty="0"/>
              <a:t>和</a:t>
            </a:r>
            <a:r>
              <a:rPr lang="en-US" altLang="zh-CN" sz="2400" dirty="0"/>
              <a:t>y</a:t>
            </a:r>
            <a:r>
              <a:rPr lang="zh-CN" altLang="en-US" sz="2400" dirty="0"/>
              <a:t>的</a:t>
            </a:r>
            <a:r>
              <a:rPr lang="en-US" altLang="zh-CN" sz="2400" dirty="0"/>
              <a:t>LCA</a:t>
            </a:r>
            <a:endParaRPr lang="en-US" altLang="zh-CN" sz="2400" dirty="0"/>
          </a:p>
        </p:txBody>
      </p:sp>
      <p:pic>
        <p:nvPicPr>
          <p:cNvPr id="6" name="图片 5"/>
          <p:cNvPicPr>
            <a:picLocks noChangeAspect="1"/>
          </p:cNvPicPr>
          <p:nvPr/>
        </p:nvPicPr>
        <p:blipFill>
          <a:blip r:embed="rId1"/>
          <a:stretch>
            <a:fillRect/>
          </a:stretch>
        </p:blipFill>
        <p:spPr>
          <a:xfrm>
            <a:off x="2109853" y="3713766"/>
            <a:ext cx="4238679" cy="2458433"/>
          </a:xfrm>
          <a:prstGeom prst="rect">
            <a:avLst/>
          </a:prstGeom>
        </p:spPr>
      </p:pic>
      <p:sp>
        <p:nvSpPr>
          <p:cNvPr id="8" name="任意多边形: 形状 19"/>
          <p:cNvSpPr/>
          <p:nvPr/>
        </p:nvSpPr>
        <p:spPr>
          <a:xfrm>
            <a:off x="6832374" y="4372824"/>
            <a:ext cx="3014668" cy="132357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indent="-342900" defTabSz="1155700">
              <a:lnSpc>
                <a:spcPts val="2600"/>
              </a:lnSpc>
              <a:spcBef>
                <a:spcPct val="0"/>
              </a:spcBef>
              <a:spcAft>
                <a:spcPct val="35000"/>
              </a:spcAft>
              <a:buFont typeface="Arial" panose="020B0604020202020204" pitchFamily="34" charset="0"/>
              <a:buChar char="•"/>
            </a:pPr>
            <a:r>
              <a:rPr lang="en-US" altLang="zh-CN" sz="2000" dirty="0">
                <a:solidFill>
                  <a:srgbClr val="FFFF00"/>
                </a:solidFill>
                <a:latin typeface="微软雅黑" panose="020B0503020204020204" pitchFamily="34" charset="-122"/>
                <a:ea typeface="微软雅黑" panose="020B0503020204020204" pitchFamily="34" charset="-122"/>
              </a:rPr>
              <a:t>LCA</a:t>
            </a:r>
            <a:r>
              <a:rPr lang="en-US" altLang="zh-CN" sz="2000" dirty="0">
                <a:solidFill>
                  <a:schemeClr val="bg1"/>
                </a:solidFill>
                <a:latin typeface="微软雅黑" panose="020B0503020204020204" pitchFamily="34" charset="-122"/>
                <a:ea typeface="微软雅黑" panose="020B0503020204020204" pitchFamily="34" charset="-122"/>
              </a:rPr>
              <a:t>(D,</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M)</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D</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en-US" altLang="zh-CN" sz="2000" dirty="0">
                <a:solidFill>
                  <a:srgbClr val="FFFF00"/>
                </a:solidFill>
                <a:latin typeface="微软雅黑" panose="020B0503020204020204" pitchFamily="34" charset="-122"/>
                <a:ea typeface="微软雅黑" panose="020B0503020204020204" pitchFamily="34" charset="-122"/>
              </a:rPr>
              <a:t>LCA</a:t>
            </a:r>
            <a:r>
              <a:rPr lang="en-US" altLang="zh-CN" sz="2000" dirty="0">
                <a:solidFill>
                  <a:schemeClr val="bg1"/>
                </a:solidFill>
                <a:latin typeface="微软雅黑" panose="020B0503020204020204" pitchFamily="34" charset="-122"/>
                <a:ea typeface="微软雅黑" panose="020B0503020204020204" pitchFamily="34" charset="-122"/>
              </a:rPr>
              <a:t>(F,</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H)</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en-US" altLang="zh-CN" sz="2000" dirty="0">
                <a:solidFill>
                  <a:srgbClr val="FFFF00"/>
                </a:solidFill>
                <a:latin typeface="微软雅黑" panose="020B0503020204020204" pitchFamily="34" charset="-122"/>
                <a:ea typeface="微软雅黑" panose="020B0503020204020204" pitchFamily="34" charset="-122"/>
              </a:rPr>
              <a:t>LCA</a:t>
            </a:r>
            <a:r>
              <a:rPr lang="en-US" altLang="zh-CN" sz="2000" dirty="0">
                <a:solidFill>
                  <a:schemeClr val="bg1"/>
                </a:solidFill>
                <a:latin typeface="微软雅黑" panose="020B0503020204020204" pitchFamily="34" charset="-122"/>
                <a:ea typeface="微软雅黑" panose="020B0503020204020204" pitchFamily="34" charset="-122"/>
              </a:rPr>
              <a:t>(E,</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K)</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B</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假设二叉树中结点</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x</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和</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的最近公共祖先为</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z</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，且</a:t>
            </a:r>
            <a:r>
              <a:rPr lang="en-US" altLang="zh-CN" sz="260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x,y,z</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是互不相同的三个结点。则下面哪个描述是正确的</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x</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和</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到</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z</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的路径长度相等</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如果</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x</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在</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z</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的左子树中，则</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一定在其右子树中</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custDataLst>
              <p:tags r:id="rId4"/>
            </p:custDataLst>
          </p:nvPr>
        </p:nvSpPr>
        <p:spPr>
          <a:xfrm>
            <a:off x="2438400" y="4500563"/>
            <a:ext cx="85344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x</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和</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不是兄弟</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custDataLst>
              <p:tags r:id="rId5"/>
            </p:custDataLst>
          </p:nvPr>
        </p:nvSpPr>
        <p:spPr>
          <a:xfrm>
            <a:off x="2438400" y="5357813"/>
            <a:ext cx="85344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x</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和</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如果都在</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z</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的左子树或右子树中，一定是兄弟</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p:cNvSpPr>
            <a:spLocks noChangeAspect="1"/>
          </p:cNvSpPr>
          <p:nvPr>
            <p:custDataLst>
              <p:tags r:id="rId6"/>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a:spLocks noChangeAspect="1"/>
          </p:cNvSpPr>
          <p:nvPr>
            <p:custDataLst>
              <p:tags r:id="rId7"/>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a:spLocks noChangeAspect="1"/>
          </p:cNvSpPr>
          <p:nvPr>
            <p:custDataLst>
              <p:tags r:id="rId8"/>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椭圆 15"/>
          <p:cNvSpPr>
            <a:spLocks noChangeAspect="1"/>
          </p:cNvSpPr>
          <p:nvPr>
            <p:custDataLst>
              <p:tags r:id="rId9"/>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圆角 16"/>
          <p:cNvSpPr/>
          <p:nvPr>
            <p:custDataLst>
              <p:tags r:id="rId10"/>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2" name="组合 21"/>
          <p:cNvGrpSpPr/>
          <p:nvPr>
            <p:custDataLst>
              <p:tags r:id="rId11"/>
            </p:custDataLst>
          </p:nvPr>
        </p:nvGrpSpPr>
        <p:grpSpPr>
          <a:xfrm>
            <a:off x="0" y="0"/>
            <a:ext cx="12192000" cy="635000"/>
            <a:chOff x="0" y="0"/>
            <a:chExt cx="12192000" cy="635000"/>
          </a:xfrm>
        </p:grpSpPr>
        <p:sp>
          <p:nvSpPr>
            <p:cNvPr id="18" name="TitleBackground"/>
            <p:cNvSpPr/>
            <p:nvPr>
              <p:custDataLst>
                <p:tags r:id="rId1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图片 6"/>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8"/>
    </p:custData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直线连接符 67"/>
          <p:cNvCxnSpPr/>
          <p:nvPr/>
        </p:nvCxnSpPr>
        <p:spPr>
          <a:xfrm>
            <a:off x="1251104" y="4884196"/>
            <a:ext cx="3530600" cy="0"/>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69" name="直线连接符 68"/>
          <p:cNvCxnSpPr/>
          <p:nvPr/>
        </p:nvCxnSpPr>
        <p:spPr>
          <a:xfrm>
            <a:off x="1251104" y="5678993"/>
            <a:ext cx="3530600" cy="0"/>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66" name="直线连接符 65"/>
          <p:cNvCxnSpPr/>
          <p:nvPr/>
        </p:nvCxnSpPr>
        <p:spPr>
          <a:xfrm>
            <a:off x="1251104" y="4391067"/>
            <a:ext cx="3530600" cy="0"/>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65" name="直线连接符 64"/>
          <p:cNvCxnSpPr/>
          <p:nvPr/>
        </p:nvCxnSpPr>
        <p:spPr>
          <a:xfrm>
            <a:off x="1251104" y="6161593"/>
            <a:ext cx="3530600" cy="0"/>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sz="2800" dirty="0"/>
              <a:t>父亲表示法的应用：最近公共祖先问题</a:t>
            </a:r>
            <a:endParaRPr lang="zh-CN" altLang="en-US" dirty="0"/>
          </a:p>
        </p:txBody>
      </p:sp>
      <p:sp>
        <p:nvSpPr>
          <p:cNvPr id="3" name="副标题 2"/>
          <p:cNvSpPr>
            <a:spLocks noGrp="1"/>
          </p:cNvSpPr>
          <p:nvPr>
            <p:ph type="subTitle" idx="1"/>
          </p:nvPr>
        </p:nvSpPr>
        <p:spPr/>
        <p:txBody>
          <a:bodyPr/>
          <a:lstStyle/>
          <a:p>
            <a:r>
              <a:rPr lang="en-US" altLang="zh-CN" dirty="0"/>
              <a:t>5.6 </a:t>
            </a:r>
            <a:r>
              <a:rPr lang="zh-CN" altLang="en-US" dirty="0"/>
              <a:t>树与森林</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284168" y="1166307"/>
            <a:ext cx="11623663" cy="1640393"/>
          </a:xfrm>
        </p:spPr>
        <p:txBody>
          <a:bodyPr>
            <a:normAutofit/>
          </a:bodyPr>
          <a:lstStyle/>
          <a:p>
            <a:pPr>
              <a:lnSpc>
                <a:spcPct val="110000"/>
              </a:lnSpc>
            </a:pPr>
            <a:r>
              <a:rPr lang="zh-CN" altLang="en-US" sz="1800" b="1" dirty="0"/>
              <a:t>问题描述</a:t>
            </a:r>
            <a:r>
              <a:rPr lang="zh-CN" altLang="en-US" sz="1800" dirty="0"/>
              <a:t>：在基于父亲表示法的树中，查找两个结点的最近公共祖先</a:t>
            </a:r>
            <a:r>
              <a:rPr lang="en-US" altLang="zh-CN" sz="1800" dirty="0"/>
              <a:t>LCA</a:t>
            </a:r>
            <a:r>
              <a:rPr lang="zh-CN" altLang="en-US" sz="1800" dirty="0"/>
              <a:t>。结点</a:t>
            </a:r>
            <a:r>
              <a:rPr lang="en-US" altLang="zh-CN" sz="1800" dirty="0"/>
              <a:t>x</a:t>
            </a:r>
            <a:r>
              <a:rPr lang="zh-CN" altLang="en-US" sz="1800" dirty="0"/>
              <a:t>和结点</a:t>
            </a:r>
            <a:r>
              <a:rPr lang="en-US" altLang="zh-CN" sz="1800" dirty="0"/>
              <a:t>y</a:t>
            </a:r>
            <a:r>
              <a:rPr lang="zh-CN" altLang="en-US" sz="1800" dirty="0"/>
              <a:t>的最近公共祖先的定义如下：</a:t>
            </a:r>
            <a:endParaRPr lang="en-US" altLang="zh-CN" sz="1800" dirty="0"/>
          </a:p>
          <a:p>
            <a:pPr marL="342900" indent="-342900">
              <a:lnSpc>
                <a:spcPct val="110000"/>
              </a:lnSpc>
              <a:buFont typeface="Arial" panose="020B0604020202020204" pitchFamily="34" charset="0"/>
              <a:buChar char="•"/>
            </a:pPr>
            <a:r>
              <a:rPr lang="zh-CN" altLang="en-US" sz="1800" dirty="0"/>
              <a:t>如果</a:t>
            </a:r>
            <a:r>
              <a:rPr lang="en-US" altLang="zh-CN" sz="1800" dirty="0"/>
              <a:t>x</a:t>
            </a:r>
            <a:r>
              <a:rPr lang="zh-CN" altLang="en-US" sz="1800" dirty="0"/>
              <a:t>是</a:t>
            </a:r>
            <a:r>
              <a:rPr lang="en-US" altLang="zh-CN" sz="1800" dirty="0"/>
              <a:t>y</a:t>
            </a:r>
            <a:r>
              <a:rPr lang="zh-CN" altLang="en-US" sz="1800" dirty="0"/>
              <a:t>的祖先结点，则</a:t>
            </a:r>
            <a:r>
              <a:rPr lang="en-US" altLang="zh-CN" sz="1800" dirty="0"/>
              <a:t>x</a:t>
            </a:r>
            <a:r>
              <a:rPr lang="zh-CN" altLang="en-US" sz="1800" dirty="0"/>
              <a:t>就是</a:t>
            </a:r>
            <a:r>
              <a:rPr lang="en-US" altLang="zh-CN" sz="1800" dirty="0"/>
              <a:t>LCA</a:t>
            </a:r>
            <a:r>
              <a:rPr lang="zh-CN" altLang="en-US" sz="1800" dirty="0"/>
              <a:t>；同样，如果</a:t>
            </a:r>
            <a:r>
              <a:rPr lang="en-US" altLang="zh-CN" sz="1800" dirty="0"/>
              <a:t>y</a:t>
            </a:r>
            <a:r>
              <a:rPr lang="zh-CN" altLang="en-US" sz="1800" dirty="0"/>
              <a:t>是</a:t>
            </a:r>
            <a:r>
              <a:rPr lang="en-US" altLang="zh-CN" sz="1800" dirty="0"/>
              <a:t>x</a:t>
            </a:r>
            <a:r>
              <a:rPr lang="zh-CN" altLang="en-US" sz="1800" dirty="0"/>
              <a:t>的祖先结点，则</a:t>
            </a:r>
            <a:r>
              <a:rPr lang="en-US" altLang="zh-CN" sz="1800" dirty="0"/>
              <a:t>y</a:t>
            </a:r>
            <a:r>
              <a:rPr lang="zh-CN" altLang="en-US" sz="1800" dirty="0"/>
              <a:t>是</a:t>
            </a:r>
            <a:r>
              <a:rPr lang="en-US" altLang="zh-CN" sz="1800" dirty="0"/>
              <a:t>LCA</a:t>
            </a:r>
            <a:endParaRPr lang="en-US" altLang="zh-CN" sz="1800" dirty="0"/>
          </a:p>
          <a:p>
            <a:pPr marL="342900" indent="-342900">
              <a:lnSpc>
                <a:spcPct val="110000"/>
              </a:lnSpc>
              <a:buFont typeface="Arial" panose="020B0604020202020204" pitchFamily="34" charset="0"/>
              <a:buChar char="•"/>
            </a:pPr>
            <a:r>
              <a:rPr lang="zh-CN" altLang="en-US" sz="1800" dirty="0"/>
              <a:t>如果</a:t>
            </a:r>
            <a:r>
              <a:rPr lang="en-US" altLang="zh-CN" sz="1800" dirty="0"/>
              <a:t>x</a:t>
            </a:r>
            <a:r>
              <a:rPr lang="zh-CN" altLang="en-US" sz="1800" dirty="0"/>
              <a:t>和</a:t>
            </a:r>
            <a:r>
              <a:rPr lang="en-US" altLang="zh-CN" sz="1800" dirty="0"/>
              <a:t>y</a:t>
            </a:r>
            <a:r>
              <a:rPr lang="zh-CN" altLang="en-US" sz="1800" dirty="0"/>
              <a:t>没有祖孙关系，则</a:t>
            </a:r>
            <a:r>
              <a:rPr lang="en-US" altLang="zh-CN" sz="1800" dirty="0"/>
              <a:t>x</a:t>
            </a:r>
            <a:r>
              <a:rPr lang="zh-CN" altLang="en-US" sz="1800" dirty="0"/>
              <a:t>和</a:t>
            </a:r>
            <a:r>
              <a:rPr lang="en-US" altLang="zh-CN" sz="1800" dirty="0"/>
              <a:t>y</a:t>
            </a:r>
            <a:r>
              <a:rPr lang="zh-CN" altLang="en-US" sz="1800" dirty="0"/>
              <a:t>一定有相同的祖先结点</a:t>
            </a:r>
            <a:r>
              <a:rPr lang="en-US" altLang="zh-CN" sz="1800" dirty="0"/>
              <a:t>(?)</a:t>
            </a:r>
            <a:r>
              <a:rPr lang="zh-CN" altLang="en-US" sz="1800" dirty="0"/>
              <a:t>，在所有共同祖先中，层数最大的结点是</a:t>
            </a:r>
            <a:r>
              <a:rPr lang="en-US" altLang="zh-CN" sz="1800" dirty="0"/>
              <a:t>x</a:t>
            </a:r>
            <a:r>
              <a:rPr lang="zh-CN" altLang="en-US" sz="1800" dirty="0"/>
              <a:t>和</a:t>
            </a:r>
            <a:r>
              <a:rPr lang="en-US" altLang="zh-CN" sz="1800" dirty="0"/>
              <a:t>y</a:t>
            </a:r>
            <a:r>
              <a:rPr lang="zh-CN" altLang="en-US" sz="1800" dirty="0"/>
              <a:t>的</a:t>
            </a:r>
            <a:r>
              <a:rPr lang="en-US" altLang="zh-CN" sz="1800" dirty="0"/>
              <a:t>LCA</a:t>
            </a:r>
            <a:endParaRPr lang="en-US" altLang="zh-CN" sz="1800" dirty="0"/>
          </a:p>
        </p:txBody>
      </p:sp>
      <p:sp>
        <p:nvSpPr>
          <p:cNvPr id="7" name="文本框 6"/>
          <p:cNvSpPr txBox="1"/>
          <p:nvPr/>
        </p:nvSpPr>
        <p:spPr>
          <a:xfrm>
            <a:off x="584225" y="3028890"/>
            <a:ext cx="6978192" cy="400110"/>
          </a:xfrm>
          <a:prstGeom prst="rect">
            <a:avLst/>
          </a:prstGeom>
          <a:noFill/>
        </p:spPr>
        <p:txBody>
          <a:bodyPr wrap="none" rtlCol="0">
            <a:spAutoFit/>
          </a:bodyPr>
          <a:lstStyle/>
          <a:p>
            <a:r>
              <a:rPr kumimoji="1" lang="zh-CN" altLang="en-US" sz="2000" b="1" dirty="0">
                <a:latin typeface="微软雅黑" panose="020B0503020204020204" pitchFamily="34" charset="-122"/>
                <a:ea typeface="微软雅黑" panose="020B0503020204020204" pitchFamily="34" charset="-122"/>
              </a:rPr>
              <a:t>情形一</a:t>
            </a:r>
            <a:r>
              <a:rPr kumimoji="1" lang="en-US" altLang="zh-CN" sz="20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 结点</a:t>
            </a:r>
            <a:r>
              <a:rPr kumimoji="1" lang="en-US" altLang="zh-CN" sz="2000" dirty="0">
                <a:latin typeface="微软雅黑" panose="020B0503020204020204" pitchFamily="34" charset="-122"/>
                <a:ea typeface="微软雅黑" panose="020B0503020204020204" pitchFamily="34" charset="-122"/>
              </a:rPr>
              <a:t>x</a:t>
            </a:r>
            <a:r>
              <a:rPr kumimoji="1" lang="zh-CN" altLang="en-US" sz="2000" dirty="0">
                <a:latin typeface="微软雅黑" panose="020B0503020204020204" pitchFamily="34" charset="-122"/>
                <a:ea typeface="微软雅黑" panose="020B0503020204020204" pitchFamily="34" charset="-122"/>
              </a:rPr>
              <a:t>和结点</a:t>
            </a:r>
            <a:r>
              <a:rPr kumimoji="1" lang="en-US" altLang="zh-CN" sz="2000" dirty="0">
                <a:latin typeface="微软雅黑" panose="020B0503020204020204" pitchFamily="34" charset="-122"/>
                <a:ea typeface="微软雅黑" panose="020B0503020204020204" pitchFamily="34" charset="-122"/>
              </a:rPr>
              <a:t>y</a:t>
            </a:r>
            <a:r>
              <a:rPr kumimoji="1" lang="zh-CN" altLang="en-US" sz="2000" dirty="0">
                <a:latin typeface="微软雅黑" panose="020B0503020204020204" pitchFamily="34" charset="-122"/>
                <a:ea typeface="微软雅黑" panose="020B0503020204020204" pitchFamily="34" charset="-122"/>
              </a:rPr>
              <a:t>在树的同一层上</a:t>
            </a:r>
            <a:r>
              <a:rPr kumimoji="1" lang="en-US" altLang="zh-CN" sz="20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 即 </a:t>
            </a:r>
            <a:r>
              <a:rPr kumimoji="1" lang="en-US" altLang="zh-CN" sz="2000" dirty="0">
                <a:solidFill>
                  <a:srgbClr val="00B0F0"/>
                </a:solidFill>
                <a:latin typeface="微软雅黑" panose="020B0503020204020204" pitchFamily="34" charset="-122"/>
                <a:ea typeface="微软雅黑" panose="020B0503020204020204" pitchFamily="34" charset="-122"/>
              </a:rPr>
              <a:t>level(x)</a:t>
            </a:r>
            <a:r>
              <a:rPr kumimoji="1" lang="zh-CN" altLang="en-US" sz="2000" dirty="0">
                <a:solidFill>
                  <a:srgbClr val="00B0F0"/>
                </a:solidFill>
                <a:latin typeface="微软雅黑" panose="020B0503020204020204" pitchFamily="34" charset="-122"/>
                <a:ea typeface="微软雅黑" panose="020B0503020204020204" pitchFamily="34" charset="-122"/>
              </a:rPr>
              <a:t> </a:t>
            </a:r>
            <a:r>
              <a:rPr kumimoji="1" lang="en-US" altLang="zh-CN" sz="2000" dirty="0">
                <a:solidFill>
                  <a:srgbClr val="00B0F0"/>
                </a:solidFill>
                <a:latin typeface="微软雅黑" panose="020B0503020204020204" pitchFamily="34" charset="-122"/>
                <a:ea typeface="微软雅黑" panose="020B0503020204020204" pitchFamily="34" charset="-122"/>
              </a:rPr>
              <a:t>=</a:t>
            </a:r>
            <a:r>
              <a:rPr kumimoji="1" lang="zh-CN" altLang="en-US" sz="2000" dirty="0">
                <a:solidFill>
                  <a:srgbClr val="00B0F0"/>
                </a:solidFill>
                <a:latin typeface="微软雅黑" panose="020B0503020204020204" pitchFamily="34" charset="-122"/>
                <a:ea typeface="微软雅黑" panose="020B0503020204020204" pitchFamily="34" charset="-122"/>
              </a:rPr>
              <a:t> </a:t>
            </a:r>
            <a:r>
              <a:rPr kumimoji="1" lang="en-US" altLang="zh-CN" sz="2000" dirty="0">
                <a:solidFill>
                  <a:srgbClr val="00B0F0"/>
                </a:solidFill>
                <a:latin typeface="微软雅黑" panose="020B0503020204020204" pitchFamily="34" charset="-122"/>
                <a:ea typeface="微软雅黑" panose="020B0503020204020204" pitchFamily="34" charset="-122"/>
              </a:rPr>
              <a:t>level(y)</a:t>
            </a:r>
            <a:endParaRPr kumimoji="1" lang="zh-CN" altLang="en-US" sz="2000" dirty="0">
              <a:solidFill>
                <a:srgbClr val="00B0F0"/>
              </a:solidFill>
              <a:latin typeface="微软雅黑" panose="020B0503020204020204" pitchFamily="34" charset="-122"/>
              <a:ea typeface="微软雅黑" panose="020B0503020204020204" pitchFamily="34" charset="-122"/>
            </a:endParaRPr>
          </a:p>
        </p:txBody>
      </p:sp>
      <p:sp>
        <p:nvSpPr>
          <p:cNvPr id="9" name="椭圆 8"/>
          <p:cNvSpPr/>
          <p:nvPr/>
        </p:nvSpPr>
        <p:spPr>
          <a:xfrm>
            <a:off x="2184400" y="6059993"/>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椭圆 9"/>
          <p:cNvSpPr/>
          <p:nvPr/>
        </p:nvSpPr>
        <p:spPr>
          <a:xfrm>
            <a:off x="3606800" y="6034593"/>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椭圆 10"/>
          <p:cNvSpPr/>
          <p:nvPr/>
        </p:nvSpPr>
        <p:spPr>
          <a:xfrm>
            <a:off x="2438400" y="5551993"/>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椭圆 11"/>
          <p:cNvSpPr/>
          <p:nvPr/>
        </p:nvSpPr>
        <p:spPr>
          <a:xfrm>
            <a:off x="2889404" y="4782596"/>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椭圆 12"/>
          <p:cNvSpPr/>
          <p:nvPr/>
        </p:nvSpPr>
        <p:spPr>
          <a:xfrm>
            <a:off x="3333904" y="4287296"/>
            <a:ext cx="254000" cy="254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0070C0"/>
              </a:solidFill>
            </a:endParaRPr>
          </a:p>
        </p:txBody>
      </p:sp>
      <p:sp>
        <p:nvSpPr>
          <p:cNvPr id="14" name="椭圆 13"/>
          <p:cNvSpPr/>
          <p:nvPr/>
        </p:nvSpPr>
        <p:spPr>
          <a:xfrm>
            <a:off x="3607108" y="5554086"/>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椭圆 14"/>
          <p:cNvSpPr/>
          <p:nvPr/>
        </p:nvSpPr>
        <p:spPr>
          <a:xfrm>
            <a:off x="3740304" y="4757196"/>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17" name="直线箭头连接符 16"/>
          <p:cNvCxnSpPr>
            <a:stCxn id="9" idx="0"/>
            <a:endCxn id="11" idx="3"/>
          </p:cNvCxnSpPr>
          <p:nvPr/>
        </p:nvCxnSpPr>
        <p:spPr>
          <a:xfrm flipV="1">
            <a:off x="2311400" y="5768796"/>
            <a:ext cx="164197" cy="291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a:stCxn id="10" idx="0"/>
            <a:endCxn id="14" idx="4"/>
          </p:cNvCxnSpPr>
          <p:nvPr/>
        </p:nvCxnSpPr>
        <p:spPr>
          <a:xfrm flipV="1">
            <a:off x="3733800" y="5808086"/>
            <a:ext cx="308" cy="2265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11" idx="0"/>
            <a:endCxn id="12" idx="3"/>
          </p:cNvCxnSpPr>
          <p:nvPr/>
        </p:nvCxnSpPr>
        <p:spPr>
          <a:xfrm flipV="1">
            <a:off x="2565400" y="4999399"/>
            <a:ext cx="361201" cy="552594"/>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a:stCxn id="12" idx="0"/>
            <a:endCxn id="13" idx="3"/>
          </p:cNvCxnSpPr>
          <p:nvPr/>
        </p:nvCxnSpPr>
        <p:spPr>
          <a:xfrm flipV="1">
            <a:off x="3016404" y="4504099"/>
            <a:ext cx="354697" cy="2784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a:stCxn id="15" idx="0"/>
            <a:endCxn id="13" idx="5"/>
          </p:cNvCxnSpPr>
          <p:nvPr/>
        </p:nvCxnSpPr>
        <p:spPr>
          <a:xfrm flipH="1" flipV="1">
            <a:off x="3550707" y="4504099"/>
            <a:ext cx="316597" cy="2530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p:cNvCxnSpPr>
            <a:stCxn id="14" idx="0"/>
            <a:endCxn id="15" idx="4"/>
          </p:cNvCxnSpPr>
          <p:nvPr/>
        </p:nvCxnSpPr>
        <p:spPr>
          <a:xfrm flipV="1">
            <a:off x="3734108" y="5011196"/>
            <a:ext cx="133196" cy="542890"/>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3" idx="0"/>
          </p:cNvCxnSpPr>
          <p:nvPr/>
        </p:nvCxnSpPr>
        <p:spPr>
          <a:xfrm flipV="1">
            <a:off x="3460904" y="3684593"/>
            <a:ext cx="189224" cy="60270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endCxn id="13" idx="4"/>
          </p:cNvCxnSpPr>
          <p:nvPr/>
        </p:nvCxnSpPr>
        <p:spPr>
          <a:xfrm flipV="1">
            <a:off x="3322333" y="4541296"/>
            <a:ext cx="138571" cy="604296"/>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p:cNvCxnSpPr>
            <a:endCxn id="15" idx="5"/>
          </p:cNvCxnSpPr>
          <p:nvPr/>
        </p:nvCxnSpPr>
        <p:spPr>
          <a:xfrm flipH="1" flipV="1">
            <a:off x="3957107" y="4973999"/>
            <a:ext cx="144993" cy="25400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p:cNvCxnSpPr>
            <a:endCxn id="12" idx="4"/>
          </p:cNvCxnSpPr>
          <p:nvPr/>
        </p:nvCxnSpPr>
        <p:spPr>
          <a:xfrm flipH="1" flipV="1">
            <a:off x="3016404" y="5036596"/>
            <a:ext cx="169933" cy="278497"/>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p:cNvCxnSpPr>
            <a:endCxn id="11" idx="5"/>
          </p:cNvCxnSpPr>
          <p:nvPr/>
        </p:nvCxnSpPr>
        <p:spPr>
          <a:xfrm flipH="1" flipV="1">
            <a:off x="2655203" y="5768796"/>
            <a:ext cx="113627" cy="291197"/>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直线箭头连接符 54"/>
          <p:cNvCxnSpPr>
            <a:endCxn id="11" idx="4"/>
          </p:cNvCxnSpPr>
          <p:nvPr/>
        </p:nvCxnSpPr>
        <p:spPr>
          <a:xfrm flipV="1">
            <a:off x="2552700" y="5805993"/>
            <a:ext cx="12700" cy="38100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p:nvPr/>
        </p:nvCxnSpPr>
        <p:spPr>
          <a:xfrm flipH="1" flipV="1">
            <a:off x="3830107" y="5775741"/>
            <a:ext cx="113627" cy="291197"/>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2163763" y="6220896"/>
            <a:ext cx="295274" cy="400110"/>
          </a:xfrm>
          <a:prstGeom prst="rect">
            <a:avLst/>
          </a:prstGeom>
          <a:noFill/>
        </p:spPr>
        <p:txBody>
          <a:bodyPr wrap="none" rtlCol="0">
            <a:spAutoFit/>
          </a:bodyPr>
          <a:lstStyle/>
          <a:p>
            <a:r>
              <a:rPr kumimoji="1" lang="en-US" altLang="zh-CN" sz="2000" dirty="0"/>
              <a:t>x</a:t>
            </a:r>
            <a:endParaRPr kumimoji="1" lang="zh-CN" altLang="en-US" sz="2000" dirty="0"/>
          </a:p>
        </p:txBody>
      </p:sp>
      <p:sp>
        <p:nvSpPr>
          <p:cNvPr id="61" name="文本框 60"/>
          <p:cNvSpPr txBox="1"/>
          <p:nvPr/>
        </p:nvSpPr>
        <p:spPr>
          <a:xfrm>
            <a:off x="3594100" y="6231740"/>
            <a:ext cx="300082" cy="400110"/>
          </a:xfrm>
          <a:prstGeom prst="rect">
            <a:avLst/>
          </a:prstGeom>
          <a:noFill/>
        </p:spPr>
        <p:txBody>
          <a:bodyPr wrap="none" rtlCol="0">
            <a:spAutoFit/>
          </a:bodyPr>
          <a:lstStyle/>
          <a:p>
            <a:r>
              <a:rPr kumimoji="1" lang="en-US" altLang="zh-CN" sz="2000" dirty="0"/>
              <a:t>y</a:t>
            </a:r>
            <a:endParaRPr kumimoji="1" lang="zh-CN" altLang="en-US" sz="2000" dirty="0"/>
          </a:p>
        </p:txBody>
      </p:sp>
      <p:sp>
        <p:nvSpPr>
          <p:cNvPr id="62" name="文本框 61"/>
          <p:cNvSpPr txBox="1"/>
          <p:nvPr/>
        </p:nvSpPr>
        <p:spPr>
          <a:xfrm>
            <a:off x="3650128" y="3996751"/>
            <a:ext cx="846386" cy="369332"/>
          </a:xfrm>
          <a:prstGeom prst="rect">
            <a:avLst/>
          </a:prstGeom>
          <a:noFill/>
        </p:spPr>
        <p:txBody>
          <a:bodyPr wrap="none" rtlCol="0">
            <a:spAutoFit/>
          </a:bodyPr>
          <a:lstStyle/>
          <a:p>
            <a:r>
              <a:rPr kumimoji="1" lang="en-US" altLang="zh-CN" dirty="0" err="1"/>
              <a:t>lca</a:t>
            </a:r>
            <a:r>
              <a:rPr kumimoji="1" lang="en-US" altLang="zh-CN" dirty="0"/>
              <a:t>(</a:t>
            </a:r>
            <a:r>
              <a:rPr kumimoji="1" lang="en-US" altLang="zh-CN" dirty="0" err="1"/>
              <a:t>x,y</a:t>
            </a:r>
            <a:r>
              <a:rPr kumimoji="1" lang="en-US" altLang="zh-CN" dirty="0"/>
              <a:t>)</a:t>
            </a:r>
            <a:endParaRPr kumimoji="1" lang="zh-CN" altLang="en-US" dirty="0"/>
          </a:p>
        </p:txBody>
      </p:sp>
      <p:sp>
        <p:nvSpPr>
          <p:cNvPr id="63" name="任意多边形: 形状 19"/>
          <p:cNvSpPr/>
          <p:nvPr/>
        </p:nvSpPr>
        <p:spPr>
          <a:xfrm>
            <a:off x="5824074" y="3659033"/>
            <a:ext cx="5435599" cy="57696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indent="-342900" defTabSz="1155700">
              <a:lnSpc>
                <a:spcPts val="2600"/>
              </a:lnSpc>
              <a:spcBef>
                <a:spcPct val="0"/>
              </a:spcBef>
              <a:spcAft>
                <a:spcPct val="35000"/>
              </a:spcAft>
              <a:buFont typeface="Wingdings" panose="05000000000000000000" pitchFamily="2" charset="2"/>
              <a:buChar char="Ø"/>
            </a:pPr>
            <a:r>
              <a:rPr lang="en-US" altLang="zh-CN" sz="2000" dirty="0">
                <a:solidFill>
                  <a:schemeClr val="bg1"/>
                </a:solidFill>
                <a:latin typeface="微软雅黑" panose="020B0503020204020204" pitchFamily="34" charset="-122"/>
                <a:ea typeface="微软雅黑" panose="020B0503020204020204" pitchFamily="34" charset="-122"/>
              </a:rPr>
              <a:t>x</a:t>
            </a:r>
            <a:r>
              <a:rPr lang="zh-CN" altLang="en-US" sz="2000" dirty="0">
                <a:solidFill>
                  <a:schemeClr val="bg1"/>
                </a:solidFill>
                <a:latin typeface="微软雅黑" panose="020B0503020204020204" pitchFamily="34" charset="-122"/>
                <a:ea typeface="微软雅黑" panose="020B0503020204020204" pitchFamily="34" charset="-122"/>
              </a:rPr>
              <a:t>和</a:t>
            </a:r>
            <a:r>
              <a:rPr lang="en-US" altLang="zh-CN" sz="2000" dirty="0">
                <a:solidFill>
                  <a:schemeClr val="bg1"/>
                </a:solidFill>
                <a:latin typeface="微软雅黑" panose="020B0503020204020204" pitchFamily="34" charset="-122"/>
                <a:ea typeface="微软雅黑" panose="020B0503020204020204" pitchFamily="34" charset="-122"/>
              </a:rPr>
              <a:t>y</a:t>
            </a:r>
            <a:r>
              <a:rPr lang="zh-CN" altLang="en-US" sz="2000" dirty="0">
                <a:solidFill>
                  <a:schemeClr val="bg1"/>
                </a:solidFill>
                <a:latin typeface="微软雅黑" panose="020B0503020204020204" pitchFamily="34" charset="-122"/>
                <a:ea typeface="微软雅黑" panose="020B0503020204020204" pitchFamily="34" charset="-122"/>
              </a:rPr>
              <a:t>到 </a:t>
            </a:r>
            <a:r>
              <a:rPr lang="en-US" altLang="zh-CN" sz="2000" dirty="0" err="1">
                <a:solidFill>
                  <a:schemeClr val="bg1"/>
                </a:solidFill>
                <a:latin typeface="微软雅黑" panose="020B0503020204020204" pitchFamily="34" charset="-122"/>
                <a:ea typeface="微软雅黑" panose="020B0503020204020204" pitchFamily="34" charset="-122"/>
              </a:rPr>
              <a:t>lca</a:t>
            </a:r>
            <a:r>
              <a:rPr lang="en-US" altLang="zh-CN" sz="2000" dirty="0">
                <a:solidFill>
                  <a:schemeClr val="bg1"/>
                </a:solidFill>
                <a:latin typeface="微软雅黑" panose="020B0503020204020204" pitchFamily="34" charset="-122"/>
                <a:ea typeface="微软雅黑" panose="020B0503020204020204" pitchFamily="34" charset="-122"/>
              </a:rPr>
              <a:t>(</a:t>
            </a:r>
            <a:r>
              <a:rPr lang="en-US" altLang="zh-CN" sz="2000" dirty="0" err="1">
                <a:solidFill>
                  <a:schemeClr val="bg1"/>
                </a:solidFill>
                <a:latin typeface="微软雅黑" panose="020B0503020204020204" pitchFamily="34" charset="-122"/>
                <a:ea typeface="微软雅黑" panose="020B0503020204020204" pitchFamily="34" charset="-122"/>
              </a:rPr>
              <a:t>x,y</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的路径长度（分支数）相同 </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70" name="任意多边形: 形状 19"/>
          <p:cNvSpPr/>
          <p:nvPr/>
        </p:nvSpPr>
        <p:spPr>
          <a:xfrm>
            <a:off x="5448584" y="4873587"/>
            <a:ext cx="6286217" cy="57696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indent="-342900" defTabSz="1155700">
              <a:lnSpc>
                <a:spcPts val="2600"/>
              </a:lnSpc>
              <a:spcBef>
                <a:spcPct val="0"/>
              </a:spcBef>
              <a:spcAft>
                <a:spcPct val="35000"/>
              </a:spcAft>
              <a:buFont typeface="Wingdings" panose="05000000000000000000" pitchFamily="2" charset="2"/>
              <a:buChar char="Ø"/>
            </a:pPr>
            <a:r>
              <a:rPr lang="en-US" altLang="zh-CN" sz="2000" dirty="0">
                <a:solidFill>
                  <a:schemeClr val="bg1"/>
                </a:solidFill>
                <a:latin typeface="微软雅黑" panose="020B0503020204020204" pitchFamily="34" charset="-122"/>
                <a:ea typeface="微软雅黑" panose="020B0503020204020204" pitchFamily="34" charset="-122"/>
              </a:rPr>
              <a:t>x</a:t>
            </a:r>
            <a:r>
              <a:rPr lang="zh-CN" altLang="en-US" sz="2000" dirty="0">
                <a:solidFill>
                  <a:schemeClr val="bg1"/>
                </a:solidFill>
                <a:latin typeface="微软雅黑" panose="020B0503020204020204" pitchFamily="34" charset="-122"/>
                <a:ea typeface="微软雅黑" panose="020B0503020204020204" pitchFamily="34" charset="-122"/>
              </a:rPr>
              <a:t>和</a:t>
            </a:r>
            <a:r>
              <a:rPr lang="en-US" altLang="zh-CN" sz="2000" dirty="0">
                <a:solidFill>
                  <a:schemeClr val="bg1"/>
                </a:solidFill>
                <a:latin typeface="微软雅黑" panose="020B0503020204020204" pitchFamily="34" charset="-122"/>
                <a:ea typeface="微软雅黑" panose="020B0503020204020204" pitchFamily="34" charset="-122"/>
              </a:rPr>
              <a:t>y</a:t>
            </a:r>
            <a:r>
              <a:rPr lang="zh-CN" altLang="en-US" sz="2000" dirty="0">
                <a:solidFill>
                  <a:schemeClr val="bg1"/>
                </a:solidFill>
                <a:latin typeface="微软雅黑" panose="020B0503020204020204" pitchFamily="34" charset="-122"/>
                <a:ea typeface="微软雅黑" panose="020B0503020204020204" pitchFamily="34" charset="-122"/>
              </a:rPr>
              <a:t>同步向上移动，直到</a:t>
            </a:r>
            <a:r>
              <a:rPr lang="en-US" altLang="zh-CN" sz="2000" dirty="0">
                <a:solidFill>
                  <a:schemeClr val="bg1"/>
                </a:solidFill>
                <a:latin typeface="微软雅黑" panose="020B0503020204020204" pitchFamily="34" charset="-122"/>
                <a:ea typeface="微软雅黑" panose="020B0503020204020204" pitchFamily="34" charset="-122"/>
              </a:rPr>
              <a:t>x</a:t>
            </a:r>
            <a:r>
              <a:rPr lang="zh-CN" altLang="en-US" sz="2000" dirty="0">
                <a:solidFill>
                  <a:schemeClr val="bg1"/>
                </a:solidFill>
                <a:latin typeface="微软雅黑" panose="020B0503020204020204" pitchFamily="34" charset="-122"/>
                <a:ea typeface="微软雅黑" panose="020B0503020204020204" pitchFamily="34" charset="-122"/>
              </a:rPr>
              <a:t>与</a:t>
            </a:r>
            <a:r>
              <a:rPr lang="en-US" altLang="zh-CN" sz="2000" dirty="0">
                <a:solidFill>
                  <a:schemeClr val="bg1"/>
                </a:solidFill>
                <a:latin typeface="微软雅黑" panose="020B0503020204020204" pitchFamily="34" charset="-122"/>
                <a:ea typeface="微软雅黑" panose="020B0503020204020204" pitchFamily="34" charset="-122"/>
              </a:rPr>
              <a:t>y</a:t>
            </a:r>
            <a:r>
              <a:rPr lang="zh-CN" altLang="en-US" sz="2000" dirty="0">
                <a:solidFill>
                  <a:schemeClr val="bg1"/>
                </a:solidFill>
                <a:latin typeface="微软雅黑" panose="020B0503020204020204" pitchFamily="34" charset="-122"/>
                <a:ea typeface="微软雅黑" panose="020B0503020204020204" pitchFamily="34" charset="-122"/>
              </a:rPr>
              <a:t>相等为止，即</a:t>
            </a:r>
            <a:r>
              <a:rPr lang="en-US" altLang="zh-CN" sz="2000" dirty="0">
                <a:solidFill>
                  <a:schemeClr val="bg1"/>
                </a:solidFill>
                <a:latin typeface="微软雅黑" panose="020B0503020204020204" pitchFamily="34" charset="-122"/>
                <a:ea typeface="微软雅黑" panose="020B0503020204020204" pitchFamily="34" charset="-122"/>
              </a:rPr>
              <a:t>LCA</a:t>
            </a:r>
            <a:r>
              <a:rPr lang="zh-CN" altLang="en-US" sz="2000" dirty="0">
                <a:solidFill>
                  <a:schemeClr val="bg1"/>
                </a:solidFill>
                <a:latin typeface="微软雅黑" panose="020B0503020204020204" pitchFamily="34" charset="-122"/>
                <a:ea typeface="微软雅黑" panose="020B0503020204020204" pitchFamily="34" charset="-122"/>
              </a:rPr>
              <a:t> </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71" name="下箭头 70"/>
          <p:cNvSpPr/>
          <p:nvPr/>
        </p:nvSpPr>
        <p:spPr>
          <a:xfrm>
            <a:off x="8202077" y="4373479"/>
            <a:ext cx="679592" cy="342900"/>
          </a:xfrm>
          <a:prstGeom prst="downArrow">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mph" presetSubtype="0" fill="hold" nodeType="clickEffect">
                                  <p:stCondLst>
                                    <p:cond delay="0"/>
                                  </p:stCondLst>
                                  <p:childTnLst>
                                    <p:animClr clrSpc="hsl" dir="cw">
                                      <p:cBhvr override="childStyle">
                                        <p:cTn id="16" dur="500" fill="hold"/>
                                        <p:tgtEl>
                                          <p:spTgt spid="17"/>
                                        </p:tgtEl>
                                        <p:attrNameLst>
                                          <p:attrName>style.color</p:attrName>
                                        </p:attrNameLst>
                                      </p:cBhvr>
                                      <p:by>
                                        <p:hsl h="-7200000" s="0" l="0"/>
                                      </p:by>
                                    </p:animClr>
                                    <p:animClr clrSpc="hsl" dir="cw">
                                      <p:cBhvr>
                                        <p:cTn id="17" dur="500" fill="hold"/>
                                        <p:tgtEl>
                                          <p:spTgt spid="17"/>
                                        </p:tgtEl>
                                        <p:attrNameLst>
                                          <p:attrName>fillcolor</p:attrName>
                                        </p:attrNameLst>
                                      </p:cBhvr>
                                      <p:by>
                                        <p:hsl h="-7200000" s="0" l="0"/>
                                      </p:by>
                                    </p:animClr>
                                    <p:animClr clrSpc="hsl" dir="cw">
                                      <p:cBhvr>
                                        <p:cTn id="18" dur="500" fill="hold"/>
                                        <p:tgtEl>
                                          <p:spTgt spid="17"/>
                                        </p:tgtEl>
                                        <p:attrNameLst>
                                          <p:attrName>stroke.color</p:attrName>
                                        </p:attrNameLst>
                                      </p:cBhvr>
                                      <p:by>
                                        <p:hsl h="-7200000" s="0" l="0"/>
                                      </p:by>
                                    </p:animClr>
                                    <p:set>
                                      <p:cBhvr>
                                        <p:cTn id="19" dur="500" fill="hold"/>
                                        <p:tgtEl>
                                          <p:spTgt spid="17"/>
                                        </p:tgtEl>
                                        <p:attrNameLst>
                                          <p:attrName>fill.type</p:attrName>
                                        </p:attrNameLst>
                                      </p:cBhvr>
                                      <p:to>
                                        <p:strVal val="solid"/>
                                      </p:to>
                                    </p:set>
                                  </p:childTnLst>
                                </p:cTn>
                              </p:par>
                              <p:par>
                                <p:cTn id="20" presetID="22" presetClass="emph" presetSubtype="0" fill="hold" nodeType="withEffect">
                                  <p:stCondLst>
                                    <p:cond delay="0"/>
                                  </p:stCondLst>
                                  <p:childTnLst>
                                    <p:animClr clrSpc="hsl" dir="cw">
                                      <p:cBhvr override="childStyle">
                                        <p:cTn id="21" dur="500" fill="hold"/>
                                        <p:tgtEl>
                                          <p:spTgt spid="20"/>
                                        </p:tgtEl>
                                        <p:attrNameLst>
                                          <p:attrName>style.color</p:attrName>
                                        </p:attrNameLst>
                                      </p:cBhvr>
                                      <p:by>
                                        <p:hsl h="-7200000" s="0" l="0"/>
                                      </p:by>
                                    </p:animClr>
                                    <p:animClr clrSpc="hsl" dir="cw">
                                      <p:cBhvr>
                                        <p:cTn id="22" dur="500" fill="hold"/>
                                        <p:tgtEl>
                                          <p:spTgt spid="20"/>
                                        </p:tgtEl>
                                        <p:attrNameLst>
                                          <p:attrName>fillcolor</p:attrName>
                                        </p:attrNameLst>
                                      </p:cBhvr>
                                      <p:by>
                                        <p:hsl h="-7200000" s="0" l="0"/>
                                      </p:by>
                                    </p:animClr>
                                    <p:animClr clrSpc="hsl" dir="cw">
                                      <p:cBhvr>
                                        <p:cTn id="23" dur="500" fill="hold"/>
                                        <p:tgtEl>
                                          <p:spTgt spid="20"/>
                                        </p:tgtEl>
                                        <p:attrNameLst>
                                          <p:attrName>stroke.color</p:attrName>
                                        </p:attrNameLst>
                                      </p:cBhvr>
                                      <p:by>
                                        <p:hsl h="-7200000" s="0" l="0"/>
                                      </p:by>
                                    </p:animClr>
                                    <p:set>
                                      <p:cBhvr>
                                        <p:cTn id="24" dur="500" fill="hold"/>
                                        <p:tgtEl>
                                          <p:spTgt spid="20"/>
                                        </p:tgtEl>
                                        <p:attrNameLst>
                                          <p:attrName>fill.type</p:attrName>
                                        </p:attrNameLst>
                                      </p:cBhvr>
                                      <p:to>
                                        <p:strVal val="solid"/>
                                      </p:to>
                                    </p:set>
                                  </p:childTnLst>
                                </p:cTn>
                              </p:par>
                            </p:childTnLst>
                          </p:cTn>
                        </p:par>
                      </p:childTnLst>
                    </p:cTn>
                  </p:par>
                  <p:par>
                    <p:cTn id="25" fill="hold">
                      <p:stCondLst>
                        <p:cond delay="indefinite"/>
                      </p:stCondLst>
                      <p:childTnLst>
                        <p:par>
                          <p:cTn id="26" fill="hold">
                            <p:stCondLst>
                              <p:cond delay="0"/>
                            </p:stCondLst>
                            <p:childTnLst>
                              <p:par>
                                <p:cTn id="27" presetID="22" presetClass="emph" presetSubtype="0" fill="hold" nodeType="clickEffect">
                                  <p:stCondLst>
                                    <p:cond delay="0"/>
                                  </p:stCondLst>
                                  <p:childTnLst>
                                    <p:animClr clrSpc="hsl" dir="cw">
                                      <p:cBhvr override="childStyle">
                                        <p:cTn id="28" dur="500" fill="hold"/>
                                        <p:tgtEl>
                                          <p:spTgt spid="24"/>
                                        </p:tgtEl>
                                        <p:attrNameLst>
                                          <p:attrName>style.color</p:attrName>
                                        </p:attrNameLst>
                                      </p:cBhvr>
                                      <p:by>
                                        <p:hsl h="-7200000" s="0" l="0"/>
                                      </p:by>
                                    </p:animClr>
                                    <p:animClr clrSpc="hsl" dir="cw">
                                      <p:cBhvr>
                                        <p:cTn id="29" dur="500" fill="hold"/>
                                        <p:tgtEl>
                                          <p:spTgt spid="24"/>
                                        </p:tgtEl>
                                        <p:attrNameLst>
                                          <p:attrName>fillcolor</p:attrName>
                                        </p:attrNameLst>
                                      </p:cBhvr>
                                      <p:by>
                                        <p:hsl h="-7200000" s="0" l="0"/>
                                      </p:by>
                                    </p:animClr>
                                    <p:animClr clrSpc="hsl" dir="cw">
                                      <p:cBhvr>
                                        <p:cTn id="30" dur="500" fill="hold"/>
                                        <p:tgtEl>
                                          <p:spTgt spid="24"/>
                                        </p:tgtEl>
                                        <p:attrNameLst>
                                          <p:attrName>stroke.color</p:attrName>
                                        </p:attrNameLst>
                                      </p:cBhvr>
                                      <p:by>
                                        <p:hsl h="-7200000" s="0" l="0"/>
                                      </p:by>
                                    </p:animClr>
                                    <p:set>
                                      <p:cBhvr>
                                        <p:cTn id="31" dur="500" fill="hold"/>
                                        <p:tgtEl>
                                          <p:spTgt spid="24"/>
                                        </p:tgtEl>
                                        <p:attrNameLst>
                                          <p:attrName>fill.type</p:attrName>
                                        </p:attrNameLst>
                                      </p:cBhvr>
                                      <p:to>
                                        <p:strVal val="solid"/>
                                      </p:to>
                                    </p:set>
                                  </p:childTnLst>
                                </p:cTn>
                              </p:par>
                              <p:par>
                                <p:cTn id="32" presetID="22" presetClass="emph" presetSubtype="0" fill="hold" nodeType="withEffect">
                                  <p:stCondLst>
                                    <p:cond delay="0"/>
                                  </p:stCondLst>
                                  <p:childTnLst>
                                    <p:animClr clrSpc="hsl" dir="cw">
                                      <p:cBhvr override="childStyle">
                                        <p:cTn id="33" dur="500" fill="hold"/>
                                        <p:tgtEl>
                                          <p:spTgt spid="33"/>
                                        </p:tgtEl>
                                        <p:attrNameLst>
                                          <p:attrName>style.color</p:attrName>
                                        </p:attrNameLst>
                                      </p:cBhvr>
                                      <p:by>
                                        <p:hsl h="-7200000" s="0" l="0"/>
                                      </p:by>
                                    </p:animClr>
                                    <p:animClr clrSpc="hsl" dir="cw">
                                      <p:cBhvr>
                                        <p:cTn id="34" dur="500" fill="hold"/>
                                        <p:tgtEl>
                                          <p:spTgt spid="33"/>
                                        </p:tgtEl>
                                        <p:attrNameLst>
                                          <p:attrName>fillcolor</p:attrName>
                                        </p:attrNameLst>
                                      </p:cBhvr>
                                      <p:by>
                                        <p:hsl h="-7200000" s="0" l="0"/>
                                      </p:by>
                                    </p:animClr>
                                    <p:animClr clrSpc="hsl" dir="cw">
                                      <p:cBhvr>
                                        <p:cTn id="35" dur="500" fill="hold"/>
                                        <p:tgtEl>
                                          <p:spTgt spid="33"/>
                                        </p:tgtEl>
                                        <p:attrNameLst>
                                          <p:attrName>stroke.color</p:attrName>
                                        </p:attrNameLst>
                                      </p:cBhvr>
                                      <p:by>
                                        <p:hsl h="-7200000" s="0" l="0"/>
                                      </p:by>
                                    </p:animClr>
                                    <p:set>
                                      <p:cBhvr>
                                        <p:cTn id="36" dur="500" fill="hold"/>
                                        <p:tgtEl>
                                          <p:spTgt spid="33"/>
                                        </p:tgtEl>
                                        <p:attrNameLst>
                                          <p:attrName>fill.type</p:attrName>
                                        </p:attrNameLst>
                                      </p:cBhvr>
                                      <p:to>
                                        <p:strVal val="solid"/>
                                      </p:to>
                                    </p:set>
                                  </p:childTnLst>
                                </p:cTn>
                              </p:par>
                            </p:childTnLst>
                          </p:cTn>
                        </p:par>
                      </p:childTnLst>
                    </p:cTn>
                  </p:par>
                  <p:par>
                    <p:cTn id="37" fill="hold">
                      <p:stCondLst>
                        <p:cond delay="indefinite"/>
                      </p:stCondLst>
                      <p:childTnLst>
                        <p:par>
                          <p:cTn id="38" fill="hold">
                            <p:stCondLst>
                              <p:cond delay="0"/>
                            </p:stCondLst>
                            <p:childTnLst>
                              <p:par>
                                <p:cTn id="39" presetID="22" presetClass="emph" presetSubtype="0" fill="hold" nodeType="clickEffect">
                                  <p:stCondLst>
                                    <p:cond delay="0"/>
                                  </p:stCondLst>
                                  <p:childTnLst>
                                    <p:animClr clrSpc="hsl" dir="cw">
                                      <p:cBhvr override="childStyle">
                                        <p:cTn id="40" dur="500" fill="hold"/>
                                        <p:tgtEl>
                                          <p:spTgt spid="27"/>
                                        </p:tgtEl>
                                        <p:attrNameLst>
                                          <p:attrName>style.color</p:attrName>
                                        </p:attrNameLst>
                                      </p:cBhvr>
                                      <p:by>
                                        <p:hsl h="-7200000" s="0" l="0"/>
                                      </p:by>
                                    </p:animClr>
                                    <p:animClr clrSpc="hsl" dir="cw">
                                      <p:cBhvr>
                                        <p:cTn id="41" dur="500" fill="hold"/>
                                        <p:tgtEl>
                                          <p:spTgt spid="27"/>
                                        </p:tgtEl>
                                        <p:attrNameLst>
                                          <p:attrName>fillcolor</p:attrName>
                                        </p:attrNameLst>
                                      </p:cBhvr>
                                      <p:by>
                                        <p:hsl h="-7200000" s="0" l="0"/>
                                      </p:by>
                                    </p:animClr>
                                    <p:animClr clrSpc="hsl" dir="cw">
                                      <p:cBhvr>
                                        <p:cTn id="42" dur="500" fill="hold"/>
                                        <p:tgtEl>
                                          <p:spTgt spid="27"/>
                                        </p:tgtEl>
                                        <p:attrNameLst>
                                          <p:attrName>stroke.color</p:attrName>
                                        </p:attrNameLst>
                                      </p:cBhvr>
                                      <p:by>
                                        <p:hsl h="-7200000" s="0" l="0"/>
                                      </p:by>
                                    </p:animClr>
                                    <p:set>
                                      <p:cBhvr>
                                        <p:cTn id="43" dur="500" fill="hold"/>
                                        <p:tgtEl>
                                          <p:spTgt spid="27"/>
                                        </p:tgtEl>
                                        <p:attrNameLst>
                                          <p:attrName>fill.type</p:attrName>
                                        </p:attrNameLst>
                                      </p:cBhvr>
                                      <p:to>
                                        <p:strVal val="solid"/>
                                      </p:to>
                                    </p:set>
                                  </p:childTnLst>
                                </p:cTn>
                              </p:par>
                              <p:par>
                                <p:cTn id="44" presetID="22" presetClass="emph" presetSubtype="0" fill="hold" nodeType="withEffect">
                                  <p:stCondLst>
                                    <p:cond delay="0"/>
                                  </p:stCondLst>
                                  <p:childTnLst>
                                    <p:animClr clrSpc="hsl" dir="cw">
                                      <p:cBhvr override="childStyle">
                                        <p:cTn id="45" dur="500" fill="hold"/>
                                        <p:tgtEl>
                                          <p:spTgt spid="30"/>
                                        </p:tgtEl>
                                        <p:attrNameLst>
                                          <p:attrName>style.color</p:attrName>
                                        </p:attrNameLst>
                                      </p:cBhvr>
                                      <p:by>
                                        <p:hsl h="-7200000" s="0" l="0"/>
                                      </p:by>
                                    </p:animClr>
                                    <p:animClr clrSpc="hsl" dir="cw">
                                      <p:cBhvr>
                                        <p:cTn id="46" dur="500" fill="hold"/>
                                        <p:tgtEl>
                                          <p:spTgt spid="30"/>
                                        </p:tgtEl>
                                        <p:attrNameLst>
                                          <p:attrName>fillcolor</p:attrName>
                                        </p:attrNameLst>
                                      </p:cBhvr>
                                      <p:by>
                                        <p:hsl h="-7200000" s="0" l="0"/>
                                      </p:by>
                                    </p:animClr>
                                    <p:animClr clrSpc="hsl" dir="cw">
                                      <p:cBhvr>
                                        <p:cTn id="47" dur="500" fill="hold"/>
                                        <p:tgtEl>
                                          <p:spTgt spid="30"/>
                                        </p:tgtEl>
                                        <p:attrNameLst>
                                          <p:attrName>stroke.color</p:attrName>
                                        </p:attrNameLst>
                                      </p:cBhvr>
                                      <p:by>
                                        <p:hsl h="-7200000" s="0" l="0"/>
                                      </p:by>
                                    </p:animClr>
                                    <p:set>
                                      <p:cBhvr>
                                        <p:cTn id="48" dur="500" fill="hold"/>
                                        <p:tgtEl>
                                          <p:spTgt spid="30"/>
                                        </p:tgtEl>
                                        <p:attrNameLst>
                                          <p:attrName>fill.type</p:attrName>
                                        </p:attrNameLst>
                                      </p:cBhvr>
                                      <p:to>
                                        <p:strVal val="solid"/>
                                      </p:to>
                                    </p:se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2000" fill="hold"/>
                                        <p:tgtEl>
                                          <p:spTgt spid="13"/>
                                        </p:tgtEl>
                                        <p:attrNameLst>
                                          <p:attrName>fillcolor</p:attrName>
                                        </p:attrNameLst>
                                      </p:cBhvr>
                                      <p:to>
                                        <a:schemeClr val="accent2"/>
                                      </p:to>
                                    </p:animClr>
                                    <p:set>
                                      <p:cBhvr>
                                        <p:cTn id="53" dur="2000" fill="hold"/>
                                        <p:tgtEl>
                                          <p:spTgt spid="13"/>
                                        </p:tgtEl>
                                        <p:attrNameLst>
                                          <p:attrName>fill.type</p:attrName>
                                        </p:attrNameLst>
                                      </p:cBhvr>
                                      <p:to>
                                        <p:strVal val="solid"/>
                                      </p:to>
                                    </p:set>
                                    <p:set>
                                      <p:cBhvr>
                                        <p:cTn id="54" dur="2000" fill="hold"/>
                                        <p:tgtEl>
                                          <p:spTgt spid="13"/>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70" grpId="0" animBg="1"/>
      <p:bldP spid="71"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直线连接符 67"/>
          <p:cNvCxnSpPr/>
          <p:nvPr/>
        </p:nvCxnSpPr>
        <p:spPr>
          <a:xfrm>
            <a:off x="1251104" y="4884196"/>
            <a:ext cx="3530600" cy="0"/>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69" name="直线连接符 68"/>
          <p:cNvCxnSpPr/>
          <p:nvPr/>
        </p:nvCxnSpPr>
        <p:spPr>
          <a:xfrm>
            <a:off x="1251104" y="5678993"/>
            <a:ext cx="3530600" cy="0"/>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66" name="直线连接符 65"/>
          <p:cNvCxnSpPr/>
          <p:nvPr/>
        </p:nvCxnSpPr>
        <p:spPr>
          <a:xfrm>
            <a:off x="1251104" y="4391067"/>
            <a:ext cx="3530600" cy="0"/>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65" name="直线连接符 64"/>
          <p:cNvCxnSpPr/>
          <p:nvPr/>
        </p:nvCxnSpPr>
        <p:spPr>
          <a:xfrm>
            <a:off x="1251104" y="6161593"/>
            <a:ext cx="3530600" cy="0"/>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sz="2800" dirty="0"/>
              <a:t>父亲表示法的应用：最近公共祖先问题</a:t>
            </a:r>
            <a:endParaRPr lang="zh-CN" altLang="en-US" dirty="0"/>
          </a:p>
        </p:txBody>
      </p:sp>
      <p:sp>
        <p:nvSpPr>
          <p:cNvPr id="3" name="副标题 2"/>
          <p:cNvSpPr>
            <a:spLocks noGrp="1"/>
          </p:cNvSpPr>
          <p:nvPr>
            <p:ph type="subTitle" idx="1"/>
          </p:nvPr>
        </p:nvSpPr>
        <p:spPr/>
        <p:txBody>
          <a:bodyPr/>
          <a:lstStyle/>
          <a:p>
            <a:r>
              <a:rPr lang="en-US" altLang="zh-CN" dirty="0"/>
              <a:t>5.6 </a:t>
            </a:r>
            <a:r>
              <a:rPr lang="zh-CN" altLang="en-US" dirty="0"/>
              <a:t>树与森林</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284168" y="1166307"/>
            <a:ext cx="11623663" cy="1640393"/>
          </a:xfrm>
        </p:spPr>
        <p:txBody>
          <a:bodyPr>
            <a:normAutofit/>
          </a:bodyPr>
          <a:lstStyle/>
          <a:p>
            <a:pPr>
              <a:lnSpc>
                <a:spcPct val="110000"/>
              </a:lnSpc>
            </a:pPr>
            <a:r>
              <a:rPr lang="zh-CN" altLang="en-US" sz="1800" b="1" dirty="0"/>
              <a:t>问题描述</a:t>
            </a:r>
            <a:r>
              <a:rPr lang="zh-CN" altLang="en-US" sz="1800" dirty="0"/>
              <a:t>：在基于父亲表示法的树中，查找两个结点的最近公共祖先</a:t>
            </a:r>
            <a:r>
              <a:rPr lang="en-US" altLang="zh-CN" sz="1800" dirty="0"/>
              <a:t>LCA</a:t>
            </a:r>
            <a:r>
              <a:rPr lang="zh-CN" altLang="en-US" sz="1800" dirty="0"/>
              <a:t>。结点</a:t>
            </a:r>
            <a:r>
              <a:rPr lang="en-US" altLang="zh-CN" sz="1800" dirty="0"/>
              <a:t>x</a:t>
            </a:r>
            <a:r>
              <a:rPr lang="zh-CN" altLang="en-US" sz="1800" dirty="0"/>
              <a:t>和结点</a:t>
            </a:r>
            <a:r>
              <a:rPr lang="en-US" altLang="zh-CN" sz="1800" dirty="0"/>
              <a:t>y</a:t>
            </a:r>
            <a:r>
              <a:rPr lang="zh-CN" altLang="en-US" sz="1800" dirty="0"/>
              <a:t>的最近公共祖先的定义如下：</a:t>
            </a:r>
            <a:endParaRPr lang="en-US" altLang="zh-CN" sz="1800" dirty="0"/>
          </a:p>
          <a:p>
            <a:pPr marL="342900" indent="-342900">
              <a:lnSpc>
                <a:spcPct val="110000"/>
              </a:lnSpc>
              <a:buFont typeface="Arial" panose="020B0604020202020204" pitchFamily="34" charset="0"/>
              <a:buChar char="•"/>
            </a:pPr>
            <a:r>
              <a:rPr lang="zh-CN" altLang="en-US" sz="1800" dirty="0"/>
              <a:t>如果</a:t>
            </a:r>
            <a:r>
              <a:rPr lang="en-US" altLang="zh-CN" sz="1800" dirty="0"/>
              <a:t>x</a:t>
            </a:r>
            <a:r>
              <a:rPr lang="zh-CN" altLang="en-US" sz="1800" dirty="0"/>
              <a:t>是</a:t>
            </a:r>
            <a:r>
              <a:rPr lang="en-US" altLang="zh-CN" sz="1800" dirty="0"/>
              <a:t>y</a:t>
            </a:r>
            <a:r>
              <a:rPr lang="zh-CN" altLang="en-US" sz="1800" dirty="0"/>
              <a:t>的祖先结点，则</a:t>
            </a:r>
            <a:r>
              <a:rPr lang="en-US" altLang="zh-CN" sz="1800" dirty="0"/>
              <a:t>x</a:t>
            </a:r>
            <a:r>
              <a:rPr lang="zh-CN" altLang="en-US" sz="1800" dirty="0"/>
              <a:t>就是</a:t>
            </a:r>
            <a:r>
              <a:rPr lang="en-US" altLang="zh-CN" sz="1800" dirty="0"/>
              <a:t>LCA</a:t>
            </a:r>
            <a:r>
              <a:rPr lang="zh-CN" altLang="en-US" sz="1800" dirty="0"/>
              <a:t>；同样，如果</a:t>
            </a:r>
            <a:r>
              <a:rPr lang="en-US" altLang="zh-CN" sz="1800" dirty="0"/>
              <a:t>y</a:t>
            </a:r>
            <a:r>
              <a:rPr lang="zh-CN" altLang="en-US" sz="1800" dirty="0"/>
              <a:t>是</a:t>
            </a:r>
            <a:r>
              <a:rPr lang="en-US" altLang="zh-CN" sz="1800" dirty="0"/>
              <a:t>x</a:t>
            </a:r>
            <a:r>
              <a:rPr lang="zh-CN" altLang="en-US" sz="1800" dirty="0"/>
              <a:t>的祖先结点，则</a:t>
            </a:r>
            <a:r>
              <a:rPr lang="en-US" altLang="zh-CN" sz="1800" dirty="0"/>
              <a:t>y</a:t>
            </a:r>
            <a:r>
              <a:rPr lang="zh-CN" altLang="en-US" sz="1800" dirty="0"/>
              <a:t>是</a:t>
            </a:r>
            <a:r>
              <a:rPr lang="en-US" altLang="zh-CN" sz="1800" dirty="0"/>
              <a:t>LCA</a:t>
            </a:r>
            <a:endParaRPr lang="en-US" altLang="zh-CN" sz="1800" dirty="0"/>
          </a:p>
          <a:p>
            <a:pPr marL="342900" indent="-342900">
              <a:lnSpc>
                <a:spcPct val="110000"/>
              </a:lnSpc>
              <a:buFont typeface="Arial" panose="020B0604020202020204" pitchFamily="34" charset="0"/>
              <a:buChar char="•"/>
            </a:pPr>
            <a:r>
              <a:rPr lang="zh-CN" altLang="en-US" sz="1800" dirty="0"/>
              <a:t>如果</a:t>
            </a:r>
            <a:r>
              <a:rPr lang="en-US" altLang="zh-CN" sz="1800" dirty="0"/>
              <a:t>x</a:t>
            </a:r>
            <a:r>
              <a:rPr lang="zh-CN" altLang="en-US" sz="1800" dirty="0"/>
              <a:t>和</a:t>
            </a:r>
            <a:r>
              <a:rPr lang="en-US" altLang="zh-CN" sz="1800" dirty="0"/>
              <a:t>y</a:t>
            </a:r>
            <a:r>
              <a:rPr lang="zh-CN" altLang="en-US" sz="1800" dirty="0"/>
              <a:t>没有祖孙关系，则</a:t>
            </a:r>
            <a:r>
              <a:rPr lang="en-US" altLang="zh-CN" sz="1800" dirty="0"/>
              <a:t>x</a:t>
            </a:r>
            <a:r>
              <a:rPr lang="zh-CN" altLang="en-US" sz="1800" dirty="0"/>
              <a:t>和</a:t>
            </a:r>
            <a:r>
              <a:rPr lang="en-US" altLang="zh-CN" sz="1800" dirty="0"/>
              <a:t>y</a:t>
            </a:r>
            <a:r>
              <a:rPr lang="zh-CN" altLang="en-US" sz="1800" dirty="0"/>
              <a:t>一定有相同的祖先结点</a:t>
            </a:r>
            <a:r>
              <a:rPr lang="en-US" altLang="zh-CN" sz="1800" dirty="0"/>
              <a:t>(?)</a:t>
            </a:r>
            <a:r>
              <a:rPr lang="zh-CN" altLang="en-US" sz="1800" dirty="0"/>
              <a:t>，在所有共同祖先中，层数最大的结点是</a:t>
            </a:r>
            <a:r>
              <a:rPr lang="en-US" altLang="zh-CN" sz="1800" dirty="0"/>
              <a:t>x</a:t>
            </a:r>
            <a:r>
              <a:rPr lang="zh-CN" altLang="en-US" sz="1800" dirty="0"/>
              <a:t>和</a:t>
            </a:r>
            <a:r>
              <a:rPr lang="en-US" altLang="zh-CN" sz="1800" dirty="0"/>
              <a:t>y</a:t>
            </a:r>
            <a:r>
              <a:rPr lang="zh-CN" altLang="en-US" sz="1800" dirty="0"/>
              <a:t>的</a:t>
            </a:r>
            <a:r>
              <a:rPr lang="en-US" altLang="zh-CN" sz="1800" dirty="0"/>
              <a:t>LCA</a:t>
            </a:r>
            <a:endParaRPr lang="en-US" altLang="zh-CN" sz="1800" dirty="0"/>
          </a:p>
        </p:txBody>
      </p:sp>
      <p:sp>
        <p:nvSpPr>
          <p:cNvPr id="7" name="文本框 6"/>
          <p:cNvSpPr txBox="1"/>
          <p:nvPr/>
        </p:nvSpPr>
        <p:spPr>
          <a:xfrm>
            <a:off x="584225" y="3028890"/>
            <a:ext cx="6978192" cy="400110"/>
          </a:xfrm>
          <a:prstGeom prst="rect">
            <a:avLst/>
          </a:prstGeom>
          <a:noFill/>
        </p:spPr>
        <p:txBody>
          <a:bodyPr wrap="none" rtlCol="0">
            <a:spAutoFit/>
          </a:bodyPr>
          <a:lstStyle/>
          <a:p>
            <a:r>
              <a:rPr kumimoji="1" lang="zh-CN" altLang="en-US" sz="2000" b="1" dirty="0">
                <a:latin typeface="微软雅黑" panose="020B0503020204020204" pitchFamily="34" charset="-122"/>
                <a:ea typeface="微软雅黑" panose="020B0503020204020204" pitchFamily="34" charset="-122"/>
              </a:rPr>
              <a:t>情形一</a:t>
            </a:r>
            <a:r>
              <a:rPr kumimoji="1" lang="en-US" altLang="zh-CN" sz="20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 结点</a:t>
            </a:r>
            <a:r>
              <a:rPr kumimoji="1" lang="en-US" altLang="zh-CN" sz="2000" dirty="0">
                <a:latin typeface="微软雅黑" panose="020B0503020204020204" pitchFamily="34" charset="-122"/>
                <a:ea typeface="微软雅黑" panose="020B0503020204020204" pitchFamily="34" charset="-122"/>
              </a:rPr>
              <a:t>x</a:t>
            </a:r>
            <a:r>
              <a:rPr kumimoji="1" lang="zh-CN" altLang="en-US" sz="2000" dirty="0">
                <a:latin typeface="微软雅黑" panose="020B0503020204020204" pitchFamily="34" charset="-122"/>
                <a:ea typeface="微软雅黑" panose="020B0503020204020204" pitchFamily="34" charset="-122"/>
              </a:rPr>
              <a:t>和结点</a:t>
            </a:r>
            <a:r>
              <a:rPr kumimoji="1" lang="en-US" altLang="zh-CN" sz="2000" dirty="0">
                <a:latin typeface="微软雅黑" panose="020B0503020204020204" pitchFamily="34" charset="-122"/>
                <a:ea typeface="微软雅黑" panose="020B0503020204020204" pitchFamily="34" charset="-122"/>
              </a:rPr>
              <a:t>y</a:t>
            </a:r>
            <a:r>
              <a:rPr kumimoji="1" lang="zh-CN" altLang="en-US" sz="2000" dirty="0">
                <a:latin typeface="微软雅黑" panose="020B0503020204020204" pitchFamily="34" charset="-122"/>
                <a:ea typeface="微软雅黑" panose="020B0503020204020204" pitchFamily="34" charset="-122"/>
              </a:rPr>
              <a:t>在树的同一层上</a:t>
            </a:r>
            <a:r>
              <a:rPr kumimoji="1" lang="en-US" altLang="zh-CN" sz="20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 即 </a:t>
            </a:r>
            <a:r>
              <a:rPr kumimoji="1" lang="en-US" altLang="zh-CN" sz="2000" dirty="0">
                <a:solidFill>
                  <a:srgbClr val="00B0F0"/>
                </a:solidFill>
                <a:latin typeface="微软雅黑" panose="020B0503020204020204" pitchFamily="34" charset="-122"/>
                <a:ea typeface="微软雅黑" panose="020B0503020204020204" pitchFamily="34" charset="-122"/>
              </a:rPr>
              <a:t>level(x)</a:t>
            </a:r>
            <a:r>
              <a:rPr kumimoji="1" lang="zh-CN" altLang="en-US" sz="2000" dirty="0">
                <a:solidFill>
                  <a:srgbClr val="00B0F0"/>
                </a:solidFill>
                <a:latin typeface="微软雅黑" panose="020B0503020204020204" pitchFamily="34" charset="-122"/>
                <a:ea typeface="微软雅黑" panose="020B0503020204020204" pitchFamily="34" charset="-122"/>
              </a:rPr>
              <a:t> </a:t>
            </a:r>
            <a:r>
              <a:rPr kumimoji="1" lang="en-US" altLang="zh-CN" sz="2000" dirty="0">
                <a:solidFill>
                  <a:srgbClr val="00B0F0"/>
                </a:solidFill>
                <a:latin typeface="微软雅黑" panose="020B0503020204020204" pitchFamily="34" charset="-122"/>
                <a:ea typeface="微软雅黑" panose="020B0503020204020204" pitchFamily="34" charset="-122"/>
              </a:rPr>
              <a:t>=</a:t>
            </a:r>
            <a:r>
              <a:rPr kumimoji="1" lang="zh-CN" altLang="en-US" sz="2000" dirty="0">
                <a:solidFill>
                  <a:srgbClr val="00B0F0"/>
                </a:solidFill>
                <a:latin typeface="微软雅黑" panose="020B0503020204020204" pitchFamily="34" charset="-122"/>
                <a:ea typeface="微软雅黑" panose="020B0503020204020204" pitchFamily="34" charset="-122"/>
              </a:rPr>
              <a:t> </a:t>
            </a:r>
            <a:r>
              <a:rPr kumimoji="1" lang="en-US" altLang="zh-CN" sz="2000" dirty="0">
                <a:solidFill>
                  <a:srgbClr val="00B0F0"/>
                </a:solidFill>
                <a:latin typeface="微软雅黑" panose="020B0503020204020204" pitchFamily="34" charset="-122"/>
                <a:ea typeface="微软雅黑" panose="020B0503020204020204" pitchFamily="34" charset="-122"/>
              </a:rPr>
              <a:t>level(y)</a:t>
            </a:r>
            <a:endParaRPr kumimoji="1" lang="zh-CN" altLang="en-US" sz="2000" dirty="0">
              <a:solidFill>
                <a:srgbClr val="00B0F0"/>
              </a:solidFill>
              <a:latin typeface="微软雅黑" panose="020B0503020204020204" pitchFamily="34" charset="-122"/>
              <a:ea typeface="微软雅黑" panose="020B0503020204020204" pitchFamily="34" charset="-122"/>
            </a:endParaRPr>
          </a:p>
        </p:txBody>
      </p:sp>
      <p:sp>
        <p:nvSpPr>
          <p:cNvPr id="9" name="椭圆 8"/>
          <p:cNvSpPr/>
          <p:nvPr/>
        </p:nvSpPr>
        <p:spPr>
          <a:xfrm>
            <a:off x="2184400" y="6059993"/>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椭圆 9"/>
          <p:cNvSpPr/>
          <p:nvPr/>
        </p:nvSpPr>
        <p:spPr>
          <a:xfrm>
            <a:off x="3606800" y="6034593"/>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椭圆 10"/>
          <p:cNvSpPr/>
          <p:nvPr/>
        </p:nvSpPr>
        <p:spPr>
          <a:xfrm>
            <a:off x="2438400" y="5551993"/>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椭圆 11"/>
          <p:cNvSpPr/>
          <p:nvPr/>
        </p:nvSpPr>
        <p:spPr>
          <a:xfrm>
            <a:off x="2889404" y="4782596"/>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椭圆 12"/>
          <p:cNvSpPr/>
          <p:nvPr/>
        </p:nvSpPr>
        <p:spPr>
          <a:xfrm>
            <a:off x="3333904" y="4287296"/>
            <a:ext cx="254000" cy="254000"/>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0070C0"/>
              </a:solidFill>
            </a:endParaRPr>
          </a:p>
        </p:txBody>
      </p:sp>
      <p:sp>
        <p:nvSpPr>
          <p:cNvPr id="14" name="椭圆 13"/>
          <p:cNvSpPr/>
          <p:nvPr/>
        </p:nvSpPr>
        <p:spPr>
          <a:xfrm>
            <a:off x="3607108" y="5554086"/>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椭圆 14"/>
          <p:cNvSpPr/>
          <p:nvPr/>
        </p:nvSpPr>
        <p:spPr>
          <a:xfrm>
            <a:off x="3740304" y="4757196"/>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17" name="直线箭头连接符 16"/>
          <p:cNvCxnSpPr>
            <a:stCxn id="9" idx="0"/>
            <a:endCxn id="11" idx="3"/>
          </p:cNvCxnSpPr>
          <p:nvPr/>
        </p:nvCxnSpPr>
        <p:spPr>
          <a:xfrm flipV="1">
            <a:off x="2311400" y="5768796"/>
            <a:ext cx="164197" cy="291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a:stCxn id="10" idx="0"/>
            <a:endCxn id="14" idx="4"/>
          </p:cNvCxnSpPr>
          <p:nvPr/>
        </p:nvCxnSpPr>
        <p:spPr>
          <a:xfrm flipV="1">
            <a:off x="3733800" y="5808086"/>
            <a:ext cx="308" cy="2265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11" idx="0"/>
            <a:endCxn id="12" idx="3"/>
          </p:cNvCxnSpPr>
          <p:nvPr/>
        </p:nvCxnSpPr>
        <p:spPr>
          <a:xfrm flipV="1">
            <a:off x="2565400" y="4999399"/>
            <a:ext cx="361201" cy="552594"/>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a:stCxn id="12" idx="0"/>
            <a:endCxn id="13" idx="3"/>
          </p:cNvCxnSpPr>
          <p:nvPr/>
        </p:nvCxnSpPr>
        <p:spPr>
          <a:xfrm flipV="1">
            <a:off x="3016404" y="4504099"/>
            <a:ext cx="354697" cy="2784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a:stCxn id="15" idx="0"/>
            <a:endCxn id="13" idx="5"/>
          </p:cNvCxnSpPr>
          <p:nvPr/>
        </p:nvCxnSpPr>
        <p:spPr>
          <a:xfrm flipH="1" flipV="1">
            <a:off x="3550707" y="4504099"/>
            <a:ext cx="316597" cy="2530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p:cNvCxnSpPr>
            <a:stCxn id="14" idx="0"/>
            <a:endCxn id="15" idx="4"/>
          </p:cNvCxnSpPr>
          <p:nvPr/>
        </p:nvCxnSpPr>
        <p:spPr>
          <a:xfrm flipV="1">
            <a:off x="3734108" y="5011196"/>
            <a:ext cx="133196" cy="542890"/>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3" idx="0"/>
          </p:cNvCxnSpPr>
          <p:nvPr/>
        </p:nvCxnSpPr>
        <p:spPr>
          <a:xfrm flipV="1">
            <a:off x="3460904" y="3684593"/>
            <a:ext cx="189224" cy="60270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endCxn id="13" idx="4"/>
          </p:cNvCxnSpPr>
          <p:nvPr/>
        </p:nvCxnSpPr>
        <p:spPr>
          <a:xfrm flipV="1">
            <a:off x="3322333" y="4541296"/>
            <a:ext cx="138571" cy="604296"/>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p:cNvCxnSpPr>
            <a:endCxn id="15" idx="5"/>
          </p:cNvCxnSpPr>
          <p:nvPr/>
        </p:nvCxnSpPr>
        <p:spPr>
          <a:xfrm flipH="1" flipV="1">
            <a:off x="3957107" y="4973999"/>
            <a:ext cx="144993" cy="25400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p:cNvCxnSpPr>
            <a:endCxn id="12" idx="4"/>
          </p:cNvCxnSpPr>
          <p:nvPr/>
        </p:nvCxnSpPr>
        <p:spPr>
          <a:xfrm flipH="1" flipV="1">
            <a:off x="3016404" y="5036596"/>
            <a:ext cx="169933" cy="278497"/>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p:cNvCxnSpPr>
            <a:endCxn id="11" idx="5"/>
          </p:cNvCxnSpPr>
          <p:nvPr/>
        </p:nvCxnSpPr>
        <p:spPr>
          <a:xfrm flipH="1" flipV="1">
            <a:off x="2655203" y="5768796"/>
            <a:ext cx="113627" cy="291197"/>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直线箭头连接符 54"/>
          <p:cNvCxnSpPr>
            <a:endCxn id="11" idx="4"/>
          </p:cNvCxnSpPr>
          <p:nvPr/>
        </p:nvCxnSpPr>
        <p:spPr>
          <a:xfrm flipV="1">
            <a:off x="2552700" y="5805993"/>
            <a:ext cx="12700" cy="38100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p:nvPr/>
        </p:nvCxnSpPr>
        <p:spPr>
          <a:xfrm flipH="1" flipV="1">
            <a:off x="3830107" y="5775741"/>
            <a:ext cx="113627" cy="291197"/>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2163763" y="6220896"/>
            <a:ext cx="295274" cy="400110"/>
          </a:xfrm>
          <a:prstGeom prst="rect">
            <a:avLst/>
          </a:prstGeom>
          <a:noFill/>
        </p:spPr>
        <p:txBody>
          <a:bodyPr wrap="none" rtlCol="0">
            <a:spAutoFit/>
          </a:bodyPr>
          <a:lstStyle/>
          <a:p>
            <a:r>
              <a:rPr kumimoji="1" lang="en-US" altLang="zh-CN" sz="2000" dirty="0"/>
              <a:t>x</a:t>
            </a:r>
            <a:endParaRPr kumimoji="1" lang="zh-CN" altLang="en-US" sz="2000" dirty="0"/>
          </a:p>
        </p:txBody>
      </p:sp>
      <p:sp>
        <p:nvSpPr>
          <p:cNvPr id="61" name="文本框 60"/>
          <p:cNvSpPr txBox="1"/>
          <p:nvPr/>
        </p:nvSpPr>
        <p:spPr>
          <a:xfrm>
            <a:off x="3594100" y="6231740"/>
            <a:ext cx="300082" cy="400110"/>
          </a:xfrm>
          <a:prstGeom prst="rect">
            <a:avLst/>
          </a:prstGeom>
          <a:noFill/>
        </p:spPr>
        <p:txBody>
          <a:bodyPr wrap="none" rtlCol="0">
            <a:spAutoFit/>
          </a:bodyPr>
          <a:lstStyle/>
          <a:p>
            <a:r>
              <a:rPr kumimoji="1" lang="en-US" altLang="zh-CN" sz="2000" dirty="0"/>
              <a:t>y</a:t>
            </a:r>
            <a:endParaRPr kumimoji="1" lang="zh-CN" altLang="en-US" sz="2000" dirty="0"/>
          </a:p>
        </p:txBody>
      </p:sp>
      <p:sp>
        <p:nvSpPr>
          <p:cNvPr id="62" name="文本框 61"/>
          <p:cNvSpPr txBox="1"/>
          <p:nvPr/>
        </p:nvSpPr>
        <p:spPr>
          <a:xfrm>
            <a:off x="3650128" y="3996751"/>
            <a:ext cx="846386" cy="369332"/>
          </a:xfrm>
          <a:prstGeom prst="rect">
            <a:avLst/>
          </a:prstGeom>
          <a:noFill/>
        </p:spPr>
        <p:txBody>
          <a:bodyPr wrap="none" rtlCol="0">
            <a:spAutoFit/>
          </a:bodyPr>
          <a:lstStyle/>
          <a:p>
            <a:r>
              <a:rPr kumimoji="1" lang="en-US" altLang="zh-CN" dirty="0" err="1"/>
              <a:t>lca</a:t>
            </a:r>
            <a:r>
              <a:rPr kumimoji="1" lang="en-US" altLang="zh-CN" dirty="0"/>
              <a:t>(</a:t>
            </a:r>
            <a:r>
              <a:rPr kumimoji="1" lang="en-US" altLang="zh-CN" dirty="0" err="1"/>
              <a:t>x,y</a:t>
            </a:r>
            <a:r>
              <a:rPr kumimoji="1" lang="en-US" altLang="zh-CN" dirty="0"/>
              <a:t>)</a:t>
            </a:r>
            <a:endParaRPr kumimoji="1" lang="zh-CN" altLang="en-US" dirty="0"/>
          </a:p>
        </p:txBody>
      </p:sp>
      <mc:AlternateContent xmlns:mc="http://schemas.openxmlformats.org/markup-compatibility/2006">
        <mc:Choice xmlns:a14="http://schemas.microsoft.com/office/drawing/2010/main" Requires="a14">
          <p:sp>
            <p:nvSpPr>
              <p:cNvPr id="6" name="任意多边形: 形状 6"/>
              <p:cNvSpPr/>
              <p:nvPr/>
            </p:nvSpPr>
            <p:spPr>
              <a:xfrm>
                <a:off x="4944489" y="3817010"/>
                <a:ext cx="6784017" cy="247158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while</a:t>
                </a:r>
                <a:r>
                  <a:rPr lang="zh-CN" altLang="en-US" sz="2000" b="1"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000" b="0" i="1" smtClean="0">
                        <a:solidFill>
                          <a:srgbClr val="FFFF00"/>
                        </a:solidFill>
                        <a:latin typeface="Cambria Math" panose="02040503050406030204" pitchFamily="18" charset="0"/>
                        <a:ea typeface="微软雅黑" panose="020B0503020204020204" pitchFamily="34" charset="-122"/>
                      </a:rPr>
                      <m:t>≠</m:t>
                    </m:r>
                  </m:oMath>
                </a14:m>
                <a:r>
                  <a:rPr lang="zh-CN" altLang="en-US" sz="2000" b="1"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y</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do</a:t>
                </a:r>
                <a:endParaRPr lang="en-US" altLang="zh-CN" sz="2000"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x</a:t>
                </a:r>
                <a:r>
                  <a:rPr lang="zh-CN" altLang="en-US" sz="2000" dirty="0">
                    <a:solidFill>
                      <a:srgbClr val="FFFF00"/>
                    </a:solidFill>
                    <a:latin typeface="微软雅黑" panose="020B0503020204020204" pitchFamily="34" charset="-122"/>
                    <a:ea typeface="微软雅黑" panose="020B0503020204020204" pitchFamily="34" charset="-122"/>
                  </a:rPr>
                  <a:t> </a:t>
                </a:r>
                <a:r>
                  <a:rPr lang="zh-CN" altLang="zh-CN" sz="2000" dirty="0">
                    <a:solidFill>
                      <a:srgbClr val="FFFF00"/>
                    </a:solidFill>
                    <a:latin typeface="微软雅黑" panose="020B0503020204020204" pitchFamily="34" charset="-122"/>
                    <a:ea typeface="微软雅黑" panose="020B0503020204020204" pitchFamily="34" charset="-122"/>
                  </a:rPr>
                  <a:t>←</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tree[x].parent</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//x</a:t>
                </a:r>
                <a:r>
                  <a:rPr lang="zh-CN" altLang="en-US" sz="2000" dirty="0">
                    <a:solidFill>
                      <a:schemeClr val="bg1"/>
                    </a:solidFill>
                    <a:latin typeface="微软雅黑" panose="020B0503020204020204" pitchFamily="34" charset="-122"/>
                    <a:ea typeface="微软雅黑" panose="020B0503020204020204" pitchFamily="34" charset="-122"/>
                  </a:rPr>
                  <a:t>和</a:t>
                </a:r>
                <a:r>
                  <a:rPr lang="en-US" altLang="zh-CN" sz="2000" dirty="0">
                    <a:solidFill>
                      <a:schemeClr val="bg1"/>
                    </a:solidFill>
                    <a:latin typeface="微软雅黑" panose="020B0503020204020204" pitchFamily="34" charset="-122"/>
                    <a:ea typeface="微软雅黑" panose="020B0503020204020204" pitchFamily="34" charset="-122"/>
                  </a:rPr>
                  <a:t>y</a:t>
                </a:r>
                <a:r>
                  <a:rPr lang="zh-CN" altLang="en-US" sz="2000" dirty="0">
                    <a:solidFill>
                      <a:schemeClr val="bg1"/>
                    </a:solidFill>
                    <a:latin typeface="微软雅黑" panose="020B0503020204020204" pitchFamily="34" charset="-122"/>
                    <a:ea typeface="微软雅黑" panose="020B0503020204020204" pitchFamily="34" charset="-122"/>
                  </a:rPr>
                  <a:t>同步向上移动</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y</a:t>
                </a:r>
                <a:r>
                  <a:rPr lang="zh-CN" altLang="en-US" sz="2000" dirty="0">
                    <a:solidFill>
                      <a:srgbClr val="FFFF00"/>
                    </a:solidFill>
                    <a:latin typeface="微软雅黑" panose="020B0503020204020204" pitchFamily="34" charset="-122"/>
                    <a:ea typeface="微软雅黑" panose="020B0503020204020204" pitchFamily="34" charset="-122"/>
                  </a:rPr>
                  <a:t> </a:t>
                </a:r>
                <a:r>
                  <a:rPr lang="zh-CN" altLang="zh-CN" sz="2000" dirty="0">
                    <a:solidFill>
                      <a:srgbClr val="FFFF00"/>
                    </a:solidFill>
                    <a:latin typeface="微软雅黑" panose="020B0503020204020204" pitchFamily="34" charset="-122"/>
                    <a:ea typeface="微软雅黑" panose="020B0503020204020204" pitchFamily="34" charset="-122"/>
                  </a:rPr>
                  <a:t>←</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tree[y].parent</a:t>
                </a:r>
                <a:r>
                  <a:rPr lang="zh-CN" altLang="en-US" sz="2000" dirty="0">
                    <a:solidFill>
                      <a:srgbClr val="FFFF00"/>
                    </a:solidFill>
                    <a:latin typeface="微软雅黑" panose="020B0503020204020204" pitchFamily="34" charset="-122"/>
                    <a:ea typeface="微软雅黑" panose="020B0503020204020204" pitchFamily="34" charset="-122"/>
                  </a:rPr>
                  <a:t>  </a:t>
                </a:r>
                <a:endParaRPr lang="en-US" altLang="zh-CN" sz="2000"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end</a:t>
                </a:r>
                <a:endParaRPr lang="en-US" altLang="zh-CN" sz="2000"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return</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x</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返回结点</a:t>
                </a:r>
                <a:r>
                  <a:rPr lang="en-US" altLang="zh-CN" sz="2000" dirty="0">
                    <a:solidFill>
                      <a:schemeClr val="bg1"/>
                    </a:solidFill>
                    <a:latin typeface="微软雅黑" panose="020B0503020204020204" pitchFamily="34" charset="-122"/>
                    <a:ea typeface="微软雅黑" panose="020B0503020204020204" pitchFamily="34" charset="-122"/>
                  </a:rPr>
                  <a:t>x</a:t>
                </a:r>
                <a:r>
                  <a:rPr lang="zh-CN" altLang="en-US" sz="2000" dirty="0">
                    <a:solidFill>
                      <a:schemeClr val="bg1"/>
                    </a:solidFill>
                    <a:latin typeface="微软雅黑" panose="020B0503020204020204" pitchFamily="34" charset="-122"/>
                    <a:ea typeface="微软雅黑" panose="020B0503020204020204" pitchFamily="34" charset="-122"/>
                  </a:rPr>
                  <a:t>和结点</a:t>
                </a:r>
                <a:r>
                  <a:rPr lang="en-US" altLang="zh-CN" sz="2000" dirty="0">
                    <a:solidFill>
                      <a:schemeClr val="bg1"/>
                    </a:solidFill>
                    <a:latin typeface="微软雅黑" panose="020B0503020204020204" pitchFamily="34" charset="-122"/>
                    <a:ea typeface="微软雅黑" panose="020B0503020204020204" pitchFamily="34" charset="-122"/>
                  </a:rPr>
                  <a:t>y</a:t>
                </a:r>
                <a:r>
                  <a:rPr lang="zh-CN" altLang="en-US" sz="2000" dirty="0">
                    <a:solidFill>
                      <a:schemeClr val="bg1"/>
                    </a:solidFill>
                    <a:latin typeface="微软雅黑" panose="020B0503020204020204" pitchFamily="34" charset="-122"/>
                    <a:ea typeface="微软雅黑" panose="020B0503020204020204" pitchFamily="34" charset="-122"/>
                  </a:rPr>
                  <a:t>的最近公共祖先</a:t>
                </a:r>
                <a:endParaRPr lang="en-US" altLang="zh-CN" sz="2000" dirty="0">
                  <a:latin typeface="微软雅黑" panose="020B0503020204020204" pitchFamily="34" charset="-122"/>
                  <a:ea typeface="微软雅黑" panose="020B0503020204020204" pitchFamily="34" charset="-122"/>
                </a:endParaRPr>
              </a:p>
              <a:p>
                <a:pPr marL="71755" lvl="0" eaLnBrk="0" fontAlgn="base" hangingPunct="0">
                  <a:spcBef>
                    <a:spcPct val="0"/>
                  </a:spcBef>
                  <a:spcAft>
                    <a:spcPct val="0"/>
                  </a:spcAft>
                </a:pPr>
                <a:r>
                  <a:rPr lang="zh-CN" altLang="zh-CN"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p:txBody>
          </p:sp>
        </mc:Choice>
        <mc:Fallback>
          <p:sp>
            <p:nvSpPr>
              <p:cNvPr id="6" name="任意多边形: 形状 6"/>
              <p:cNvSpPr>
                <a:spLocks noRot="1" noChangeAspect="1" noMove="1" noResize="1" noEditPoints="1" noAdjustHandles="1" noChangeArrowheads="1" noChangeShapeType="1" noTextEdit="1"/>
              </p:cNvSpPr>
              <p:nvPr/>
            </p:nvSpPr>
            <p:spPr>
              <a:xfrm>
                <a:off x="4944489" y="3817010"/>
                <a:ext cx="6784017" cy="247158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1"/>
                <a:stretch>
                  <a:fillRect l="-99" t="-258" r="-93" b="-249"/>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zh-CN" altLang="en-US" dirty="0"/>
              <a:t>二叉树的基本操作</a:t>
            </a:r>
            <a:endParaRPr lang="zh-CN" altLang="en-US" dirty="0"/>
          </a:p>
        </p:txBody>
      </p:sp>
      <p:sp>
        <p:nvSpPr>
          <p:cNvPr id="14" name="副标题 13"/>
          <p:cNvSpPr>
            <a:spLocks noGrp="1"/>
          </p:cNvSpPr>
          <p:nvPr>
            <p:ph type="subTitle" idx="1"/>
          </p:nvPr>
        </p:nvSpPr>
        <p:spPr/>
        <p:txBody>
          <a:bodyPr/>
          <a:lstStyle/>
          <a:p>
            <a:r>
              <a:rPr lang="en-US" altLang="zh-CN" dirty="0"/>
              <a:t>5-3</a:t>
            </a:r>
            <a:r>
              <a:rPr lang="zh-CN" altLang="en-US" dirty="0"/>
              <a:t> 二叉树</a:t>
            </a:r>
            <a:endParaRPr lang="zh-CN" altLang="en-US" dirty="0"/>
          </a:p>
        </p:txBody>
      </p:sp>
      <p:sp>
        <p:nvSpPr>
          <p:cNvPr id="15" name="文本占位符 14"/>
          <p:cNvSpPr>
            <a:spLocks noGrp="1"/>
          </p:cNvSpPr>
          <p:nvPr>
            <p:ph type="body" idx="10"/>
          </p:nvPr>
        </p:nvSpPr>
        <p:spPr/>
        <p:txBody>
          <a:bodyPr/>
          <a:lstStyle/>
          <a:p>
            <a:endParaRPr lang="zh-CN" altLang="en-US" dirty="0"/>
          </a:p>
        </p:txBody>
      </p:sp>
      <p:sp>
        <p:nvSpPr>
          <p:cNvPr id="3" name="文本框 2"/>
          <p:cNvSpPr txBox="1"/>
          <p:nvPr/>
        </p:nvSpPr>
        <p:spPr>
          <a:xfrm>
            <a:off x="1308125" y="1651418"/>
            <a:ext cx="6096000"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dirty="0" err="1">
                <a:solidFill>
                  <a:schemeClr val="accent4">
                    <a:lumMod val="40000"/>
                    <a:lumOff val="60000"/>
                  </a:schemeClr>
                </a:solidFill>
                <a:effectLst/>
                <a:latin typeface="Times New Roman" panose="02020603050405020304" pitchFamily="18" charset="0"/>
                <a:ea typeface="宋体" panose="02010600030101010101" pitchFamily="2" charset="-122"/>
              </a:rPr>
              <a:t>BinaryTreeNode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创建一个二叉树结点</a:t>
            </a:r>
            <a:r>
              <a:rPr lang="zh-CN" altLang="zh-CN" sz="2000" dirty="0">
                <a:solidFill>
                  <a:schemeClr val="bg1"/>
                </a:solidFill>
                <a:effectLst/>
              </a:rPr>
              <a:t> </a:t>
            </a:r>
            <a:endParaRPr lang="zh-CN" altLang="en-US" sz="2000" dirty="0">
              <a:solidFill>
                <a:schemeClr val="bg1"/>
              </a:solidFill>
            </a:endParaRPr>
          </a:p>
        </p:txBody>
      </p:sp>
      <p:sp>
        <p:nvSpPr>
          <p:cNvPr id="5" name="文本框 4"/>
          <p:cNvSpPr txBox="1"/>
          <p:nvPr/>
        </p:nvSpPr>
        <p:spPr>
          <a:xfrm>
            <a:off x="1308125" y="3546210"/>
            <a:ext cx="6096000"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Height(</a:t>
            </a:r>
            <a:r>
              <a:rPr lang="en-US" altLang="zh-CN" sz="2000" i="1" dirty="0">
                <a:solidFill>
                  <a:schemeClr val="accent4">
                    <a:lumMod val="40000"/>
                    <a:lumOff val="60000"/>
                  </a:schemeClr>
                </a:solidFill>
                <a:effectLst/>
                <a:latin typeface="Times New Roman" panose="02020603050405020304" pitchFamily="18" charset="0"/>
                <a:ea typeface="宋体" panose="02010600030101010101" pitchFamily="2" charset="-122"/>
              </a:rPr>
              <a:t>tree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返回二叉树</a:t>
            </a:r>
            <a:r>
              <a:rPr lang="en-US" altLang="zh-CN" sz="2000" i="1" dirty="0">
                <a:solidFill>
                  <a:schemeClr val="bg1"/>
                </a:solidFill>
                <a:effectLst/>
                <a:latin typeface="Times New Roman" panose="02020603050405020304" pitchFamily="18" charset="0"/>
                <a:ea typeface="宋体" panose="02010600030101010101" pitchFamily="2" charset="-122"/>
              </a:rPr>
              <a:t>tree</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的高度（深度）</a:t>
            </a:r>
            <a:r>
              <a:rPr lang="zh-CN" altLang="zh-CN" sz="2000" dirty="0">
                <a:solidFill>
                  <a:schemeClr val="bg1"/>
                </a:solidFill>
                <a:effectLst/>
              </a:rPr>
              <a:t> </a:t>
            </a:r>
            <a:endParaRPr lang="zh-CN" altLang="en-US" sz="2000" dirty="0">
              <a:solidFill>
                <a:schemeClr val="bg1"/>
              </a:solidFill>
            </a:endParaRPr>
          </a:p>
        </p:txBody>
      </p:sp>
      <p:sp>
        <p:nvSpPr>
          <p:cNvPr id="7" name="文本框 6"/>
          <p:cNvSpPr txBox="1"/>
          <p:nvPr/>
        </p:nvSpPr>
        <p:spPr>
          <a:xfrm>
            <a:off x="1308125" y="4019681"/>
            <a:ext cx="6096000"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dirty="0" err="1">
                <a:solidFill>
                  <a:schemeClr val="accent4">
                    <a:lumMod val="40000"/>
                    <a:lumOff val="60000"/>
                  </a:schemeClr>
                </a:solidFill>
                <a:effectLst/>
                <a:latin typeface="Times New Roman" panose="02020603050405020304" pitchFamily="18" charset="0"/>
                <a:ea typeface="宋体" panose="02010600030101010101" pitchFamily="2" charset="-122"/>
              </a:rPr>
              <a:t>PreOrder</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a:t>
            </a:r>
            <a:r>
              <a:rPr lang="en-US" altLang="zh-CN" sz="2000" i="1" dirty="0">
                <a:solidFill>
                  <a:schemeClr val="accent4">
                    <a:lumMod val="40000"/>
                    <a:lumOff val="60000"/>
                  </a:schemeClr>
                </a:solidFill>
                <a:effectLst/>
                <a:latin typeface="Times New Roman" panose="02020603050405020304" pitchFamily="18" charset="0"/>
                <a:ea typeface="宋体" panose="02010600030101010101" pitchFamily="2" charset="-122"/>
              </a:rPr>
              <a:t>tree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前序遍历二叉树</a:t>
            </a:r>
            <a:r>
              <a:rPr lang="en-US" altLang="zh-CN" sz="2000" i="1" dirty="0">
                <a:solidFill>
                  <a:schemeClr val="bg1"/>
                </a:solidFill>
                <a:effectLst/>
                <a:latin typeface="Times New Roman" panose="02020603050405020304" pitchFamily="18" charset="0"/>
                <a:ea typeface="宋体" panose="02010600030101010101" pitchFamily="2" charset="-122"/>
              </a:rPr>
              <a:t>tree</a:t>
            </a:r>
            <a:r>
              <a:rPr lang="zh-CN" altLang="zh-CN" sz="2000" dirty="0">
                <a:solidFill>
                  <a:schemeClr val="bg1"/>
                </a:solidFill>
                <a:effectLst/>
              </a:rPr>
              <a:t> </a:t>
            </a:r>
            <a:endParaRPr lang="zh-CN" altLang="en-US" sz="2000" dirty="0">
              <a:solidFill>
                <a:schemeClr val="bg1"/>
              </a:solidFill>
            </a:endParaRPr>
          </a:p>
        </p:txBody>
      </p:sp>
      <p:sp>
        <p:nvSpPr>
          <p:cNvPr id="11" name="文本框 10"/>
          <p:cNvSpPr txBox="1"/>
          <p:nvPr/>
        </p:nvSpPr>
        <p:spPr>
          <a:xfrm>
            <a:off x="1308125" y="4518552"/>
            <a:ext cx="6096000"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dirty="0" err="1">
                <a:solidFill>
                  <a:schemeClr val="accent4">
                    <a:lumMod val="40000"/>
                    <a:lumOff val="60000"/>
                  </a:schemeClr>
                </a:solidFill>
                <a:effectLst/>
                <a:latin typeface="Times New Roman" panose="02020603050405020304" pitchFamily="18" charset="0"/>
                <a:ea typeface="宋体" panose="02010600030101010101" pitchFamily="2" charset="-122"/>
              </a:rPr>
              <a:t>InOrder</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a:t>
            </a:r>
            <a:r>
              <a:rPr lang="en-US" altLang="zh-CN" sz="2000" i="1" dirty="0">
                <a:solidFill>
                  <a:schemeClr val="accent4">
                    <a:lumMod val="40000"/>
                    <a:lumOff val="60000"/>
                  </a:schemeClr>
                </a:solidFill>
                <a:effectLst/>
                <a:latin typeface="Times New Roman" panose="02020603050405020304" pitchFamily="18" charset="0"/>
                <a:ea typeface="宋体" panose="02010600030101010101" pitchFamily="2" charset="-122"/>
              </a:rPr>
              <a:t>tree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中序遍历二叉树</a:t>
            </a:r>
            <a:r>
              <a:rPr lang="en-US" altLang="zh-CN" sz="2000" i="1" dirty="0">
                <a:solidFill>
                  <a:schemeClr val="bg1"/>
                </a:solidFill>
                <a:effectLst/>
                <a:latin typeface="Times New Roman" panose="02020603050405020304" pitchFamily="18" charset="0"/>
                <a:ea typeface="宋体" panose="02010600030101010101" pitchFamily="2" charset="-122"/>
              </a:rPr>
              <a:t>tree</a:t>
            </a:r>
            <a:r>
              <a:rPr lang="zh-CN" altLang="zh-CN" sz="2000" dirty="0">
                <a:solidFill>
                  <a:schemeClr val="bg1"/>
                </a:solidFill>
                <a:effectLst/>
              </a:rPr>
              <a:t> </a:t>
            </a:r>
            <a:endParaRPr lang="zh-CN" altLang="en-US" sz="2000" dirty="0">
              <a:solidFill>
                <a:schemeClr val="bg1"/>
              </a:solidFill>
            </a:endParaRPr>
          </a:p>
        </p:txBody>
      </p:sp>
      <p:sp>
        <p:nvSpPr>
          <p:cNvPr id="17" name="文本框 16"/>
          <p:cNvSpPr txBox="1"/>
          <p:nvPr/>
        </p:nvSpPr>
        <p:spPr>
          <a:xfrm>
            <a:off x="1308125" y="5017423"/>
            <a:ext cx="6096000"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dirty="0" err="1">
                <a:solidFill>
                  <a:schemeClr val="accent4">
                    <a:lumMod val="40000"/>
                    <a:lumOff val="60000"/>
                  </a:schemeClr>
                </a:solidFill>
                <a:effectLst/>
                <a:latin typeface="Times New Roman" panose="02020603050405020304" pitchFamily="18" charset="0"/>
                <a:ea typeface="宋体" panose="02010600030101010101" pitchFamily="2" charset="-122"/>
              </a:rPr>
              <a:t>PostOrder</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a:t>
            </a:r>
            <a:r>
              <a:rPr lang="en-US" altLang="zh-CN" sz="2000" i="1" dirty="0">
                <a:solidFill>
                  <a:schemeClr val="accent4">
                    <a:lumMod val="40000"/>
                    <a:lumOff val="60000"/>
                  </a:schemeClr>
                </a:solidFill>
                <a:effectLst/>
                <a:latin typeface="Times New Roman" panose="02020603050405020304" pitchFamily="18" charset="0"/>
                <a:ea typeface="宋体" panose="02010600030101010101" pitchFamily="2" charset="-122"/>
              </a:rPr>
              <a:t>tree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后序遍历二叉树</a:t>
            </a:r>
            <a:r>
              <a:rPr lang="en-US" altLang="zh-CN" sz="2000" i="1" dirty="0">
                <a:solidFill>
                  <a:schemeClr val="bg1"/>
                </a:solidFill>
                <a:effectLst/>
                <a:latin typeface="Times New Roman" panose="02020603050405020304" pitchFamily="18" charset="0"/>
                <a:ea typeface="宋体" panose="02010600030101010101" pitchFamily="2" charset="-122"/>
              </a:rPr>
              <a:t>tree</a:t>
            </a:r>
            <a:r>
              <a:rPr lang="zh-CN" altLang="zh-CN" sz="2000" dirty="0">
                <a:solidFill>
                  <a:schemeClr val="bg1"/>
                </a:solidFill>
                <a:effectLst/>
              </a:rPr>
              <a:t> </a:t>
            </a:r>
            <a:endParaRPr lang="zh-CN" altLang="en-US" sz="2000" dirty="0">
              <a:solidFill>
                <a:schemeClr val="bg1"/>
              </a:solidFill>
            </a:endParaRPr>
          </a:p>
        </p:txBody>
      </p:sp>
      <p:sp>
        <p:nvSpPr>
          <p:cNvPr id="19" name="文本框 18"/>
          <p:cNvSpPr txBox="1"/>
          <p:nvPr/>
        </p:nvSpPr>
        <p:spPr>
          <a:xfrm>
            <a:off x="1308125" y="5480732"/>
            <a:ext cx="6096000"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dirty="0" err="1">
                <a:solidFill>
                  <a:schemeClr val="accent4">
                    <a:lumMod val="40000"/>
                    <a:lumOff val="60000"/>
                  </a:schemeClr>
                </a:solidFill>
                <a:effectLst/>
                <a:latin typeface="Times New Roman" panose="02020603050405020304" pitchFamily="18" charset="0"/>
                <a:ea typeface="宋体" panose="02010600030101010101" pitchFamily="2" charset="-122"/>
              </a:rPr>
              <a:t>LevelOrder</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a:t>
            </a:r>
            <a:r>
              <a:rPr lang="en-US" altLang="zh-CN" sz="2000" i="1" dirty="0">
                <a:solidFill>
                  <a:schemeClr val="accent4">
                    <a:lumMod val="40000"/>
                    <a:lumOff val="60000"/>
                  </a:schemeClr>
                </a:solidFill>
                <a:effectLst/>
                <a:latin typeface="Times New Roman" panose="02020603050405020304" pitchFamily="18" charset="0"/>
                <a:ea typeface="宋体" panose="02010600030101010101" pitchFamily="2" charset="-122"/>
              </a:rPr>
              <a:t>tree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层序遍历二叉树</a:t>
            </a:r>
            <a:r>
              <a:rPr lang="en-US" altLang="zh-CN" sz="2000" i="1" dirty="0">
                <a:solidFill>
                  <a:schemeClr val="bg1"/>
                </a:solidFill>
                <a:effectLst/>
                <a:latin typeface="Times New Roman" panose="02020603050405020304" pitchFamily="18" charset="0"/>
                <a:ea typeface="宋体" panose="02010600030101010101" pitchFamily="2" charset="-122"/>
              </a:rPr>
              <a:t>tree</a:t>
            </a:r>
            <a:r>
              <a:rPr lang="zh-CN" altLang="zh-CN" sz="2000" dirty="0">
                <a:solidFill>
                  <a:schemeClr val="bg1"/>
                </a:solidFill>
                <a:effectLst/>
              </a:rPr>
              <a:t> </a:t>
            </a:r>
            <a:endParaRPr lang="zh-CN" altLang="en-US" sz="2000" dirty="0">
              <a:solidFill>
                <a:schemeClr val="bg1"/>
              </a:solidFill>
            </a:endParaRPr>
          </a:p>
        </p:txBody>
      </p:sp>
      <p:sp>
        <p:nvSpPr>
          <p:cNvPr id="2" name="文本框 1"/>
          <p:cNvSpPr txBox="1"/>
          <p:nvPr/>
        </p:nvSpPr>
        <p:spPr>
          <a:xfrm>
            <a:off x="1308124" y="2153798"/>
            <a:ext cx="10198076" cy="707886"/>
          </a:xfrm>
          <a:prstGeom prst="rect">
            <a:avLst/>
          </a:prstGeom>
          <a:noFill/>
        </p:spPr>
        <p:txBody>
          <a:bodyPr wrap="square">
            <a:spAutoFit/>
          </a:bodyPr>
          <a:lstStyle/>
          <a:p>
            <a:pPr marL="285750" indent="-285750">
              <a:buFont typeface="Arial" panose="020B0604020202020204" pitchFamily="34" charset="0"/>
              <a:buChar char="•"/>
            </a:pPr>
            <a:r>
              <a:rPr lang="en-US" altLang="zh-CN" sz="2000" dirty="0" err="1">
                <a:solidFill>
                  <a:schemeClr val="accent4">
                    <a:lumMod val="40000"/>
                    <a:lumOff val="60000"/>
                  </a:schemeClr>
                </a:solidFill>
                <a:effectLst/>
                <a:latin typeface="Times New Roman" panose="02020603050405020304" pitchFamily="18" charset="0"/>
                <a:ea typeface="宋体" panose="02010600030101010101" pitchFamily="2" charset="-122"/>
              </a:rPr>
              <a:t>CreatBinaryTree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a:t>
            </a:r>
            <a:r>
              <a:rPr lang="en-US" altLang="zh-CN" sz="2000" i="1" dirty="0">
                <a:solidFill>
                  <a:schemeClr val="accent4">
                    <a:lumMod val="40000"/>
                    <a:lumOff val="60000"/>
                  </a:schemeClr>
                </a:solidFill>
                <a:effectLst/>
                <a:latin typeface="Times New Roman" panose="02020603050405020304" pitchFamily="18" charset="0"/>
                <a:ea typeface="宋体" panose="02010600030101010101" pitchFamily="2" charset="-122"/>
              </a:rPr>
              <a:t>value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en-US" altLang="zh-CN" sz="2000" i="1" dirty="0" err="1">
                <a:solidFill>
                  <a:schemeClr val="accent4">
                    <a:lumMod val="40000"/>
                    <a:lumOff val="60000"/>
                  </a:schemeClr>
                </a:solidFill>
                <a:effectLst/>
                <a:latin typeface="Times New Roman" panose="02020603050405020304" pitchFamily="18" charset="0"/>
                <a:ea typeface="宋体" panose="02010600030101010101" pitchFamily="2" charset="-122"/>
              </a:rPr>
              <a:t>left_tre</a:t>
            </a:r>
            <a:r>
              <a:rPr lang="en-US" altLang="zh-CN" sz="2000" dirty="0" err="1">
                <a:solidFill>
                  <a:schemeClr val="accent4">
                    <a:lumMod val="40000"/>
                    <a:lumOff val="60000"/>
                  </a:schemeClr>
                </a:solidFill>
                <a:effectLst/>
                <a:latin typeface="Times New Roman" panose="02020603050405020304" pitchFamily="18" charset="0"/>
                <a:ea typeface="宋体" panose="02010600030101010101" pitchFamily="2" charset="-122"/>
              </a:rPr>
              <a:t>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en-US" altLang="zh-CN" sz="2000" i="1" dirty="0" err="1">
                <a:solidFill>
                  <a:schemeClr val="accent4">
                    <a:lumMod val="40000"/>
                    <a:lumOff val="60000"/>
                  </a:schemeClr>
                </a:solidFill>
                <a:effectLst/>
                <a:latin typeface="Times New Roman" panose="02020603050405020304" pitchFamily="18" charset="0"/>
                <a:ea typeface="宋体" panose="02010600030101010101" pitchFamily="2" charset="-122"/>
              </a:rPr>
              <a:t>right_tree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en-US" sz="2000" dirty="0">
                <a:solidFill>
                  <a:schemeClr val="bg1"/>
                </a:solidFill>
                <a:effectLst/>
                <a:latin typeface="Times New Roman" panose="02020603050405020304" pitchFamily="18" charset="0"/>
                <a:ea typeface="宋体" panose="02010600030101010101" pitchFamily="2" charset="-122"/>
              </a:rPr>
              <a:t>构造二叉树，根结点的数据为</a:t>
            </a:r>
            <a:r>
              <a:rPr lang="en-US" altLang="zh-CN" sz="2000" i="1" dirty="0">
                <a:solidFill>
                  <a:schemeClr val="bg1"/>
                </a:solidFill>
                <a:effectLst/>
                <a:latin typeface="Times New Roman" panose="02020603050405020304" pitchFamily="18" charset="0"/>
                <a:ea typeface="宋体" panose="02010600030101010101" pitchFamily="2" charset="-122"/>
              </a:rPr>
              <a:t>value</a:t>
            </a:r>
            <a:r>
              <a:rPr lang="en-US" altLang="zh-CN" sz="2000" dirty="0">
                <a:solidFill>
                  <a:schemeClr val="bg1"/>
                </a:solidFill>
                <a:effectLst/>
                <a:latin typeface="Times New Roman" panose="02020603050405020304" pitchFamily="18" charset="0"/>
                <a:ea typeface="宋体" panose="02010600030101010101" pitchFamily="2" charset="-122"/>
              </a:rPr>
              <a:t>, </a:t>
            </a:r>
            <a:endParaRPr lang="en-US" altLang="zh-CN" sz="2000" dirty="0">
              <a:solidFill>
                <a:schemeClr val="bg1"/>
              </a:solidFill>
              <a:effectLst/>
              <a:latin typeface="Times New Roman" panose="02020603050405020304" pitchFamily="18" charset="0"/>
              <a:ea typeface="宋体" panose="02010600030101010101" pitchFamily="2" charset="-122"/>
            </a:endParaRPr>
          </a:p>
          <a:p>
            <a:r>
              <a:rPr lang="zh-CN" altLang="en-US" sz="2000" dirty="0">
                <a:solidFill>
                  <a:schemeClr val="bg1"/>
                </a:solidFill>
                <a:effectLst/>
                <a:latin typeface="Times New Roman" panose="02020603050405020304" pitchFamily="18" charset="0"/>
                <a:ea typeface="宋体" panose="02010600030101010101" pitchFamily="2" charset="-122"/>
              </a:rPr>
              <a:t>                                                                             左子树和右子树分别是</a:t>
            </a:r>
            <a:r>
              <a:rPr lang="en-US" altLang="zh-CN" sz="2000" i="1" dirty="0" err="1">
                <a:solidFill>
                  <a:schemeClr val="bg1"/>
                </a:solidFill>
                <a:effectLst/>
                <a:latin typeface="Times New Roman" panose="02020603050405020304" pitchFamily="18" charset="0"/>
                <a:ea typeface="宋体" panose="02010600030101010101" pitchFamily="2" charset="-122"/>
              </a:rPr>
              <a:t>left_tree</a:t>
            </a:r>
            <a:r>
              <a:rPr lang="zh-CN" altLang="en-US" sz="2000" dirty="0">
                <a:solidFill>
                  <a:schemeClr val="bg1"/>
                </a:solidFill>
                <a:effectLst/>
                <a:latin typeface="Times New Roman" panose="02020603050405020304" pitchFamily="18" charset="0"/>
                <a:ea typeface="宋体" panose="02010600030101010101" pitchFamily="2" charset="-122"/>
              </a:rPr>
              <a:t>和</a:t>
            </a:r>
            <a:r>
              <a:rPr lang="en-US" altLang="zh-CN" sz="2000" i="1" dirty="0" err="1">
                <a:solidFill>
                  <a:schemeClr val="bg1"/>
                </a:solidFill>
                <a:effectLst/>
                <a:latin typeface="Times New Roman" panose="02020603050405020304" pitchFamily="18" charset="0"/>
                <a:ea typeface="宋体" panose="02010600030101010101" pitchFamily="2" charset="-122"/>
              </a:rPr>
              <a:t>right_tree</a:t>
            </a:r>
            <a:r>
              <a:rPr lang="en-US" altLang="zh-CN" sz="2000" i="1" dirty="0">
                <a:solidFill>
                  <a:schemeClr val="bg1"/>
                </a:solidFill>
                <a:effectLst/>
                <a:latin typeface="Times New Roman" panose="02020603050405020304" pitchFamily="18" charset="0"/>
                <a:ea typeface="宋体" panose="02010600030101010101" pitchFamily="2" charset="-122"/>
              </a:rPr>
              <a:t> </a:t>
            </a:r>
            <a:endParaRPr lang="zh-CN" altLang="en-US" sz="2000" i="1" dirty="0">
              <a:solidFill>
                <a:schemeClr val="bg1"/>
              </a:solidFill>
            </a:endParaRPr>
          </a:p>
        </p:txBody>
      </p:sp>
      <p:sp>
        <p:nvSpPr>
          <p:cNvPr id="8" name="文本框 7"/>
          <p:cNvSpPr txBox="1"/>
          <p:nvPr/>
        </p:nvSpPr>
        <p:spPr>
          <a:xfrm>
            <a:off x="1308124" y="3038292"/>
            <a:ext cx="9601151" cy="400110"/>
          </a:xfrm>
          <a:prstGeom prst="rect">
            <a:avLst/>
          </a:prstGeom>
          <a:noFill/>
        </p:spPr>
        <p:txBody>
          <a:bodyPr wrap="square">
            <a:spAutoFit/>
          </a:bodyPr>
          <a:lstStyle/>
          <a:p>
            <a:pPr marL="285750" indent="-285750">
              <a:buFont typeface="Arial" panose="020B0604020202020204" pitchFamily="34" charset="0"/>
              <a:buChar char="•"/>
            </a:pPr>
            <a:r>
              <a:rPr lang="en-US" altLang="zh-CN" sz="2000" dirty="0" err="1">
                <a:solidFill>
                  <a:schemeClr val="accent4">
                    <a:lumMod val="40000"/>
                    <a:lumOff val="60000"/>
                  </a:schemeClr>
                </a:solidFill>
                <a:effectLst/>
                <a:latin typeface="Times New Roman" panose="02020603050405020304" pitchFamily="18" charset="0"/>
                <a:ea typeface="宋体" panose="02010600030101010101" pitchFamily="2" charset="-122"/>
              </a:rPr>
              <a:t>IsLeaf</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a:t>
            </a:r>
            <a:r>
              <a:rPr lang="en-US" altLang="zh-CN" sz="2000" i="1" dirty="0">
                <a:solidFill>
                  <a:schemeClr val="accent4">
                    <a:lumMod val="40000"/>
                    <a:lumOff val="60000"/>
                  </a:schemeClr>
                </a:solidFill>
                <a:effectLst/>
                <a:latin typeface="Times New Roman" panose="02020603050405020304" pitchFamily="18" charset="0"/>
                <a:ea typeface="宋体" panose="02010600030101010101" pitchFamily="2" charset="-122"/>
              </a:rPr>
              <a:t>tree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en-US" altLang="zh-CN" sz="2000" i="1" dirty="0">
                <a:solidFill>
                  <a:schemeClr val="accent4">
                    <a:lumMod val="40000"/>
                    <a:lumOff val="60000"/>
                  </a:schemeClr>
                </a:solidFill>
                <a:effectLst/>
                <a:latin typeface="Times New Roman" panose="02020603050405020304" pitchFamily="18" charset="0"/>
                <a:ea typeface="宋体" panose="02010600030101010101" pitchFamily="2" charset="-122"/>
              </a:rPr>
              <a:t>node</a:t>
            </a:r>
            <a:r>
              <a:rPr lang="en-US" altLang="zh-CN" sz="2000" dirty="0">
                <a:solidFill>
                  <a:schemeClr val="accent4">
                    <a:lumMod val="40000"/>
                    <a:lumOff val="60000"/>
                  </a:schemeClr>
                </a:solidFill>
                <a:effectLst/>
                <a:latin typeface="Times New Roman" panose="02020603050405020304" pitchFamily="18" charset="0"/>
                <a:ea typeface="宋体" panose="02010600030101010101" pitchFamily="2" charset="-122"/>
              </a:rPr>
              <a:t>): </a:t>
            </a:r>
            <a:r>
              <a:rPr lang="zh-CN" altLang="en-US" sz="2000" dirty="0">
                <a:solidFill>
                  <a:schemeClr val="bg1"/>
                </a:solidFill>
                <a:effectLst/>
                <a:latin typeface="Times New Roman" panose="02020603050405020304" pitchFamily="18" charset="0"/>
                <a:ea typeface="宋体" panose="02010600030101010101" pitchFamily="2" charset="-122"/>
              </a:rPr>
              <a:t>如果二叉树</a:t>
            </a:r>
            <a:r>
              <a:rPr lang="en-US" altLang="zh-CN" sz="2000" i="1" dirty="0">
                <a:solidFill>
                  <a:schemeClr val="bg1"/>
                </a:solidFill>
                <a:effectLst/>
                <a:latin typeface="Times New Roman" panose="02020603050405020304" pitchFamily="18" charset="0"/>
                <a:ea typeface="宋体" panose="02010600030101010101" pitchFamily="2" charset="-122"/>
              </a:rPr>
              <a:t>tree</a:t>
            </a:r>
            <a:r>
              <a:rPr lang="zh-CN" altLang="en-US" sz="2000" dirty="0">
                <a:solidFill>
                  <a:schemeClr val="bg1"/>
                </a:solidFill>
                <a:effectLst/>
                <a:latin typeface="Times New Roman" panose="02020603050405020304" pitchFamily="18" charset="0"/>
                <a:ea typeface="宋体" panose="02010600030101010101" pitchFamily="2" charset="-122"/>
              </a:rPr>
              <a:t>中结点</a:t>
            </a:r>
            <a:r>
              <a:rPr lang="en-US" altLang="zh-CN" sz="2000" i="1" dirty="0">
                <a:solidFill>
                  <a:schemeClr val="bg1"/>
                </a:solidFill>
                <a:effectLst/>
                <a:latin typeface="Times New Roman" panose="02020603050405020304" pitchFamily="18" charset="0"/>
                <a:ea typeface="宋体" panose="02010600030101010101" pitchFamily="2" charset="-122"/>
              </a:rPr>
              <a:t>node</a:t>
            </a:r>
            <a:r>
              <a:rPr lang="zh-CN" altLang="en-US" sz="2000" dirty="0">
                <a:solidFill>
                  <a:schemeClr val="bg1"/>
                </a:solidFill>
                <a:effectLst/>
                <a:latin typeface="Times New Roman" panose="02020603050405020304" pitchFamily="18" charset="0"/>
                <a:ea typeface="宋体" panose="02010600030101010101" pitchFamily="2" charset="-122"/>
              </a:rPr>
              <a:t>为叶结点，返回</a:t>
            </a:r>
            <a:r>
              <a:rPr lang="en-US" altLang="zh-CN" sz="2000" b="1" dirty="0">
                <a:solidFill>
                  <a:schemeClr val="bg1"/>
                </a:solidFill>
                <a:effectLst/>
                <a:latin typeface="Times New Roman" panose="02020603050405020304" pitchFamily="18" charset="0"/>
                <a:ea typeface="宋体" panose="02010600030101010101" pitchFamily="2" charset="-122"/>
              </a:rPr>
              <a:t>true</a:t>
            </a:r>
            <a:r>
              <a:rPr lang="zh-CN" altLang="en-US" sz="2000" dirty="0">
                <a:solidFill>
                  <a:schemeClr val="bg1"/>
                </a:solidFill>
                <a:effectLst/>
                <a:latin typeface="Times New Roman" panose="02020603050405020304" pitchFamily="18" charset="0"/>
                <a:ea typeface="宋体" panose="02010600030101010101" pitchFamily="2" charset="-122"/>
              </a:rPr>
              <a:t>；否则返回</a:t>
            </a:r>
            <a:r>
              <a:rPr lang="en-US" altLang="zh-CN" sz="2000" b="1" dirty="0">
                <a:solidFill>
                  <a:schemeClr val="bg1"/>
                </a:solidFill>
                <a:effectLst/>
                <a:latin typeface="Times New Roman" panose="02020603050405020304" pitchFamily="18" charset="0"/>
                <a:ea typeface="宋体" panose="02010600030101010101" pitchFamily="2" charset="-122"/>
              </a:rPr>
              <a:t>false</a:t>
            </a:r>
            <a:r>
              <a:rPr lang="en-US" altLang="zh-CN" sz="2000" dirty="0">
                <a:solidFill>
                  <a:schemeClr val="bg1"/>
                </a:solidFill>
                <a:effectLst/>
                <a:latin typeface="Times New Roman" panose="02020603050405020304" pitchFamily="18" charset="0"/>
                <a:ea typeface="宋体" panose="02010600030101010101" pitchFamily="2" charset="-122"/>
              </a:rPr>
              <a:t> </a:t>
            </a:r>
            <a:endParaRPr lang="zh-CN" altLang="en-US" sz="2000" dirty="0">
              <a:solidFill>
                <a:schemeClr val="bg1"/>
              </a:solidFill>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直线连接符 53"/>
          <p:cNvCxnSpPr/>
          <p:nvPr/>
        </p:nvCxnSpPr>
        <p:spPr>
          <a:xfrm>
            <a:off x="1249335" y="3790627"/>
            <a:ext cx="3530600" cy="0"/>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53" name="直线连接符 52"/>
          <p:cNvCxnSpPr/>
          <p:nvPr/>
        </p:nvCxnSpPr>
        <p:spPr>
          <a:xfrm>
            <a:off x="1271511" y="6423028"/>
            <a:ext cx="3530600" cy="0"/>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68" name="直线连接符 67"/>
          <p:cNvCxnSpPr/>
          <p:nvPr/>
        </p:nvCxnSpPr>
        <p:spPr>
          <a:xfrm>
            <a:off x="1251104" y="4884196"/>
            <a:ext cx="3530600" cy="0"/>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69" name="直线连接符 68"/>
          <p:cNvCxnSpPr/>
          <p:nvPr/>
        </p:nvCxnSpPr>
        <p:spPr>
          <a:xfrm>
            <a:off x="1313096" y="5493017"/>
            <a:ext cx="3530600" cy="0"/>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66" name="直线连接符 65"/>
          <p:cNvCxnSpPr/>
          <p:nvPr/>
        </p:nvCxnSpPr>
        <p:spPr>
          <a:xfrm>
            <a:off x="1251104" y="4391067"/>
            <a:ext cx="3530600" cy="0"/>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65" name="直线连接符 64"/>
          <p:cNvCxnSpPr/>
          <p:nvPr/>
        </p:nvCxnSpPr>
        <p:spPr>
          <a:xfrm>
            <a:off x="1313096" y="5975617"/>
            <a:ext cx="3530600" cy="0"/>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sz="2800" dirty="0"/>
              <a:t>父亲表示法的应用：最近公共祖先问题</a:t>
            </a:r>
            <a:endParaRPr lang="zh-CN" altLang="en-US" dirty="0"/>
          </a:p>
        </p:txBody>
      </p:sp>
      <p:sp>
        <p:nvSpPr>
          <p:cNvPr id="3" name="副标题 2"/>
          <p:cNvSpPr>
            <a:spLocks noGrp="1"/>
          </p:cNvSpPr>
          <p:nvPr>
            <p:ph type="subTitle" idx="1"/>
          </p:nvPr>
        </p:nvSpPr>
        <p:spPr/>
        <p:txBody>
          <a:bodyPr/>
          <a:lstStyle/>
          <a:p>
            <a:r>
              <a:rPr lang="en-US" altLang="zh-CN" dirty="0"/>
              <a:t>5.6 </a:t>
            </a:r>
            <a:r>
              <a:rPr lang="zh-CN" altLang="en-US" dirty="0"/>
              <a:t>树与森林</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284168" y="1166307"/>
            <a:ext cx="11623663" cy="1640393"/>
          </a:xfrm>
        </p:spPr>
        <p:txBody>
          <a:bodyPr>
            <a:normAutofit/>
          </a:bodyPr>
          <a:lstStyle/>
          <a:p>
            <a:pPr>
              <a:lnSpc>
                <a:spcPct val="110000"/>
              </a:lnSpc>
            </a:pPr>
            <a:r>
              <a:rPr lang="zh-CN" altLang="en-US" sz="1800" b="1" dirty="0"/>
              <a:t>问题描述</a:t>
            </a:r>
            <a:r>
              <a:rPr lang="zh-CN" altLang="en-US" sz="1800" dirty="0"/>
              <a:t>：在基于父亲表示法的树中，查找两个结点的最近公共祖先</a:t>
            </a:r>
            <a:r>
              <a:rPr lang="en-US" altLang="zh-CN" sz="1800" dirty="0"/>
              <a:t>LCA</a:t>
            </a:r>
            <a:r>
              <a:rPr lang="zh-CN" altLang="en-US" sz="1800" dirty="0"/>
              <a:t>。结点</a:t>
            </a:r>
            <a:r>
              <a:rPr lang="en-US" altLang="zh-CN" sz="1800" dirty="0"/>
              <a:t>x</a:t>
            </a:r>
            <a:r>
              <a:rPr lang="zh-CN" altLang="en-US" sz="1800" dirty="0"/>
              <a:t>和结点</a:t>
            </a:r>
            <a:r>
              <a:rPr lang="en-US" altLang="zh-CN" sz="1800" dirty="0"/>
              <a:t>y</a:t>
            </a:r>
            <a:r>
              <a:rPr lang="zh-CN" altLang="en-US" sz="1800" dirty="0"/>
              <a:t>的最近公共祖先的定义如下：</a:t>
            </a:r>
            <a:endParaRPr lang="en-US" altLang="zh-CN" sz="1800" dirty="0"/>
          </a:p>
          <a:p>
            <a:pPr marL="342900" indent="-342900">
              <a:lnSpc>
                <a:spcPct val="110000"/>
              </a:lnSpc>
              <a:buFont typeface="Arial" panose="020B0604020202020204" pitchFamily="34" charset="0"/>
              <a:buChar char="•"/>
            </a:pPr>
            <a:r>
              <a:rPr lang="zh-CN" altLang="en-US" sz="1800" dirty="0"/>
              <a:t>如果</a:t>
            </a:r>
            <a:r>
              <a:rPr lang="en-US" altLang="zh-CN" sz="1800" dirty="0"/>
              <a:t>x</a:t>
            </a:r>
            <a:r>
              <a:rPr lang="zh-CN" altLang="en-US" sz="1800" dirty="0"/>
              <a:t>是</a:t>
            </a:r>
            <a:r>
              <a:rPr lang="en-US" altLang="zh-CN" sz="1800" dirty="0"/>
              <a:t>y</a:t>
            </a:r>
            <a:r>
              <a:rPr lang="zh-CN" altLang="en-US" sz="1800" dirty="0"/>
              <a:t>的祖先结点，则</a:t>
            </a:r>
            <a:r>
              <a:rPr lang="en-US" altLang="zh-CN" sz="1800" dirty="0"/>
              <a:t>x</a:t>
            </a:r>
            <a:r>
              <a:rPr lang="zh-CN" altLang="en-US" sz="1800" dirty="0"/>
              <a:t>就是</a:t>
            </a:r>
            <a:r>
              <a:rPr lang="en-US" altLang="zh-CN" sz="1800" dirty="0"/>
              <a:t>LCA</a:t>
            </a:r>
            <a:r>
              <a:rPr lang="zh-CN" altLang="en-US" sz="1800" dirty="0"/>
              <a:t>；同样，如果</a:t>
            </a:r>
            <a:r>
              <a:rPr lang="en-US" altLang="zh-CN" sz="1800" dirty="0"/>
              <a:t>y</a:t>
            </a:r>
            <a:r>
              <a:rPr lang="zh-CN" altLang="en-US" sz="1800" dirty="0"/>
              <a:t>是</a:t>
            </a:r>
            <a:r>
              <a:rPr lang="en-US" altLang="zh-CN" sz="1800" dirty="0"/>
              <a:t>x</a:t>
            </a:r>
            <a:r>
              <a:rPr lang="zh-CN" altLang="en-US" sz="1800" dirty="0"/>
              <a:t>的祖先结点，则</a:t>
            </a:r>
            <a:r>
              <a:rPr lang="en-US" altLang="zh-CN" sz="1800" dirty="0"/>
              <a:t>y</a:t>
            </a:r>
            <a:r>
              <a:rPr lang="zh-CN" altLang="en-US" sz="1800" dirty="0"/>
              <a:t>是</a:t>
            </a:r>
            <a:r>
              <a:rPr lang="en-US" altLang="zh-CN" sz="1800" dirty="0"/>
              <a:t>LCA</a:t>
            </a:r>
            <a:endParaRPr lang="en-US" altLang="zh-CN" sz="1800" dirty="0"/>
          </a:p>
          <a:p>
            <a:pPr marL="342900" indent="-342900">
              <a:lnSpc>
                <a:spcPct val="110000"/>
              </a:lnSpc>
              <a:buFont typeface="Arial" panose="020B0604020202020204" pitchFamily="34" charset="0"/>
              <a:buChar char="•"/>
            </a:pPr>
            <a:r>
              <a:rPr lang="zh-CN" altLang="en-US" sz="1800" dirty="0"/>
              <a:t>如果</a:t>
            </a:r>
            <a:r>
              <a:rPr lang="en-US" altLang="zh-CN" sz="1800" dirty="0"/>
              <a:t>x</a:t>
            </a:r>
            <a:r>
              <a:rPr lang="zh-CN" altLang="en-US" sz="1800" dirty="0"/>
              <a:t>和</a:t>
            </a:r>
            <a:r>
              <a:rPr lang="en-US" altLang="zh-CN" sz="1800" dirty="0"/>
              <a:t>y</a:t>
            </a:r>
            <a:r>
              <a:rPr lang="zh-CN" altLang="en-US" sz="1800" dirty="0"/>
              <a:t>没有祖孙关系，则</a:t>
            </a:r>
            <a:r>
              <a:rPr lang="en-US" altLang="zh-CN" sz="1800" dirty="0"/>
              <a:t>x</a:t>
            </a:r>
            <a:r>
              <a:rPr lang="zh-CN" altLang="en-US" sz="1800" dirty="0"/>
              <a:t>和</a:t>
            </a:r>
            <a:r>
              <a:rPr lang="en-US" altLang="zh-CN" sz="1800" dirty="0"/>
              <a:t>y</a:t>
            </a:r>
            <a:r>
              <a:rPr lang="zh-CN" altLang="en-US" sz="1800" dirty="0"/>
              <a:t>一定有相同的祖先结点</a:t>
            </a:r>
            <a:r>
              <a:rPr lang="en-US" altLang="zh-CN" sz="1800" dirty="0"/>
              <a:t>(?)</a:t>
            </a:r>
            <a:r>
              <a:rPr lang="zh-CN" altLang="en-US" sz="1800" dirty="0"/>
              <a:t>，在所有共同祖先中，层数最大的结点是</a:t>
            </a:r>
            <a:r>
              <a:rPr lang="en-US" altLang="zh-CN" sz="1800" dirty="0"/>
              <a:t>x</a:t>
            </a:r>
            <a:r>
              <a:rPr lang="zh-CN" altLang="en-US" sz="1800" dirty="0"/>
              <a:t>和</a:t>
            </a:r>
            <a:r>
              <a:rPr lang="en-US" altLang="zh-CN" sz="1800" dirty="0"/>
              <a:t>y</a:t>
            </a:r>
            <a:r>
              <a:rPr lang="zh-CN" altLang="en-US" sz="1800" dirty="0"/>
              <a:t>的</a:t>
            </a:r>
            <a:r>
              <a:rPr lang="en-US" altLang="zh-CN" sz="1800" dirty="0"/>
              <a:t>LCA</a:t>
            </a:r>
            <a:endParaRPr lang="en-US" altLang="zh-CN" sz="1800" dirty="0"/>
          </a:p>
        </p:txBody>
      </p:sp>
      <p:sp>
        <p:nvSpPr>
          <p:cNvPr id="7" name="文本框 6"/>
          <p:cNvSpPr txBox="1"/>
          <p:nvPr/>
        </p:nvSpPr>
        <p:spPr>
          <a:xfrm>
            <a:off x="584225" y="3028890"/>
            <a:ext cx="7491153" cy="400110"/>
          </a:xfrm>
          <a:prstGeom prst="rect">
            <a:avLst/>
          </a:prstGeom>
          <a:noFill/>
        </p:spPr>
        <p:txBody>
          <a:bodyPr wrap="none" rtlCol="0">
            <a:spAutoFit/>
          </a:bodyPr>
          <a:lstStyle/>
          <a:p>
            <a:r>
              <a:rPr kumimoji="1" lang="zh-CN" altLang="en-US" sz="2000" b="1" dirty="0">
                <a:latin typeface="微软雅黑" panose="020B0503020204020204" pitchFamily="34" charset="-122"/>
                <a:ea typeface="微软雅黑" panose="020B0503020204020204" pitchFamily="34" charset="-122"/>
              </a:rPr>
              <a:t>情形二</a:t>
            </a:r>
            <a:r>
              <a:rPr kumimoji="1" lang="en-US" altLang="zh-CN" sz="20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 结点</a:t>
            </a:r>
            <a:r>
              <a:rPr kumimoji="1" lang="en-US" altLang="zh-CN" sz="2000" dirty="0">
                <a:latin typeface="微软雅黑" panose="020B0503020204020204" pitchFamily="34" charset="-122"/>
                <a:ea typeface="微软雅黑" panose="020B0503020204020204" pitchFamily="34" charset="-122"/>
              </a:rPr>
              <a:t>x</a:t>
            </a:r>
            <a:r>
              <a:rPr kumimoji="1" lang="zh-CN" altLang="en-US" sz="2000" dirty="0">
                <a:latin typeface="微软雅黑" panose="020B0503020204020204" pitchFamily="34" charset="-122"/>
                <a:ea typeface="微软雅黑" panose="020B0503020204020204" pitchFamily="34" charset="-122"/>
              </a:rPr>
              <a:t>和结点</a:t>
            </a:r>
            <a:r>
              <a:rPr kumimoji="1" lang="en-US" altLang="zh-CN" sz="2000" dirty="0">
                <a:latin typeface="微软雅黑" panose="020B0503020204020204" pitchFamily="34" charset="-122"/>
                <a:ea typeface="微软雅黑" panose="020B0503020204020204" pitchFamily="34" charset="-122"/>
              </a:rPr>
              <a:t>y</a:t>
            </a:r>
            <a:r>
              <a:rPr kumimoji="1" lang="zh-CN" altLang="en-US" sz="2000" dirty="0">
                <a:latin typeface="微软雅黑" panose="020B0503020204020204" pitchFamily="34" charset="-122"/>
                <a:ea typeface="微软雅黑" panose="020B0503020204020204" pitchFamily="34" charset="-122"/>
              </a:rPr>
              <a:t>不在树的同一层上</a:t>
            </a:r>
            <a:r>
              <a:rPr kumimoji="1" lang="en-US" altLang="zh-CN" sz="20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 假设 </a:t>
            </a:r>
            <a:r>
              <a:rPr kumimoji="1" lang="en-US" altLang="zh-CN" sz="2000" dirty="0">
                <a:solidFill>
                  <a:srgbClr val="00B0F0"/>
                </a:solidFill>
                <a:latin typeface="微软雅黑" panose="020B0503020204020204" pitchFamily="34" charset="-122"/>
                <a:ea typeface="微软雅黑" panose="020B0503020204020204" pitchFamily="34" charset="-122"/>
              </a:rPr>
              <a:t>level(x)</a:t>
            </a:r>
            <a:r>
              <a:rPr kumimoji="1" lang="zh-CN" altLang="en-US" sz="2000" dirty="0">
                <a:solidFill>
                  <a:srgbClr val="00B0F0"/>
                </a:solidFill>
                <a:latin typeface="微软雅黑" panose="020B0503020204020204" pitchFamily="34" charset="-122"/>
                <a:ea typeface="微软雅黑" panose="020B0503020204020204" pitchFamily="34" charset="-122"/>
              </a:rPr>
              <a:t> </a:t>
            </a:r>
            <a:r>
              <a:rPr kumimoji="1" lang="en-US" altLang="zh-CN" sz="2000" dirty="0">
                <a:solidFill>
                  <a:srgbClr val="00B0F0"/>
                </a:solidFill>
                <a:latin typeface="微软雅黑" panose="020B0503020204020204" pitchFamily="34" charset="-122"/>
                <a:ea typeface="微软雅黑" panose="020B0503020204020204" pitchFamily="34" charset="-122"/>
              </a:rPr>
              <a:t>&lt;</a:t>
            </a:r>
            <a:r>
              <a:rPr kumimoji="1" lang="zh-CN" altLang="en-US" sz="2000" dirty="0">
                <a:solidFill>
                  <a:srgbClr val="00B0F0"/>
                </a:solidFill>
                <a:latin typeface="微软雅黑" panose="020B0503020204020204" pitchFamily="34" charset="-122"/>
                <a:ea typeface="微软雅黑" panose="020B0503020204020204" pitchFamily="34" charset="-122"/>
              </a:rPr>
              <a:t> </a:t>
            </a:r>
            <a:r>
              <a:rPr kumimoji="1" lang="en-US" altLang="zh-CN" sz="2000" dirty="0">
                <a:solidFill>
                  <a:srgbClr val="00B0F0"/>
                </a:solidFill>
                <a:latin typeface="微软雅黑" panose="020B0503020204020204" pitchFamily="34" charset="-122"/>
                <a:ea typeface="微软雅黑" panose="020B0503020204020204" pitchFamily="34" charset="-122"/>
              </a:rPr>
              <a:t>level(y)</a:t>
            </a:r>
            <a:endParaRPr kumimoji="1" lang="zh-CN" altLang="en-US" sz="2000" dirty="0">
              <a:solidFill>
                <a:srgbClr val="00B0F0"/>
              </a:solidFill>
              <a:latin typeface="微软雅黑" panose="020B0503020204020204" pitchFamily="34" charset="-122"/>
              <a:ea typeface="微软雅黑" panose="020B0503020204020204" pitchFamily="34" charset="-122"/>
            </a:endParaRPr>
          </a:p>
        </p:txBody>
      </p:sp>
      <p:sp>
        <p:nvSpPr>
          <p:cNvPr id="10" name="椭圆 9"/>
          <p:cNvSpPr/>
          <p:nvPr/>
        </p:nvSpPr>
        <p:spPr>
          <a:xfrm>
            <a:off x="3668792" y="5848617"/>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椭圆 10"/>
          <p:cNvSpPr/>
          <p:nvPr/>
        </p:nvSpPr>
        <p:spPr>
          <a:xfrm>
            <a:off x="2500392" y="5366017"/>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椭圆 11"/>
          <p:cNvSpPr/>
          <p:nvPr/>
        </p:nvSpPr>
        <p:spPr>
          <a:xfrm>
            <a:off x="2889404" y="4782596"/>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椭圆 12"/>
          <p:cNvSpPr/>
          <p:nvPr/>
        </p:nvSpPr>
        <p:spPr>
          <a:xfrm>
            <a:off x="3333904" y="4287296"/>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椭圆 13"/>
          <p:cNvSpPr/>
          <p:nvPr/>
        </p:nvSpPr>
        <p:spPr>
          <a:xfrm>
            <a:off x="3669100" y="5368110"/>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椭圆 14"/>
          <p:cNvSpPr/>
          <p:nvPr/>
        </p:nvSpPr>
        <p:spPr>
          <a:xfrm>
            <a:off x="3740304" y="4757196"/>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20" name="直线箭头连接符 19"/>
          <p:cNvCxnSpPr>
            <a:stCxn id="10" idx="0"/>
            <a:endCxn id="14" idx="4"/>
          </p:cNvCxnSpPr>
          <p:nvPr/>
        </p:nvCxnSpPr>
        <p:spPr>
          <a:xfrm flipV="1">
            <a:off x="3795792" y="5622110"/>
            <a:ext cx="308" cy="2265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a:stCxn id="12" idx="0"/>
            <a:endCxn id="13" idx="3"/>
          </p:cNvCxnSpPr>
          <p:nvPr/>
        </p:nvCxnSpPr>
        <p:spPr>
          <a:xfrm flipV="1">
            <a:off x="3016404" y="4504099"/>
            <a:ext cx="354697" cy="2784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a:stCxn id="15" idx="0"/>
            <a:endCxn id="13" idx="5"/>
          </p:cNvCxnSpPr>
          <p:nvPr/>
        </p:nvCxnSpPr>
        <p:spPr>
          <a:xfrm flipH="1" flipV="1">
            <a:off x="3550707" y="4504099"/>
            <a:ext cx="316597" cy="2530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endCxn id="13" idx="4"/>
          </p:cNvCxnSpPr>
          <p:nvPr/>
        </p:nvCxnSpPr>
        <p:spPr>
          <a:xfrm flipV="1">
            <a:off x="3322333" y="4541296"/>
            <a:ext cx="138571" cy="604296"/>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p:cNvCxnSpPr>
            <a:endCxn id="15" idx="5"/>
          </p:cNvCxnSpPr>
          <p:nvPr/>
        </p:nvCxnSpPr>
        <p:spPr>
          <a:xfrm flipH="1" flipV="1">
            <a:off x="3957107" y="4973999"/>
            <a:ext cx="144993" cy="25400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p:cNvCxnSpPr>
            <a:endCxn id="12" idx="4"/>
          </p:cNvCxnSpPr>
          <p:nvPr/>
        </p:nvCxnSpPr>
        <p:spPr>
          <a:xfrm flipH="1" flipV="1">
            <a:off x="3016404" y="5036596"/>
            <a:ext cx="169933" cy="278497"/>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p:nvPr/>
        </p:nvCxnSpPr>
        <p:spPr>
          <a:xfrm flipH="1" flipV="1">
            <a:off x="3892099" y="5589765"/>
            <a:ext cx="113627" cy="291197"/>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2459118" y="5569650"/>
            <a:ext cx="295274" cy="400110"/>
          </a:xfrm>
          <a:prstGeom prst="rect">
            <a:avLst/>
          </a:prstGeom>
          <a:noFill/>
        </p:spPr>
        <p:txBody>
          <a:bodyPr wrap="none" rtlCol="0">
            <a:spAutoFit/>
          </a:bodyPr>
          <a:lstStyle/>
          <a:p>
            <a:r>
              <a:rPr kumimoji="1" lang="en-US" altLang="zh-CN" sz="2000" dirty="0"/>
              <a:t>x</a:t>
            </a:r>
            <a:endParaRPr kumimoji="1" lang="zh-CN" altLang="en-US" sz="2000" dirty="0"/>
          </a:p>
        </p:txBody>
      </p:sp>
      <p:sp>
        <p:nvSpPr>
          <p:cNvPr id="61" name="文本框 60"/>
          <p:cNvSpPr txBox="1"/>
          <p:nvPr/>
        </p:nvSpPr>
        <p:spPr>
          <a:xfrm>
            <a:off x="3371101" y="6494332"/>
            <a:ext cx="300082" cy="400110"/>
          </a:xfrm>
          <a:prstGeom prst="rect">
            <a:avLst/>
          </a:prstGeom>
          <a:noFill/>
        </p:spPr>
        <p:txBody>
          <a:bodyPr wrap="none" rtlCol="0">
            <a:spAutoFit/>
          </a:bodyPr>
          <a:lstStyle/>
          <a:p>
            <a:r>
              <a:rPr kumimoji="1" lang="en-US" altLang="zh-CN" sz="2000" dirty="0"/>
              <a:t>y</a:t>
            </a:r>
            <a:endParaRPr kumimoji="1" lang="zh-CN" altLang="en-US" sz="2000" dirty="0"/>
          </a:p>
        </p:txBody>
      </p:sp>
      <p:sp>
        <p:nvSpPr>
          <p:cNvPr id="8" name="椭圆 7"/>
          <p:cNvSpPr/>
          <p:nvPr/>
        </p:nvSpPr>
        <p:spPr>
          <a:xfrm>
            <a:off x="3562204" y="3664171"/>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16" name="直线箭头连接符 15"/>
          <p:cNvCxnSpPr>
            <a:stCxn id="13" idx="0"/>
            <a:endCxn id="8" idx="4"/>
          </p:cNvCxnSpPr>
          <p:nvPr/>
        </p:nvCxnSpPr>
        <p:spPr>
          <a:xfrm flipV="1">
            <a:off x="3460904" y="3918171"/>
            <a:ext cx="228300" cy="3691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a:stCxn id="11" idx="0"/>
            <a:endCxn id="12" idx="3"/>
          </p:cNvCxnSpPr>
          <p:nvPr/>
        </p:nvCxnSpPr>
        <p:spPr>
          <a:xfrm flipV="1">
            <a:off x="2627392" y="4999399"/>
            <a:ext cx="299209" cy="3666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4" idx="0"/>
            <a:endCxn id="15" idx="4"/>
          </p:cNvCxnSpPr>
          <p:nvPr/>
        </p:nvCxnSpPr>
        <p:spPr>
          <a:xfrm flipV="1">
            <a:off x="3796100" y="5011196"/>
            <a:ext cx="71204" cy="3569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flipH="1" flipV="1">
            <a:off x="3738969" y="3916861"/>
            <a:ext cx="144993" cy="25400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3402092" y="6308030"/>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36" name="直线箭头连接符 35"/>
          <p:cNvCxnSpPr>
            <a:stCxn id="35" idx="0"/>
            <a:endCxn id="10" idx="3"/>
          </p:cNvCxnSpPr>
          <p:nvPr/>
        </p:nvCxnSpPr>
        <p:spPr>
          <a:xfrm flipV="1">
            <a:off x="3529092" y="6065420"/>
            <a:ext cx="176897" cy="2426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任意多边形: 形状 19"/>
          <p:cNvSpPr/>
          <p:nvPr/>
        </p:nvSpPr>
        <p:spPr>
          <a:xfrm>
            <a:off x="6554899" y="3868118"/>
            <a:ext cx="3999447" cy="57696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indent="-342900" defTabSz="1155700">
              <a:lnSpc>
                <a:spcPts val="2600"/>
              </a:lnSpc>
              <a:spcBef>
                <a:spcPct val="0"/>
              </a:spcBef>
              <a:spcAft>
                <a:spcPct val="35000"/>
              </a:spcAft>
              <a:buFont typeface="Wingdings" panose="05000000000000000000" pitchFamily="2" charset="2"/>
              <a:buChar char="Ø"/>
            </a:pPr>
            <a:r>
              <a:rPr lang="zh-CN" altLang="en-US" sz="2000" dirty="0">
                <a:solidFill>
                  <a:schemeClr val="bg1"/>
                </a:solidFill>
                <a:latin typeface="微软雅黑" panose="020B0503020204020204" pitchFamily="34" charset="-122"/>
                <a:ea typeface="微软雅黑" panose="020B0503020204020204" pitchFamily="34" charset="-122"/>
              </a:rPr>
              <a:t>先把</a:t>
            </a:r>
            <a:r>
              <a:rPr lang="en-US" altLang="zh-CN" sz="2000" dirty="0">
                <a:solidFill>
                  <a:schemeClr val="bg1"/>
                </a:solidFill>
                <a:latin typeface="微软雅黑" panose="020B0503020204020204" pitchFamily="34" charset="-122"/>
                <a:ea typeface="微软雅黑" panose="020B0503020204020204" pitchFamily="34" charset="-122"/>
              </a:rPr>
              <a:t>y</a:t>
            </a:r>
            <a:r>
              <a:rPr lang="zh-CN" altLang="en-US" sz="2000" dirty="0">
                <a:solidFill>
                  <a:schemeClr val="bg1"/>
                </a:solidFill>
                <a:latin typeface="微软雅黑" panose="020B0503020204020204" pitchFamily="34" charset="-122"/>
                <a:ea typeface="微软雅黑" panose="020B0503020204020204" pitchFamily="34" charset="-122"/>
              </a:rPr>
              <a:t>向上移到与</a:t>
            </a:r>
            <a:r>
              <a:rPr lang="en-US" altLang="zh-CN" sz="2000" dirty="0">
                <a:solidFill>
                  <a:schemeClr val="bg1"/>
                </a:solidFill>
                <a:latin typeface="微软雅黑" panose="020B0503020204020204" pitchFamily="34" charset="-122"/>
                <a:ea typeface="微软雅黑" panose="020B0503020204020204" pitchFamily="34" charset="-122"/>
              </a:rPr>
              <a:t>x</a:t>
            </a:r>
            <a:r>
              <a:rPr lang="zh-CN" altLang="en-US" sz="2000" dirty="0">
                <a:solidFill>
                  <a:schemeClr val="bg1"/>
                </a:solidFill>
                <a:latin typeface="微软雅黑" panose="020B0503020204020204" pitchFamily="34" charset="-122"/>
                <a:ea typeface="微软雅黑" panose="020B0503020204020204" pitchFamily="34" charset="-122"/>
              </a:rPr>
              <a:t>同一层 </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42" name="任意多边形: 形状 19"/>
          <p:cNvSpPr/>
          <p:nvPr/>
        </p:nvSpPr>
        <p:spPr>
          <a:xfrm>
            <a:off x="6554899" y="5026053"/>
            <a:ext cx="3530601" cy="57696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indent="-342900" defTabSz="1155700">
              <a:lnSpc>
                <a:spcPts val="2600"/>
              </a:lnSpc>
              <a:spcBef>
                <a:spcPct val="0"/>
              </a:spcBef>
              <a:spcAft>
                <a:spcPct val="35000"/>
              </a:spcAft>
              <a:buFont typeface="Wingdings" panose="05000000000000000000" pitchFamily="2" charset="2"/>
              <a:buChar char="Ø"/>
            </a:pPr>
            <a:r>
              <a:rPr lang="zh-CN" altLang="en-US" sz="2000" dirty="0">
                <a:solidFill>
                  <a:schemeClr val="bg1"/>
                </a:solidFill>
                <a:latin typeface="微软雅黑" panose="020B0503020204020204" pitchFamily="34" charset="-122"/>
                <a:ea typeface="微软雅黑" panose="020B0503020204020204" pitchFamily="34" charset="-122"/>
              </a:rPr>
              <a:t>再让</a:t>
            </a:r>
            <a:r>
              <a:rPr lang="en-US" altLang="zh-CN" sz="2000" dirty="0">
                <a:solidFill>
                  <a:schemeClr val="bg1"/>
                </a:solidFill>
                <a:latin typeface="微软雅黑" panose="020B0503020204020204" pitchFamily="34" charset="-122"/>
                <a:ea typeface="微软雅黑" panose="020B0503020204020204" pitchFamily="34" charset="-122"/>
              </a:rPr>
              <a:t>x</a:t>
            </a:r>
            <a:r>
              <a:rPr lang="zh-CN" altLang="en-US" sz="2000" dirty="0">
                <a:solidFill>
                  <a:schemeClr val="bg1"/>
                </a:solidFill>
                <a:latin typeface="微软雅黑" panose="020B0503020204020204" pitchFamily="34" charset="-122"/>
                <a:ea typeface="微软雅黑" panose="020B0503020204020204" pitchFamily="34" charset="-122"/>
              </a:rPr>
              <a:t>和</a:t>
            </a:r>
            <a:r>
              <a:rPr lang="en-US" altLang="zh-CN" sz="2000" dirty="0">
                <a:solidFill>
                  <a:schemeClr val="bg1"/>
                </a:solidFill>
                <a:latin typeface="微软雅黑" panose="020B0503020204020204" pitchFamily="34" charset="-122"/>
                <a:ea typeface="微软雅黑" panose="020B0503020204020204" pitchFamily="34" charset="-122"/>
              </a:rPr>
              <a:t>y</a:t>
            </a:r>
            <a:r>
              <a:rPr lang="zh-CN" altLang="en-US" sz="2000" dirty="0">
                <a:solidFill>
                  <a:schemeClr val="bg1"/>
                </a:solidFill>
                <a:latin typeface="微软雅黑" panose="020B0503020204020204" pitchFamily="34" charset="-122"/>
                <a:ea typeface="微软雅黑" panose="020B0503020204020204" pitchFamily="34" charset="-122"/>
              </a:rPr>
              <a:t>同步向上移动 </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47" name="弧 46"/>
          <p:cNvSpPr/>
          <p:nvPr/>
        </p:nvSpPr>
        <p:spPr>
          <a:xfrm rot="5006618">
            <a:off x="3200105" y="5588171"/>
            <a:ext cx="1150275" cy="759387"/>
          </a:xfrm>
          <a:prstGeom prst="arc">
            <a:avLst>
              <a:gd name="adj1" fmla="val 12768927"/>
              <a:gd name="adj2" fmla="val 446810"/>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8" name="弧 47"/>
          <p:cNvSpPr/>
          <p:nvPr/>
        </p:nvSpPr>
        <p:spPr>
          <a:xfrm rot="3947450">
            <a:off x="3282210" y="4469898"/>
            <a:ext cx="1180890" cy="883108"/>
          </a:xfrm>
          <a:prstGeom prst="arc">
            <a:avLst>
              <a:gd name="adj1" fmla="val 11128479"/>
              <a:gd name="adj2" fmla="val 143981"/>
            </a:avLst>
          </a:prstGeom>
          <a:ln w="19050">
            <a:solidFill>
              <a:schemeClr val="accent6">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0" name="弧 49"/>
          <p:cNvSpPr/>
          <p:nvPr/>
        </p:nvSpPr>
        <p:spPr>
          <a:xfrm rot="18189610" flipH="1">
            <a:off x="2197836" y="4457949"/>
            <a:ext cx="1205850" cy="687192"/>
          </a:xfrm>
          <a:prstGeom prst="arc">
            <a:avLst>
              <a:gd name="adj1" fmla="val 10687189"/>
              <a:gd name="adj2" fmla="val 143981"/>
            </a:avLst>
          </a:prstGeom>
          <a:ln w="19050">
            <a:solidFill>
              <a:schemeClr val="accent6">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7" grpId="0" animBg="1"/>
      <p:bldP spid="48" grpId="0" animBg="1"/>
      <p:bldP spid="50"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父亲表示法的应用：最近公共祖先问题</a:t>
            </a:r>
            <a:endParaRPr lang="zh-CN" altLang="en-US" dirty="0"/>
          </a:p>
        </p:txBody>
      </p:sp>
      <p:sp>
        <p:nvSpPr>
          <p:cNvPr id="3" name="副标题 2"/>
          <p:cNvSpPr>
            <a:spLocks noGrp="1"/>
          </p:cNvSpPr>
          <p:nvPr>
            <p:ph type="subTitle" idx="1"/>
          </p:nvPr>
        </p:nvSpPr>
        <p:spPr/>
        <p:txBody>
          <a:bodyPr/>
          <a:lstStyle/>
          <a:p>
            <a:r>
              <a:rPr lang="en-US" altLang="zh-CN" dirty="0"/>
              <a:t>5.6 </a:t>
            </a:r>
            <a:r>
              <a:rPr lang="zh-CN" altLang="en-US" dirty="0"/>
              <a:t>树与森林</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7" name="文本框 6"/>
          <p:cNvSpPr txBox="1"/>
          <p:nvPr/>
        </p:nvSpPr>
        <p:spPr>
          <a:xfrm>
            <a:off x="330250" y="1431661"/>
            <a:ext cx="7491153" cy="400110"/>
          </a:xfrm>
          <a:prstGeom prst="rect">
            <a:avLst/>
          </a:prstGeom>
          <a:noFill/>
        </p:spPr>
        <p:txBody>
          <a:bodyPr wrap="none" rtlCol="0">
            <a:spAutoFit/>
          </a:bodyPr>
          <a:lstStyle/>
          <a:p>
            <a:r>
              <a:rPr kumimoji="1" lang="zh-CN" altLang="en-US" sz="2000" b="1" dirty="0">
                <a:latin typeface="微软雅黑" panose="020B0503020204020204" pitchFamily="34" charset="-122"/>
                <a:ea typeface="微软雅黑" panose="020B0503020204020204" pitchFamily="34" charset="-122"/>
              </a:rPr>
              <a:t>情形二</a:t>
            </a:r>
            <a:r>
              <a:rPr kumimoji="1" lang="en-US" altLang="zh-CN" sz="20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 结点</a:t>
            </a:r>
            <a:r>
              <a:rPr kumimoji="1" lang="en-US" altLang="zh-CN" sz="2000" dirty="0">
                <a:latin typeface="微软雅黑" panose="020B0503020204020204" pitchFamily="34" charset="-122"/>
                <a:ea typeface="微软雅黑" panose="020B0503020204020204" pitchFamily="34" charset="-122"/>
              </a:rPr>
              <a:t>x</a:t>
            </a:r>
            <a:r>
              <a:rPr kumimoji="1" lang="zh-CN" altLang="en-US" sz="2000" dirty="0">
                <a:latin typeface="微软雅黑" panose="020B0503020204020204" pitchFamily="34" charset="-122"/>
                <a:ea typeface="微软雅黑" panose="020B0503020204020204" pitchFamily="34" charset="-122"/>
              </a:rPr>
              <a:t>和结点</a:t>
            </a:r>
            <a:r>
              <a:rPr kumimoji="1" lang="en-US" altLang="zh-CN" sz="2000" dirty="0">
                <a:latin typeface="微软雅黑" panose="020B0503020204020204" pitchFamily="34" charset="-122"/>
                <a:ea typeface="微软雅黑" panose="020B0503020204020204" pitchFamily="34" charset="-122"/>
              </a:rPr>
              <a:t>y</a:t>
            </a:r>
            <a:r>
              <a:rPr kumimoji="1" lang="zh-CN" altLang="en-US" sz="2000" dirty="0">
                <a:latin typeface="微软雅黑" panose="020B0503020204020204" pitchFamily="34" charset="-122"/>
                <a:ea typeface="微软雅黑" panose="020B0503020204020204" pitchFamily="34" charset="-122"/>
              </a:rPr>
              <a:t>不在树的同一层上</a:t>
            </a:r>
            <a:r>
              <a:rPr kumimoji="1" lang="en-US" altLang="zh-CN" sz="20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 假设 </a:t>
            </a:r>
            <a:r>
              <a:rPr kumimoji="1" lang="en-US" altLang="zh-CN" sz="2000" dirty="0">
                <a:solidFill>
                  <a:srgbClr val="00B0F0"/>
                </a:solidFill>
                <a:latin typeface="微软雅黑" panose="020B0503020204020204" pitchFamily="34" charset="-122"/>
                <a:ea typeface="微软雅黑" panose="020B0503020204020204" pitchFamily="34" charset="-122"/>
              </a:rPr>
              <a:t>level(x)</a:t>
            </a:r>
            <a:r>
              <a:rPr kumimoji="1" lang="zh-CN" altLang="en-US" sz="2000" dirty="0">
                <a:solidFill>
                  <a:srgbClr val="00B0F0"/>
                </a:solidFill>
                <a:latin typeface="微软雅黑" panose="020B0503020204020204" pitchFamily="34" charset="-122"/>
                <a:ea typeface="微软雅黑" panose="020B0503020204020204" pitchFamily="34" charset="-122"/>
              </a:rPr>
              <a:t> </a:t>
            </a:r>
            <a:r>
              <a:rPr kumimoji="1" lang="en-US" altLang="zh-CN" sz="2000" dirty="0">
                <a:solidFill>
                  <a:srgbClr val="00B0F0"/>
                </a:solidFill>
                <a:latin typeface="微软雅黑" panose="020B0503020204020204" pitchFamily="34" charset="-122"/>
                <a:ea typeface="微软雅黑" panose="020B0503020204020204" pitchFamily="34" charset="-122"/>
              </a:rPr>
              <a:t>&lt;</a:t>
            </a:r>
            <a:r>
              <a:rPr kumimoji="1" lang="zh-CN" altLang="en-US" sz="2000" dirty="0">
                <a:solidFill>
                  <a:srgbClr val="00B0F0"/>
                </a:solidFill>
                <a:latin typeface="微软雅黑" panose="020B0503020204020204" pitchFamily="34" charset="-122"/>
                <a:ea typeface="微软雅黑" panose="020B0503020204020204" pitchFamily="34" charset="-122"/>
              </a:rPr>
              <a:t> </a:t>
            </a:r>
            <a:r>
              <a:rPr kumimoji="1" lang="en-US" altLang="zh-CN" sz="2000" dirty="0">
                <a:solidFill>
                  <a:srgbClr val="00B0F0"/>
                </a:solidFill>
                <a:latin typeface="微软雅黑" panose="020B0503020204020204" pitchFamily="34" charset="-122"/>
                <a:ea typeface="微软雅黑" panose="020B0503020204020204" pitchFamily="34" charset="-122"/>
              </a:rPr>
              <a:t>level(y)</a:t>
            </a:r>
            <a:endParaRPr kumimoji="1" lang="zh-CN" altLang="en-US" sz="2000" dirty="0">
              <a:solidFill>
                <a:srgbClr val="00B0F0"/>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1538264" y="4826175"/>
            <a:ext cx="295274" cy="400110"/>
          </a:xfrm>
          <a:prstGeom prst="rect">
            <a:avLst/>
          </a:prstGeom>
          <a:noFill/>
        </p:spPr>
        <p:txBody>
          <a:bodyPr wrap="none" rtlCol="0">
            <a:spAutoFit/>
          </a:bodyPr>
          <a:lstStyle/>
          <a:p>
            <a:r>
              <a:rPr kumimoji="1" lang="en-US" altLang="zh-CN" sz="2000" dirty="0"/>
              <a:t>x</a:t>
            </a:r>
            <a:endParaRPr kumimoji="1" lang="zh-CN" altLang="en-US" sz="2000" dirty="0"/>
          </a:p>
        </p:txBody>
      </p:sp>
      <p:sp>
        <p:nvSpPr>
          <p:cNvPr id="61" name="文本框 60"/>
          <p:cNvSpPr txBox="1"/>
          <p:nvPr/>
        </p:nvSpPr>
        <p:spPr>
          <a:xfrm>
            <a:off x="2450247" y="5750857"/>
            <a:ext cx="300082" cy="400110"/>
          </a:xfrm>
          <a:prstGeom prst="rect">
            <a:avLst/>
          </a:prstGeom>
          <a:noFill/>
        </p:spPr>
        <p:txBody>
          <a:bodyPr wrap="none" rtlCol="0">
            <a:spAutoFit/>
          </a:bodyPr>
          <a:lstStyle/>
          <a:p>
            <a:r>
              <a:rPr kumimoji="1" lang="en-US" altLang="zh-CN" sz="2000" dirty="0"/>
              <a:t>y</a:t>
            </a:r>
            <a:endParaRPr kumimoji="1" lang="zh-CN" altLang="en-US" sz="2000" dirty="0"/>
          </a:p>
        </p:txBody>
      </p:sp>
      <p:grpSp>
        <p:nvGrpSpPr>
          <p:cNvPr id="67" name="组合 66"/>
          <p:cNvGrpSpPr/>
          <p:nvPr/>
        </p:nvGrpSpPr>
        <p:grpSpPr>
          <a:xfrm>
            <a:off x="330250" y="2920696"/>
            <a:ext cx="3592592" cy="2897859"/>
            <a:chOff x="507185" y="3664171"/>
            <a:chExt cx="3592592" cy="2897859"/>
          </a:xfrm>
        </p:grpSpPr>
        <p:cxnSp>
          <p:nvCxnSpPr>
            <p:cNvPr id="53" name="直线连接符 52"/>
            <p:cNvCxnSpPr/>
            <p:nvPr/>
          </p:nvCxnSpPr>
          <p:spPr>
            <a:xfrm>
              <a:off x="527592" y="6423028"/>
              <a:ext cx="3530600" cy="0"/>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68" name="直线连接符 67"/>
            <p:cNvCxnSpPr/>
            <p:nvPr/>
          </p:nvCxnSpPr>
          <p:spPr>
            <a:xfrm>
              <a:off x="507185" y="4884196"/>
              <a:ext cx="3530600" cy="0"/>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69" name="直线连接符 68"/>
            <p:cNvCxnSpPr/>
            <p:nvPr/>
          </p:nvCxnSpPr>
          <p:spPr>
            <a:xfrm>
              <a:off x="569177" y="5493017"/>
              <a:ext cx="3530600" cy="0"/>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66" name="直线连接符 65"/>
            <p:cNvCxnSpPr/>
            <p:nvPr/>
          </p:nvCxnSpPr>
          <p:spPr>
            <a:xfrm>
              <a:off x="507185" y="4391067"/>
              <a:ext cx="3530600" cy="0"/>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65" name="直线连接符 64"/>
            <p:cNvCxnSpPr/>
            <p:nvPr/>
          </p:nvCxnSpPr>
          <p:spPr>
            <a:xfrm>
              <a:off x="569177" y="5975617"/>
              <a:ext cx="3530600" cy="0"/>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2924873" y="5848617"/>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椭圆 10"/>
            <p:cNvSpPr/>
            <p:nvPr/>
          </p:nvSpPr>
          <p:spPr>
            <a:xfrm>
              <a:off x="1756473" y="5366017"/>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椭圆 11"/>
            <p:cNvSpPr/>
            <p:nvPr/>
          </p:nvSpPr>
          <p:spPr>
            <a:xfrm>
              <a:off x="2145485" y="4782596"/>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椭圆 12"/>
            <p:cNvSpPr/>
            <p:nvPr/>
          </p:nvSpPr>
          <p:spPr>
            <a:xfrm>
              <a:off x="2589985" y="4287296"/>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椭圆 13"/>
            <p:cNvSpPr/>
            <p:nvPr/>
          </p:nvSpPr>
          <p:spPr>
            <a:xfrm>
              <a:off x="2925181" y="5368110"/>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椭圆 14"/>
            <p:cNvSpPr/>
            <p:nvPr/>
          </p:nvSpPr>
          <p:spPr>
            <a:xfrm>
              <a:off x="2996385" y="4757196"/>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20" name="直线箭头连接符 19"/>
            <p:cNvCxnSpPr>
              <a:stCxn id="10" idx="0"/>
              <a:endCxn id="14" idx="4"/>
            </p:cNvCxnSpPr>
            <p:nvPr/>
          </p:nvCxnSpPr>
          <p:spPr>
            <a:xfrm flipV="1">
              <a:off x="3051873" y="5622110"/>
              <a:ext cx="308" cy="2265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a:stCxn id="12" idx="0"/>
              <a:endCxn id="13" idx="3"/>
            </p:cNvCxnSpPr>
            <p:nvPr/>
          </p:nvCxnSpPr>
          <p:spPr>
            <a:xfrm flipV="1">
              <a:off x="2272485" y="4504099"/>
              <a:ext cx="354697" cy="2784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a:stCxn id="15" idx="0"/>
              <a:endCxn id="13" idx="5"/>
            </p:cNvCxnSpPr>
            <p:nvPr/>
          </p:nvCxnSpPr>
          <p:spPr>
            <a:xfrm flipH="1" flipV="1">
              <a:off x="2806788" y="4504099"/>
              <a:ext cx="316597" cy="2530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endCxn id="13" idx="4"/>
            </p:cNvCxnSpPr>
            <p:nvPr/>
          </p:nvCxnSpPr>
          <p:spPr>
            <a:xfrm flipV="1">
              <a:off x="2578414" y="4541296"/>
              <a:ext cx="138571" cy="604296"/>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p:cNvCxnSpPr>
              <a:endCxn id="15" idx="5"/>
            </p:cNvCxnSpPr>
            <p:nvPr/>
          </p:nvCxnSpPr>
          <p:spPr>
            <a:xfrm flipH="1" flipV="1">
              <a:off x="3213188" y="4973999"/>
              <a:ext cx="144993" cy="25400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p:cNvCxnSpPr>
              <a:endCxn id="12" idx="4"/>
            </p:cNvCxnSpPr>
            <p:nvPr/>
          </p:nvCxnSpPr>
          <p:spPr>
            <a:xfrm flipH="1" flipV="1">
              <a:off x="2272485" y="5036596"/>
              <a:ext cx="169933" cy="278497"/>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p:nvPr/>
          </p:nvCxnSpPr>
          <p:spPr>
            <a:xfrm flipH="1" flipV="1">
              <a:off x="3148180" y="5589765"/>
              <a:ext cx="113627" cy="291197"/>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2818285" y="3664171"/>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16" name="直线箭头连接符 15"/>
            <p:cNvCxnSpPr>
              <a:stCxn id="13" idx="0"/>
              <a:endCxn id="8" idx="4"/>
            </p:cNvCxnSpPr>
            <p:nvPr/>
          </p:nvCxnSpPr>
          <p:spPr>
            <a:xfrm flipV="1">
              <a:off x="2716985" y="3918171"/>
              <a:ext cx="228300" cy="3691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a:stCxn id="11" idx="0"/>
              <a:endCxn id="12" idx="3"/>
            </p:cNvCxnSpPr>
            <p:nvPr/>
          </p:nvCxnSpPr>
          <p:spPr>
            <a:xfrm flipV="1">
              <a:off x="1883473" y="4999399"/>
              <a:ext cx="299209" cy="3666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4" idx="0"/>
              <a:endCxn id="15" idx="4"/>
            </p:cNvCxnSpPr>
            <p:nvPr/>
          </p:nvCxnSpPr>
          <p:spPr>
            <a:xfrm flipV="1">
              <a:off x="3052181" y="5011196"/>
              <a:ext cx="71204" cy="3569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flipH="1" flipV="1">
              <a:off x="2995050" y="3916861"/>
              <a:ext cx="144993" cy="25400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2658173" y="6308030"/>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36" name="直线箭头连接符 35"/>
            <p:cNvCxnSpPr>
              <a:stCxn id="35" idx="0"/>
              <a:endCxn id="10" idx="3"/>
            </p:cNvCxnSpPr>
            <p:nvPr/>
          </p:nvCxnSpPr>
          <p:spPr>
            <a:xfrm flipV="1">
              <a:off x="2785173" y="6065420"/>
              <a:ext cx="176897" cy="2426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41" name="任意多边形: 形状 19"/>
          <p:cNvSpPr/>
          <p:nvPr/>
        </p:nvSpPr>
        <p:spPr>
          <a:xfrm>
            <a:off x="4289006" y="1946560"/>
            <a:ext cx="3532397" cy="57696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ts val="2600"/>
              </a:lnSpc>
              <a:spcBef>
                <a:spcPct val="0"/>
              </a:spcBef>
              <a:spcAft>
                <a:spcPct val="35000"/>
              </a:spcAft>
            </a:pPr>
            <a:r>
              <a:rPr lang="zh-CN" altLang="en-US" sz="2000" dirty="0">
                <a:solidFill>
                  <a:srgbClr val="FFFF00"/>
                </a:solidFill>
                <a:latin typeface="微软雅黑" panose="020B0503020204020204" pitchFamily="34" charset="-122"/>
                <a:ea typeface="微软雅黑" panose="020B0503020204020204" pitchFamily="34" charset="-122"/>
              </a:rPr>
              <a:t>如何把</a:t>
            </a:r>
            <a:r>
              <a:rPr lang="en-US" altLang="zh-CN" sz="2000" dirty="0">
                <a:solidFill>
                  <a:srgbClr val="FFFF00"/>
                </a:solidFill>
                <a:latin typeface="微软雅黑" panose="020B0503020204020204" pitchFamily="34" charset="-122"/>
                <a:ea typeface="微软雅黑" panose="020B0503020204020204" pitchFamily="34" charset="-122"/>
              </a:rPr>
              <a:t>y</a:t>
            </a:r>
            <a:r>
              <a:rPr lang="zh-CN" altLang="en-US" sz="2000" dirty="0">
                <a:solidFill>
                  <a:srgbClr val="FFFF00"/>
                </a:solidFill>
                <a:latin typeface="微软雅黑" panose="020B0503020204020204" pitchFamily="34" charset="-122"/>
                <a:ea typeface="微软雅黑" panose="020B0503020204020204" pitchFamily="34" charset="-122"/>
              </a:rPr>
              <a:t>向上移到与</a:t>
            </a:r>
            <a:r>
              <a:rPr lang="en-US" altLang="zh-CN" sz="2000" dirty="0">
                <a:solidFill>
                  <a:srgbClr val="FFFF00"/>
                </a:solidFill>
                <a:latin typeface="微软雅黑" panose="020B0503020204020204" pitchFamily="34" charset="-122"/>
                <a:ea typeface="微软雅黑" panose="020B0503020204020204" pitchFamily="34" charset="-122"/>
              </a:rPr>
              <a:t>x</a:t>
            </a:r>
            <a:r>
              <a:rPr lang="zh-CN" altLang="en-US" sz="2000" dirty="0">
                <a:solidFill>
                  <a:srgbClr val="FFFF00"/>
                </a:solidFill>
                <a:latin typeface="微软雅黑" panose="020B0503020204020204" pitchFamily="34" charset="-122"/>
                <a:ea typeface="微软雅黑" panose="020B0503020204020204" pitchFamily="34" charset="-122"/>
              </a:rPr>
              <a:t>同一层？ </a:t>
            </a:r>
            <a:endParaRPr lang="en-US" altLang="zh-CN" sz="2000" dirty="0">
              <a:solidFill>
                <a:srgbClr val="FFFF00"/>
              </a:solidFill>
              <a:latin typeface="微软雅黑" panose="020B0503020204020204" pitchFamily="34" charset="-122"/>
              <a:ea typeface="微软雅黑" panose="020B0503020204020204" pitchFamily="34" charset="-122"/>
            </a:endParaRPr>
          </a:p>
        </p:txBody>
      </p:sp>
      <p:sp>
        <p:nvSpPr>
          <p:cNvPr id="47" name="弧 46"/>
          <p:cNvSpPr/>
          <p:nvPr/>
        </p:nvSpPr>
        <p:spPr>
          <a:xfrm rot="5006618">
            <a:off x="5992380" y="4281027"/>
            <a:ext cx="2038043" cy="821736"/>
          </a:xfrm>
          <a:prstGeom prst="arc">
            <a:avLst>
              <a:gd name="adj1" fmla="val 10593779"/>
              <a:gd name="adj2" fmla="val 446810"/>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0" name="弧 49"/>
          <p:cNvSpPr/>
          <p:nvPr/>
        </p:nvSpPr>
        <p:spPr>
          <a:xfrm rot="18189610" flipH="1">
            <a:off x="5100825" y="3099216"/>
            <a:ext cx="2204405" cy="864790"/>
          </a:xfrm>
          <a:prstGeom prst="arc">
            <a:avLst>
              <a:gd name="adj1" fmla="val 10687189"/>
              <a:gd name="adj2" fmla="val 143981"/>
            </a:avLst>
          </a:prstGeom>
          <a:ln w="19050">
            <a:solidFill>
              <a:schemeClr val="accent6">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72" name="文本框 71"/>
          <p:cNvSpPr txBox="1"/>
          <p:nvPr/>
        </p:nvSpPr>
        <p:spPr>
          <a:xfrm>
            <a:off x="1190415" y="4537028"/>
            <a:ext cx="360996" cy="369332"/>
          </a:xfrm>
          <a:prstGeom prst="rect">
            <a:avLst/>
          </a:prstGeom>
          <a:noFill/>
        </p:spPr>
        <p:txBody>
          <a:bodyPr wrap="none" rtlCol="0">
            <a:spAutoFit/>
          </a:bodyPr>
          <a:lstStyle/>
          <a:p>
            <a:r>
              <a:rPr kumimoji="1" lang="en-US" altLang="zh-CN" dirty="0" err="1">
                <a:solidFill>
                  <a:srgbClr val="0070C0"/>
                </a:solidFill>
              </a:rPr>
              <a:t>tx</a:t>
            </a:r>
            <a:endParaRPr kumimoji="1" lang="zh-CN" altLang="en-US" dirty="0">
              <a:solidFill>
                <a:srgbClr val="0070C0"/>
              </a:solidFill>
            </a:endParaRPr>
          </a:p>
        </p:txBody>
      </p:sp>
      <p:sp>
        <p:nvSpPr>
          <p:cNvPr id="73" name="文本框 72"/>
          <p:cNvSpPr txBox="1"/>
          <p:nvPr/>
        </p:nvSpPr>
        <p:spPr>
          <a:xfrm>
            <a:off x="2735238" y="5515151"/>
            <a:ext cx="386644" cy="400110"/>
          </a:xfrm>
          <a:prstGeom prst="rect">
            <a:avLst/>
          </a:prstGeom>
          <a:noFill/>
        </p:spPr>
        <p:txBody>
          <a:bodyPr wrap="none" rtlCol="0">
            <a:spAutoFit/>
          </a:bodyPr>
          <a:lstStyle/>
          <a:p>
            <a:r>
              <a:rPr kumimoji="1" lang="en-US" altLang="zh-CN" sz="2000" dirty="0">
                <a:solidFill>
                  <a:srgbClr val="FF0000"/>
                </a:solidFill>
              </a:rPr>
              <a:t>ty</a:t>
            </a:r>
            <a:endParaRPr kumimoji="1" lang="zh-CN" altLang="en-US" sz="2000" dirty="0">
              <a:solidFill>
                <a:srgbClr val="FF0000"/>
              </a:solidFill>
            </a:endParaRPr>
          </a:p>
        </p:txBody>
      </p:sp>
      <mc:AlternateContent xmlns:mc="http://schemas.openxmlformats.org/markup-compatibility/2006">
        <mc:Choice xmlns:a14="http://schemas.microsoft.com/office/drawing/2010/main" Requires="a14">
          <p:sp>
            <p:nvSpPr>
              <p:cNvPr id="102" name="任意多边形: 形状 19"/>
              <p:cNvSpPr/>
              <p:nvPr/>
            </p:nvSpPr>
            <p:spPr>
              <a:xfrm>
                <a:off x="1195060" y="6222270"/>
                <a:ext cx="2510374" cy="57696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ts val="2600"/>
                  </a:lnSpc>
                  <a:spcBef>
                    <a:spcPct val="0"/>
                  </a:spcBef>
                  <a:spcAft>
                    <a:spcPct val="35000"/>
                  </a:spcAft>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𝑡𝑥</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𝑥</m:t>
                      </m:r>
                      <m:r>
                        <a:rPr kumimoji="1" lang="en-US" altLang="zh-CN" sz="2400" b="0" i="1" smtClean="0">
                          <a:latin typeface="Cambria Math" panose="02040503050406030204" pitchFamily="18" charset="0"/>
                        </a:rPr>
                        <m:t>;  </m:t>
                      </m:r>
                      <m:r>
                        <a:rPr kumimoji="1" lang="en-US" altLang="zh-CN" sz="2400" b="0" i="1" smtClean="0">
                          <a:latin typeface="Cambria Math" panose="02040503050406030204" pitchFamily="18" charset="0"/>
                        </a:rPr>
                        <m:t>𝑡𝑦</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𝑦</m:t>
                      </m:r>
                    </m:oMath>
                  </m:oMathPara>
                </a14:m>
                <a:endParaRPr kumimoji="1" lang="zh-CN" altLang="en-US" sz="2400" dirty="0"/>
              </a:p>
            </p:txBody>
          </p:sp>
        </mc:Choice>
        <mc:Fallback>
          <p:sp>
            <p:nvSpPr>
              <p:cNvPr id="102" name="任意多边形: 形状 19"/>
              <p:cNvSpPr>
                <a:spLocks noRot="1" noChangeAspect="1" noMove="1" noResize="1" noEditPoints="1" noAdjustHandles="1" noChangeArrowheads="1" noChangeShapeType="1" noTextEdit="1"/>
              </p:cNvSpPr>
              <p:nvPr/>
            </p:nvSpPr>
            <p:spPr>
              <a:xfrm>
                <a:off x="1195060" y="6222270"/>
                <a:ext cx="2510374" cy="57696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1"/>
                <a:stretch>
                  <a:fillRect l="-278" t="-1194" r="-245" b="-1051"/>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
        <p:nvSpPr>
          <p:cNvPr id="132" name="文本框 131"/>
          <p:cNvSpPr txBox="1"/>
          <p:nvPr/>
        </p:nvSpPr>
        <p:spPr>
          <a:xfrm>
            <a:off x="5628264" y="4791030"/>
            <a:ext cx="295274" cy="400110"/>
          </a:xfrm>
          <a:prstGeom prst="rect">
            <a:avLst/>
          </a:prstGeom>
          <a:noFill/>
        </p:spPr>
        <p:txBody>
          <a:bodyPr wrap="none" rtlCol="0">
            <a:spAutoFit/>
          </a:bodyPr>
          <a:lstStyle/>
          <a:p>
            <a:r>
              <a:rPr kumimoji="1" lang="en-US" altLang="zh-CN" sz="2000" dirty="0"/>
              <a:t>x</a:t>
            </a:r>
            <a:endParaRPr kumimoji="1" lang="zh-CN" altLang="en-US" sz="2000" dirty="0"/>
          </a:p>
        </p:txBody>
      </p:sp>
      <p:sp>
        <p:nvSpPr>
          <p:cNvPr id="133" name="文本框 132"/>
          <p:cNvSpPr txBox="1"/>
          <p:nvPr/>
        </p:nvSpPr>
        <p:spPr>
          <a:xfrm>
            <a:off x="6540247" y="5715712"/>
            <a:ext cx="300082" cy="400110"/>
          </a:xfrm>
          <a:prstGeom prst="rect">
            <a:avLst/>
          </a:prstGeom>
          <a:noFill/>
        </p:spPr>
        <p:txBody>
          <a:bodyPr wrap="none" rtlCol="0">
            <a:spAutoFit/>
          </a:bodyPr>
          <a:lstStyle/>
          <a:p>
            <a:r>
              <a:rPr kumimoji="1" lang="en-US" altLang="zh-CN" sz="2000" dirty="0"/>
              <a:t>y</a:t>
            </a:r>
            <a:endParaRPr kumimoji="1" lang="zh-CN" altLang="en-US" sz="2000" dirty="0"/>
          </a:p>
        </p:txBody>
      </p:sp>
      <p:grpSp>
        <p:nvGrpSpPr>
          <p:cNvPr id="134" name="组合 133"/>
          <p:cNvGrpSpPr/>
          <p:nvPr/>
        </p:nvGrpSpPr>
        <p:grpSpPr>
          <a:xfrm>
            <a:off x="4420250" y="2885551"/>
            <a:ext cx="3592592" cy="2897859"/>
            <a:chOff x="507185" y="3664171"/>
            <a:chExt cx="3592592" cy="2897859"/>
          </a:xfrm>
        </p:grpSpPr>
        <p:cxnSp>
          <p:nvCxnSpPr>
            <p:cNvPr id="135" name="直线连接符 134"/>
            <p:cNvCxnSpPr/>
            <p:nvPr/>
          </p:nvCxnSpPr>
          <p:spPr>
            <a:xfrm>
              <a:off x="527592" y="6423028"/>
              <a:ext cx="3530600" cy="0"/>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136" name="直线连接符 135"/>
            <p:cNvCxnSpPr/>
            <p:nvPr/>
          </p:nvCxnSpPr>
          <p:spPr>
            <a:xfrm>
              <a:off x="507185" y="4884196"/>
              <a:ext cx="3530600" cy="0"/>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137" name="直线连接符 136"/>
            <p:cNvCxnSpPr/>
            <p:nvPr/>
          </p:nvCxnSpPr>
          <p:spPr>
            <a:xfrm>
              <a:off x="569177" y="5493017"/>
              <a:ext cx="3530600" cy="0"/>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138" name="直线连接符 137"/>
            <p:cNvCxnSpPr/>
            <p:nvPr/>
          </p:nvCxnSpPr>
          <p:spPr>
            <a:xfrm>
              <a:off x="507185" y="4391067"/>
              <a:ext cx="3530600" cy="0"/>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139" name="直线连接符 138"/>
            <p:cNvCxnSpPr/>
            <p:nvPr/>
          </p:nvCxnSpPr>
          <p:spPr>
            <a:xfrm>
              <a:off x="569177" y="5975617"/>
              <a:ext cx="3530600" cy="0"/>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sp>
          <p:nvSpPr>
            <p:cNvPr id="140" name="椭圆 139"/>
            <p:cNvSpPr/>
            <p:nvPr/>
          </p:nvSpPr>
          <p:spPr>
            <a:xfrm>
              <a:off x="2924873" y="5848617"/>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1" name="椭圆 140"/>
            <p:cNvSpPr/>
            <p:nvPr/>
          </p:nvSpPr>
          <p:spPr>
            <a:xfrm>
              <a:off x="1756473" y="5366017"/>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2" name="椭圆 141"/>
            <p:cNvSpPr/>
            <p:nvPr/>
          </p:nvSpPr>
          <p:spPr>
            <a:xfrm>
              <a:off x="2145485" y="4782596"/>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3" name="椭圆 142"/>
            <p:cNvSpPr/>
            <p:nvPr/>
          </p:nvSpPr>
          <p:spPr>
            <a:xfrm>
              <a:off x="2589985" y="4287296"/>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4" name="椭圆 143"/>
            <p:cNvSpPr/>
            <p:nvPr/>
          </p:nvSpPr>
          <p:spPr>
            <a:xfrm>
              <a:off x="2925181" y="5368110"/>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5" name="椭圆 144"/>
            <p:cNvSpPr/>
            <p:nvPr/>
          </p:nvSpPr>
          <p:spPr>
            <a:xfrm>
              <a:off x="2996385" y="4757196"/>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146" name="直线箭头连接符 145"/>
            <p:cNvCxnSpPr>
              <a:stCxn id="140" idx="0"/>
              <a:endCxn id="144" idx="4"/>
            </p:cNvCxnSpPr>
            <p:nvPr/>
          </p:nvCxnSpPr>
          <p:spPr>
            <a:xfrm flipV="1">
              <a:off x="3051873" y="5622110"/>
              <a:ext cx="308" cy="2265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7" name="直线箭头连接符 146"/>
            <p:cNvCxnSpPr>
              <a:stCxn id="142" idx="0"/>
              <a:endCxn id="143" idx="3"/>
            </p:cNvCxnSpPr>
            <p:nvPr/>
          </p:nvCxnSpPr>
          <p:spPr>
            <a:xfrm flipV="1">
              <a:off x="2272485" y="4504099"/>
              <a:ext cx="354697" cy="2784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8" name="直线箭头连接符 147"/>
            <p:cNvCxnSpPr>
              <a:stCxn id="145" idx="0"/>
              <a:endCxn id="143" idx="5"/>
            </p:cNvCxnSpPr>
            <p:nvPr/>
          </p:nvCxnSpPr>
          <p:spPr>
            <a:xfrm flipH="1" flipV="1">
              <a:off x="2806788" y="4504099"/>
              <a:ext cx="316597" cy="2530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9" name="直线箭头连接符 148"/>
            <p:cNvCxnSpPr>
              <a:endCxn id="143" idx="4"/>
            </p:cNvCxnSpPr>
            <p:nvPr/>
          </p:nvCxnSpPr>
          <p:spPr>
            <a:xfrm flipV="1">
              <a:off x="2578414" y="4541296"/>
              <a:ext cx="138571" cy="604296"/>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0" name="直线箭头连接符 149"/>
            <p:cNvCxnSpPr>
              <a:endCxn id="145" idx="5"/>
            </p:cNvCxnSpPr>
            <p:nvPr/>
          </p:nvCxnSpPr>
          <p:spPr>
            <a:xfrm flipH="1" flipV="1">
              <a:off x="3213188" y="4973999"/>
              <a:ext cx="144993" cy="25400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1" name="直线箭头连接符 150"/>
            <p:cNvCxnSpPr>
              <a:endCxn id="142" idx="4"/>
            </p:cNvCxnSpPr>
            <p:nvPr/>
          </p:nvCxnSpPr>
          <p:spPr>
            <a:xfrm flipH="1" flipV="1">
              <a:off x="2272485" y="5036596"/>
              <a:ext cx="169933" cy="278497"/>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2" name="直线箭头连接符 151"/>
            <p:cNvCxnSpPr/>
            <p:nvPr/>
          </p:nvCxnSpPr>
          <p:spPr>
            <a:xfrm flipH="1" flipV="1">
              <a:off x="3148180" y="5589765"/>
              <a:ext cx="113627" cy="291197"/>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153" name="椭圆 152"/>
            <p:cNvSpPr/>
            <p:nvPr/>
          </p:nvSpPr>
          <p:spPr>
            <a:xfrm>
              <a:off x="2818285" y="3664171"/>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154" name="直线箭头连接符 153"/>
            <p:cNvCxnSpPr>
              <a:stCxn id="143" idx="0"/>
              <a:endCxn id="153" idx="4"/>
            </p:cNvCxnSpPr>
            <p:nvPr/>
          </p:nvCxnSpPr>
          <p:spPr>
            <a:xfrm flipV="1">
              <a:off x="2716985" y="3918171"/>
              <a:ext cx="228300" cy="3691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5" name="直线箭头连接符 154"/>
            <p:cNvCxnSpPr>
              <a:stCxn id="141" idx="0"/>
              <a:endCxn id="142" idx="3"/>
            </p:cNvCxnSpPr>
            <p:nvPr/>
          </p:nvCxnSpPr>
          <p:spPr>
            <a:xfrm flipV="1">
              <a:off x="1883473" y="4999399"/>
              <a:ext cx="299209" cy="3666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6" name="直线箭头连接符 155"/>
            <p:cNvCxnSpPr>
              <a:stCxn id="144" idx="0"/>
              <a:endCxn id="145" idx="4"/>
            </p:cNvCxnSpPr>
            <p:nvPr/>
          </p:nvCxnSpPr>
          <p:spPr>
            <a:xfrm flipV="1">
              <a:off x="3052181" y="5011196"/>
              <a:ext cx="71204" cy="3569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7" name="直线箭头连接符 156"/>
            <p:cNvCxnSpPr/>
            <p:nvPr/>
          </p:nvCxnSpPr>
          <p:spPr>
            <a:xfrm flipH="1" flipV="1">
              <a:off x="2995050" y="3916861"/>
              <a:ext cx="144993" cy="25400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158" name="椭圆 157"/>
            <p:cNvSpPr/>
            <p:nvPr/>
          </p:nvSpPr>
          <p:spPr>
            <a:xfrm>
              <a:off x="2658173" y="6308030"/>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159" name="直线箭头连接符 158"/>
            <p:cNvCxnSpPr>
              <a:stCxn id="158" idx="0"/>
              <a:endCxn id="140" idx="3"/>
            </p:cNvCxnSpPr>
            <p:nvPr/>
          </p:nvCxnSpPr>
          <p:spPr>
            <a:xfrm flipV="1">
              <a:off x="2785173" y="6065420"/>
              <a:ext cx="176897" cy="2426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160" name="文本框 159"/>
          <p:cNvSpPr txBox="1"/>
          <p:nvPr/>
        </p:nvSpPr>
        <p:spPr>
          <a:xfrm>
            <a:off x="6814396" y="2426175"/>
            <a:ext cx="593432" cy="369332"/>
          </a:xfrm>
          <a:prstGeom prst="rect">
            <a:avLst/>
          </a:prstGeom>
          <a:noFill/>
        </p:spPr>
        <p:txBody>
          <a:bodyPr wrap="none" rtlCol="0">
            <a:spAutoFit/>
          </a:bodyPr>
          <a:lstStyle/>
          <a:p>
            <a:r>
              <a:rPr kumimoji="1" lang="en-US" altLang="zh-CN" dirty="0" err="1">
                <a:solidFill>
                  <a:srgbClr val="0070C0"/>
                </a:solidFill>
              </a:rPr>
              <a:t>tx</a:t>
            </a:r>
            <a:r>
              <a:rPr kumimoji="1" lang="en-US" altLang="zh-CN" dirty="0">
                <a:solidFill>
                  <a:srgbClr val="0070C0"/>
                </a:solidFill>
              </a:rPr>
              <a:t>&lt;0</a:t>
            </a:r>
            <a:endParaRPr kumimoji="1" lang="zh-CN" altLang="en-US" dirty="0">
              <a:solidFill>
                <a:srgbClr val="0070C0"/>
              </a:solidFill>
            </a:endParaRPr>
          </a:p>
        </p:txBody>
      </p:sp>
      <p:sp>
        <p:nvSpPr>
          <p:cNvPr id="161" name="文本框 160"/>
          <p:cNvSpPr txBox="1"/>
          <p:nvPr/>
        </p:nvSpPr>
        <p:spPr>
          <a:xfrm>
            <a:off x="6130646" y="3374352"/>
            <a:ext cx="386644" cy="400110"/>
          </a:xfrm>
          <a:prstGeom prst="rect">
            <a:avLst/>
          </a:prstGeom>
          <a:noFill/>
        </p:spPr>
        <p:txBody>
          <a:bodyPr wrap="none" rtlCol="0">
            <a:spAutoFit/>
          </a:bodyPr>
          <a:lstStyle/>
          <a:p>
            <a:r>
              <a:rPr kumimoji="1" lang="en-US" altLang="zh-CN" sz="2000" dirty="0">
                <a:solidFill>
                  <a:srgbClr val="FF0000"/>
                </a:solidFill>
              </a:rPr>
              <a:t>ty</a:t>
            </a:r>
            <a:endParaRPr kumimoji="1" lang="zh-CN" altLang="en-US" sz="2000" dirty="0">
              <a:solidFill>
                <a:srgbClr val="FF0000"/>
              </a:solidFill>
            </a:endParaRPr>
          </a:p>
        </p:txBody>
      </p:sp>
      <p:sp>
        <p:nvSpPr>
          <p:cNvPr id="162" name="任意多边形: 形状 19"/>
          <p:cNvSpPr/>
          <p:nvPr/>
        </p:nvSpPr>
        <p:spPr>
          <a:xfrm>
            <a:off x="4926772" y="6185033"/>
            <a:ext cx="3406556" cy="57696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ts val="2600"/>
              </a:lnSpc>
              <a:spcBef>
                <a:spcPct val="0"/>
              </a:spcBef>
              <a:spcAft>
                <a:spcPct val="35000"/>
              </a:spcAft>
            </a:pPr>
            <a:r>
              <a:rPr kumimoji="1" lang="en-US" altLang="zh-CN" sz="2000" dirty="0" err="1">
                <a:latin typeface="微软雅黑" panose="020B0503020204020204" pitchFamily="34" charset="-122"/>
                <a:ea typeface="微软雅黑" panose="020B0503020204020204" pitchFamily="34" charset="-122"/>
              </a:rPr>
              <a:t>tx</a:t>
            </a:r>
            <a:r>
              <a:rPr kumimoji="1" lang="zh-CN" altLang="en-US" sz="2000" dirty="0">
                <a:latin typeface="微软雅黑" panose="020B0503020204020204" pitchFamily="34" charset="-122"/>
                <a:ea typeface="微软雅黑" panose="020B0503020204020204" pitchFamily="34" charset="-122"/>
              </a:rPr>
              <a:t>和</a:t>
            </a:r>
            <a:r>
              <a:rPr kumimoji="1" lang="en-US" altLang="zh-CN" sz="2000" dirty="0">
                <a:latin typeface="微软雅黑" panose="020B0503020204020204" pitchFamily="34" charset="-122"/>
                <a:ea typeface="微软雅黑" panose="020B0503020204020204" pitchFamily="34" charset="-122"/>
              </a:rPr>
              <a:t>ty</a:t>
            </a:r>
            <a:r>
              <a:rPr kumimoji="1" lang="zh-CN" altLang="en-US" sz="2000" dirty="0">
                <a:latin typeface="微软雅黑" panose="020B0503020204020204" pitchFamily="34" charset="-122"/>
                <a:ea typeface="微软雅黑" panose="020B0503020204020204" pitchFamily="34" charset="-122"/>
              </a:rPr>
              <a:t>同步上移，直到</a:t>
            </a:r>
            <a:r>
              <a:rPr kumimoji="1" lang="en-US" altLang="zh-CN" sz="2000" dirty="0" err="1">
                <a:latin typeface="微软雅黑" panose="020B0503020204020204" pitchFamily="34" charset="-122"/>
                <a:ea typeface="微软雅黑" panose="020B0503020204020204" pitchFamily="34" charset="-122"/>
              </a:rPr>
              <a:t>tx</a:t>
            </a:r>
            <a:r>
              <a:rPr kumimoji="1" lang="en-US" altLang="zh-CN" sz="2000" dirty="0">
                <a:latin typeface="微软雅黑" panose="020B0503020204020204" pitchFamily="34" charset="-122"/>
                <a:ea typeface="微软雅黑" panose="020B0503020204020204" pitchFamily="34" charset="-122"/>
              </a:rPr>
              <a:t>&lt;0</a:t>
            </a:r>
            <a:endParaRPr kumimoji="1" lang="zh-CN" altLang="en-US" sz="2000" dirty="0">
              <a:latin typeface="微软雅黑" panose="020B0503020204020204" pitchFamily="34" charset="-122"/>
              <a:ea typeface="微软雅黑" panose="020B0503020204020204" pitchFamily="34" charset="-122"/>
            </a:endParaRPr>
          </a:p>
        </p:txBody>
      </p:sp>
      <p:sp>
        <p:nvSpPr>
          <p:cNvPr id="163" name="弧 162"/>
          <p:cNvSpPr/>
          <p:nvPr/>
        </p:nvSpPr>
        <p:spPr>
          <a:xfrm rot="6363516">
            <a:off x="10308515" y="2509037"/>
            <a:ext cx="1137731" cy="1107186"/>
          </a:xfrm>
          <a:prstGeom prst="arc">
            <a:avLst>
              <a:gd name="adj1" fmla="val 12141937"/>
              <a:gd name="adj2" fmla="val 21034315"/>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65" name="文本框 164"/>
          <p:cNvSpPr txBox="1"/>
          <p:nvPr/>
        </p:nvSpPr>
        <p:spPr>
          <a:xfrm>
            <a:off x="9630511" y="4758477"/>
            <a:ext cx="295274" cy="400110"/>
          </a:xfrm>
          <a:prstGeom prst="rect">
            <a:avLst/>
          </a:prstGeom>
          <a:noFill/>
        </p:spPr>
        <p:txBody>
          <a:bodyPr wrap="none" rtlCol="0">
            <a:spAutoFit/>
          </a:bodyPr>
          <a:lstStyle/>
          <a:p>
            <a:r>
              <a:rPr kumimoji="1" lang="en-US" altLang="zh-CN" sz="2000" dirty="0"/>
              <a:t>x</a:t>
            </a:r>
            <a:endParaRPr kumimoji="1" lang="zh-CN" altLang="en-US" sz="2000" dirty="0"/>
          </a:p>
        </p:txBody>
      </p:sp>
      <p:sp>
        <p:nvSpPr>
          <p:cNvPr id="166" name="文本框 165"/>
          <p:cNvSpPr txBox="1"/>
          <p:nvPr/>
        </p:nvSpPr>
        <p:spPr>
          <a:xfrm>
            <a:off x="10588814" y="4691569"/>
            <a:ext cx="300082" cy="400110"/>
          </a:xfrm>
          <a:prstGeom prst="rect">
            <a:avLst/>
          </a:prstGeom>
          <a:noFill/>
        </p:spPr>
        <p:txBody>
          <a:bodyPr wrap="none" rtlCol="0">
            <a:spAutoFit/>
          </a:bodyPr>
          <a:lstStyle/>
          <a:p>
            <a:r>
              <a:rPr kumimoji="1" lang="en-US" altLang="zh-CN" sz="2000" dirty="0"/>
              <a:t>y</a:t>
            </a:r>
            <a:endParaRPr kumimoji="1" lang="zh-CN" altLang="en-US" sz="2000" dirty="0"/>
          </a:p>
        </p:txBody>
      </p:sp>
      <p:grpSp>
        <p:nvGrpSpPr>
          <p:cNvPr id="167" name="组合 166"/>
          <p:cNvGrpSpPr/>
          <p:nvPr/>
        </p:nvGrpSpPr>
        <p:grpSpPr>
          <a:xfrm>
            <a:off x="8422497" y="2852998"/>
            <a:ext cx="3592592" cy="2897859"/>
            <a:chOff x="507185" y="3664171"/>
            <a:chExt cx="3592592" cy="2897859"/>
          </a:xfrm>
        </p:grpSpPr>
        <p:cxnSp>
          <p:nvCxnSpPr>
            <p:cNvPr id="168" name="直线连接符 167"/>
            <p:cNvCxnSpPr/>
            <p:nvPr/>
          </p:nvCxnSpPr>
          <p:spPr>
            <a:xfrm>
              <a:off x="527592" y="6423028"/>
              <a:ext cx="3530600" cy="0"/>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169" name="直线连接符 168"/>
            <p:cNvCxnSpPr/>
            <p:nvPr/>
          </p:nvCxnSpPr>
          <p:spPr>
            <a:xfrm>
              <a:off x="507185" y="4884196"/>
              <a:ext cx="3530600" cy="0"/>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170" name="直线连接符 169"/>
            <p:cNvCxnSpPr/>
            <p:nvPr/>
          </p:nvCxnSpPr>
          <p:spPr>
            <a:xfrm>
              <a:off x="569177" y="5493017"/>
              <a:ext cx="3530600" cy="0"/>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171" name="直线连接符 170"/>
            <p:cNvCxnSpPr/>
            <p:nvPr/>
          </p:nvCxnSpPr>
          <p:spPr>
            <a:xfrm>
              <a:off x="507185" y="4391067"/>
              <a:ext cx="3530600" cy="0"/>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172" name="直线连接符 171"/>
            <p:cNvCxnSpPr/>
            <p:nvPr/>
          </p:nvCxnSpPr>
          <p:spPr>
            <a:xfrm>
              <a:off x="569177" y="5975617"/>
              <a:ext cx="3530600" cy="0"/>
            </a:xfrm>
            <a:prstGeom prst="line">
              <a:avLst/>
            </a:prstGeom>
            <a:ln w="19050">
              <a:solidFill>
                <a:srgbClr val="92D050"/>
              </a:solidFill>
              <a:prstDash val="dash"/>
            </a:ln>
          </p:spPr>
          <p:style>
            <a:lnRef idx="1">
              <a:schemeClr val="accent1"/>
            </a:lnRef>
            <a:fillRef idx="0">
              <a:schemeClr val="accent1"/>
            </a:fillRef>
            <a:effectRef idx="0">
              <a:schemeClr val="accent1"/>
            </a:effectRef>
            <a:fontRef idx="minor">
              <a:schemeClr val="tx1"/>
            </a:fontRef>
          </p:style>
        </p:cxnSp>
        <p:sp>
          <p:nvSpPr>
            <p:cNvPr id="173" name="椭圆 172"/>
            <p:cNvSpPr/>
            <p:nvPr/>
          </p:nvSpPr>
          <p:spPr>
            <a:xfrm>
              <a:off x="2924873" y="5848617"/>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4" name="椭圆 173"/>
            <p:cNvSpPr/>
            <p:nvPr/>
          </p:nvSpPr>
          <p:spPr>
            <a:xfrm>
              <a:off x="1756473" y="5366017"/>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5" name="椭圆 174"/>
            <p:cNvSpPr/>
            <p:nvPr/>
          </p:nvSpPr>
          <p:spPr>
            <a:xfrm>
              <a:off x="2145485" y="4782596"/>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6" name="椭圆 175"/>
            <p:cNvSpPr/>
            <p:nvPr/>
          </p:nvSpPr>
          <p:spPr>
            <a:xfrm>
              <a:off x="2589985" y="4287296"/>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7" name="椭圆 176"/>
            <p:cNvSpPr/>
            <p:nvPr/>
          </p:nvSpPr>
          <p:spPr>
            <a:xfrm>
              <a:off x="2925181" y="5368110"/>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8" name="椭圆 177"/>
            <p:cNvSpPr/>
            <p:nvPr/>
          </p:nvSpPr>
          <p:spPr>
            <a:xfrm>
              <a:off x="2996385" y="4757196"/>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179" name="直线箭头连接符 178"/>
            <p:cNvCxnSpPr>
              <a:stCxn id="173" idx="0"/>
              <a:endCxn id="177" idx="4"/>
            </p:cNvCxnSpPr>
            <p:nvPr/>
          </p:nvCxnSpPr>
          <p:spPr>
            <a:xfrm flipV="1">
              <a:off x="3051873" y="5622110"/>
              <a:ext cx="308" cy="2265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0" name="直线箭头连接符 179"/>
            <p:cNvCxnSpPr>
              <a:stCxn id="175" idx="0"/>
              <a:endCxn id="176" idx="3"/>
            </p:cNvCxnSpPr>
            <p:nvPr/>
          </p:nvCxnSpPr>
          <p:spPr>
            <a:xfrm flipV="1">
              <a:off x="2272485" y="4504099"/>
              <a:ext cx="354697" cy="2784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1" name="直线箭头连接符 180"/>
            <p:cNvCxnSpPr>
              <a:stCxn id="178" idx="0"/>
              <a:endCxn id="176" idx="5"/>
            </p:cNvCxnSpPr>
            <p:nvPr/>
          </p:nvCxnSpPr>
          <p:spPr>
            <a:xfrm flipH="1" flipV="1">
              <a:off x="2806788" y="4504099"/>
              <a:ext cx="316597" cy="2530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2" name="直线箭头连接符 181"/>
            <p:cNvCxnSpPr>
              <a:endCxn id="176" idx="4"/>
            </p:cNvCxnSpPr>
            <p:nvPr/>
          </p:nvCxnSpPr>
          <p:spPr>
            <a:xfrm flipV="1">
              <a:off x="2578414" y="4541296"/>
              <a:ext cx="138571" cy="604296"/>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3" name="直线箭头连接符 182"/>
            <p:cNvCxnSpPr>
              <a:endCxn id="178" idx="5"/>
            </p:cNvCxnSpPr>
            <p:nvPr/>
          </p:nvCxnSpPr>
          <p:spPr>
            <a:xfrm flipH="1" flipV="1">
              <a:off x="3213188" y="4973999"/>
              <a:ext cx="144993" cy="25400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4" name="直线箭头连接符 183"/>
            <p:cNvCxnSpPr>
              <a:endCxn id="175" idx="4"/>
            </p:cNvCxnSpPr>
            <p:nvPr/>
          </p:nvCxnSpPr>
          <p:spPr>
            <a:xfrm flipH="1" flipV="1">
              <a:off x="2272485" y="5036596"/>
              <a:ext cx="169933" cy="278497"/>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5" name="直线箭头连接符 184"/>
            <p:cNvCxnSpPr/>
            <p:nvPr/>
          </p:nvCxnSpPr>
          <p:spPr>
            <a:xfrm flipH="1" flipV="1">
              <a:off x="3148180" y="5589765"/>
              <a:ext cx="113627" cy="291197"/>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186" name="椭圆 185"/>
            <p:cNvSpPr/>
            <p:nvPr/>
          </p:nvSpPr>
          <p:spPr>
            <a:xfrm>
              <a:off x="2818285" y="3664171"/>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187" name="直线箭头连接符 186"/>
            <p:cNvCxnSpPr>
              <a:stCxn id="176" idx="0"/>
              <a:endCxn id="186" idx="4"/>
            </p:cNvCxnSpPr>
            <p:nvPr/>
          </p:nvCxnSpPr>
          <p:spPr>
            <a:xfrm flipV="1">
              <a:off x="2716985" y="3918171"/>
              <a:ext cx="228300" cy="3691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8" name="直线箭头连接符 187"/>
            <p:cNvCxnSpPr>
              <a:stCxn id="174" idx="0"/>
              <a:endCxn id="175" idx="3"/>
            </p:cNvCxnSpPr>
            <p:nvPr/>
          </p:nvCxnSpPr>
          <p:spPr>
            <a:xfrm flipV="1">
              <a:off x="1883473" y="4999399"/>
              <a:ext cx="299209" cy="3666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9" name="直线箭头连接符 188"/>
            <p:cNvCxnSpPr>
              <a:stCxn id="177" idx="0"/>
              <a:endCxn id="178" idx="4"/>
            </p:cNvCxnSpPr>
            <p:nvPr/>
          </p:nvCxnSpPr>
          <p:spPr>
            <a:xfrm flipV="1">
              <a:off x="3052181" y="5011196"/>
              <a:ext cx="71204" cy="3569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0" name="直线箭头连接符 189"/>
            <p:cNvCxnSpPr/>
            <p:nvPr/>
          </p:nvCxnSpPr>
          <p:spPr>
            <a:xfrm flipH="1" flipV="1">
              <a:off x="2995050" y="3916861"/>
              <a:ext cx="144993" cy="25400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191" name="椭圆 190"/>
            <p:cNvSpPr/>
            <p:nvPr/>
          </p:nvSpPr>
          <p:spPr>
            <a:xfrm>
              <a:off x="2658173" y="6308030"/>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192" name="直线箭头连接符 191"/>
            <p:cNvCxnSpPr>
              <a:stCxn id="191" idx="0"/>
              <a:endCxn id="173" idx="3"/>
            </p:cNvCxnSpPr>
            <p:nvPr/>
          </p:nvCxnSpPr>
          <p:spPr>
            <a:xfrm flipV="1">
              <a:off x="2785173" y="6065420"/>
              <a:ext cx="176897" cy="2426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194" name="文本框 193"/>
          <p:cNvSpPr txBox="1"/>
          <p:nvPr/>
        </p:nvSpPr>
        <p:spPr>
          <a:xfrm>
            <a:off x="10806136" y="2286682"/>
            <a:ext cx="644728" cy="400110"/>
          </a:xfrm>
          <a:prstGeom prst="rect">
            <a:avLst/>
          </a:prstGeom>
          <a:noFill/>
        </p:spPr>
        <p:txBody>
          <a:bodyPr wrap="none" rtlCol="0">
            <a:spAutoFit/>
          </a:bodyPr>
          <a:lstStyle/>
          <a:p>
            <a:r>
              <a:rPr kumimoji="1" lang="en-US" altLang="zh-CN" sz="2000" dirty="0">
                <a:solidFill>
                  <a:srgbClr val="FF0000"/>
                </a:solidFill>
              </a:rPr>
              <a:t>ty&lt;0</a:t>
            </a:r>
            <a:endParaRPr kumimoji="1" lang="zh-CN" altLang="en-US" sz="2000" dirty="0">
              <a:solidFill>
                <a:srgbClr val="FF0000"/>
              </a:solidFill>
            </a:endParaRPr>
          </a:p>
        </p:txBody>
      </p:sp>
      <p:sp>
        <p:nvSpPr>
          <p:cNvPr id="195" name="任意多边形: 形状 19"/>
          <p:cNvSpPr/>
          <p:nvPr/>
        </p:nvSpPr>
        <p:spPr>
          <a:xfrm>
            <a:off x="8859522" y="6138387"/>
            <a:ext cx="3291550" cy="57696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ts val="2600"/>
              </a:lnSpc>
              <a:spcBef>
                <a:spcPct val="0"/>
              </a:spcBef>
              <a:spcAft>
                <a:spcPct val="35000"/>
              </a:spcAft>
            </a:pPr>
            <a:r>
              <a:rPr kumimoji="1" lang="en-US" altLang="zh-CN" sz="2000" dirty="0">
                <a:latin typeface="微软雅黑" panose="020B0503020204020204" pitchFamily="34" charset="-122"/>
                <a:ea typeface="微软雅黑" panose="020B0503020204020204" pitchFamily="34" charset="-122"/>
              </a:rPr>
              <a:t>y</a:t>
            </a:r>
            <a:r>
              <a:rPr kumimoji="1" lang="zh-CN" altLang="en-US" sz="2000" dirty="0">
                <a:latin typeface="微软雅黑" panose="020B0503020204020204" pitchFamily="34" charset="-122"/>
                <a:ea typeface="微软雅黑" panose="020B0503020204020204" pitchFamily="34" charset="-122"/>
              </a:rPr>
              <a:t>和</a:t>
            </a:r>
            <a:r>
              <a:rPr kumimoji="1" lang="en-US" altLang="zh-CN" sz="2000" dirty="0">
                <a:latin typeface="微软雅黑" panose="020B0503020204020204" pitchFamily="34" charset="-122"/>
                <a:ea typeface="微软雅黑" panose="020B0503020204020204" pitchFamily="34" charset="-122"/>
              </a:rPr>
              <a:t>ty</a:t>
            </a:r>
            <a:r>
              <a:rPr kumimoji="1" lang="zh-CN" altLang="en-US" sz="2000" dirty="0">
                <a:latin typeface="微软雅黑" panose="020B0503020204020204" pitchFamily="34" charset="-122"/>
                <a:ea typeface="微软雅黑" panose="020B0503020204020204" pitchFamily="34" charset="-122"/>
              </a:rPr>
              <a:t>同步上移，直到</a:t>
            </a:r>
            <a:r>
              <a:rPr kumimoji="1" lang="en-US" altLang="zh-CN" sz="2000" dirty="0">
                <a:latin typeface="微软雅黑" panose="020B0503020204020204" pitchFamily="34" charset="-122"/>
                <a:ea typeface="微软雅黑" panose="020B0503020204020204" pitchFamily="34" charset="-122"/>
              </a:rPr>
              <a:t>ty&lt;0</a:t>
            </a:r>
            <a:endParaRPr kumimoji="1" lang="zh-CN" altLang="en-US" sz="2000" dirty="0">
              <a:latin typeface="微软雅黑" panose="020B0503020204020204" pitchFamily="34" charset="-122"/>
              <a:ea typeface="微软雅黑" panose="020B0503020204020204" pitchFamily="34" charset="-122"/>
            </a:endParaRPr>
          </a:p>
        </p:txBody>
      </p:sp>
      <p:sp>
        <p:nvSpPr>
          <p:cNvPr id="196" name="弧 195"/>
          <p:cNvSpPr/>
          <p:nvPr/>
        </p:nvSpPr>
        <p:spPr>
          <a:xfrm rot="6121545">
            <a:off x="10613715" y="4850292"/>
            <a:ext cx="986864" cy="701734"/>
          </a:xfrm>
          <a:prstGeom prst="arc">
            <a:avLst>
              <a:gd name="adj1" fmla="val 10593779"/>
              <a:gd name="adj2" fmla="val 446810"/>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97" name="右箭头 196"/>
          <p:cNvSpPr/>
          <p:nvPr/>
        </p:nvSpPr>
        <p:spPr>
          <a:xfrm>
            <a:off x="4012626" y="4364671"/>
            <a:ext cx="406416" cy="747618"/>
          </a:xfrm>
          <a:prstGeom prst="rightArrow">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8" name="右箭头 197"/>
          <p:cNvSpPr/>
          <p:nvPr/>
        </p:nvSpPr>
        <p:spPr>
          <a:xfrm>
            <a:off x="8022556" y="4327816"/>
            <a:ext cx="406416" cy="747618"/>
          </a:xfrm>
          <a:prstGeom prst="rightArrow">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9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0" grpId="0" animBg="1"/>
      <p:bldP spid="72" grpId="0"/>
      <p:bldP spid="73" grpId="0"/>
      <p:bldP spid="102" grpId="0" animBg="1"/>
      <p:bldP spid="132" grpId="0"/>
      <p:bldP spid="133" grpId="0"/>
      <p:bldP spid="160" grpId="0"/>
      <p:bldP spid="161" grpId="0"/>
      <p:bldP spid="162" grpId="0" animBg="1"/>
      <p:bldP spid="163" grpId="0" animBg="1"/>
      <p:bldP spid="165" grpId="0"/>
      <p:bldP spid="166" grpId="0"/>
      <p:bldP spid="194" grpId="0"/>
      <p:bldP spid="195" grpId="0" animBg="1"/>
      <p:bldP spid="196" grpId="0" animBg="1"/>
      <p:bldP spid="197" grpId="0" animBg="1"/>
      <p:bldP spid="198"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父亲表示法的应用：最近公共祖先问题</a:t>
            </a:r>
            <a:endParaRPr lang="zh-CN" altLang="en-US" dirty="0"/>
          </a:p>
        </p:txBody>
      </p:sp>
      <p:sp>
        <p:nvSpPr>
          <p:cNvPr id="3" name="副标题 2"/>
          <p:cNvSpPr>
            <a:spLocks noGrp="1"/>
          </p:cNvSpPr>
          <p:nvPr>
            <p:ph type="subTitle" idx="1"/>
          </p:nvPr>
        </p:nvSpPr>
        <p:spPr/>
        <p:txBody>
          <a:bodyPr/>
          <a:lstStyle/>
          <a:p>
            <a:r>
              <a:rPr lang="en-US" altLang="zh-CN" dirty="0"/>
              <a:t>5.6 </a:t>
            </a:r>
            <a:r>
              <a:rPr lang="zh-CN" altLang="en-US" dirty="0"/>
              <a:t>树与森林</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253171" y="1600260"/>
            <a:ext cx="4644293" cy="3963632"/>
          </a:xfrm>
        </p:spPr>
        <p:txBody>
          <a:bodyPr>
            <a:normAutofit/>
          </a:bodyPr>
          <a:lstStyle/>
          <a:p>
            <a:pPr>
              <a:lnSpc>
                <a:spcPct val="110000"/>
              </a:lnSpc>
            </a:pPr>
            <a:r>
              <a:rPr lang="zh-CN" altLang="en-US" sz="1800" b="1" dirty="0"/>
              <a:t>问题描述</a:t>
            </a:r>
            <a:r>
              <a:rPr lang="zh-CN" altLang="en-US" sz="1800" dirty="0"/>
              <a:t>：在基于父亲表示法的树中，查找两个结点的最近公共祖先</a:t>
            </a:r>
            <a:r>
              <a:rPr lang="en-US" altLang="zh-CN" sz="1800" dirty="0"/>
              <a:t>LCA</a:t>
            </a:r>
            <a:r>
              <a:rPr lang="zh-CN" altLang="en-US" sz="1800" dirty="0"/>
              <a:t>。结点</a:t>
            </a:r>
            <a:r>
              <a:rPr lang="en-US" altLang="zh-CN" sz="1800" dirty="0"/>
              <a:t>x</a:t>
            </a:r>
            <a:r>
              <a:rPr lang="zh-CN" altLang="en-US" sz="1800" dirty="0"/>
              <a:t>和结点</a:t>
            </a:r>
            <a:r>
              <a:rPr lang="en-US" altLang="zh-CN" sz="1800" dirty="0"/>
              <a:t>y</a:t>
            </a:r>
            <a:r>
              <a:rPr lang="zh-CN" altLang="en-US" sz="1800" dirty="0"/>
              <a:t>的最近公共祖先的定义如下：</a:t>
            </a:r>
            <a:endParaRPr lang="en-US" altLang="zh-CN" sz="1800" dirty="0"/>
          </a:p>
          <a:p>
            <a:pPr marL="342900" indent="-342900">
              <a:lnSpc>
                <a:spcPct val="110000"/>
              </a:lnSpc>
              <a:buFont typeface="Arial" panose="020B0604020202020204" pitchFamily="34" charset="0"/>
              <a:buChar char="•"/>
            </a:pPr>
            <a:r>
              <a:rPr lang="zh-CN" altLang="en-US" sz="1800" dirty="0"/>
              <a:t>如果</a:t>
            </a:r>
            <a:r>
              <a:rPr lang="en-US" altLang="zh-CN" sz="1800" dirty="0"/>
              <a:t>x</a:t>
            </a:r>
            <a:r>
              <a:rPr lang="zh-CN" altLang="en-US" sz="1800" dirty="0"/>
              <a:t>是</a:t>
            </a:r>
            <a:r>
              <a:rPr lang="en-US" altLang="zh-CN" sz="1800" dirty="0"/>
              <a:t>y</a:t>
            </a:r>
            <a:r>
              <a:rPr lang="zh-CN" altLang="en-US" sz="1800" dirty="0"/>
              <a:t>的祖先结点，则</a:t>
            </a:r>
            <a:r>
              <a:rPr lang="en-US" altLang="zh-CN" sz="1800" dirty="0"/>
              <a:t>x</a:t>
            </a:r>
            <a:r>
              <a:rPr lang="zh-CN" altLang="en-US" sz="1800" dirty="0"/>
              <a:t>就是</a:t>
            </a:r>
            <a:r>
              <a:rPr lang="en-US" altLang="zh-CN" sz="1800" dirty="0"/>
              <a:t>LCA</a:t>
            </a:r>
            <a:r>
              <a:rPr lang="zh-CN" altLang="en-US" sz="1800" dirty="0"/>
              <a:t>；同样，如果</a:t>
            </a:r>
            <a:r>
              <a:rPr lang="en-US" altLang="zh-CN" sz="1800" dirty="0"/>
              <a:t>y</a:t>
            </a:r>
            <a:r>
              <a:rPr lang="zh-CN" altLang="en-US" sz="1800" dirty="0"/>
              <a:t>是</a:t>
            </a:r>
            <a:r>
              <a:rPr lang="en-US" altLang="zh-CN" sz="1800" dirty="0"/>
              <a:t>x</a:t>
            </a:r>
            <a:r>
              <a:rPr lang="zh-CN" altLang="en-US" sz="1800" dirty="0"/>
              <a:t>的祖先结点，则</a:t>
            </a:r>
            <a:r>
              <a:rPr lang="en-US" altLang="zh-CN" sz="1800" dirty="0"/>
              <a:t>y</a:t>
            </a:r>
            <a:r>
              <a:rPr lang="zh-CN" altLang="en-US" sz="1800" dirty="0"/>
              <a:t>是</a:t>
            </a:r>
            <a:r>
              <a:rPr lang="en-US" altLang="zh-CN" sz="1800" dirty="0"/>
              <a:t>LCA</a:t>
            </a:r>
            <a:endParaRPr lang="en-US" altLang="zh-CN" sz="1800" dirty="0"/>
          </a:p>
          <a:p>
            <a:pPr marL="342900" indent="-342900">
              <a:lnSpc>
                <a:spcPct val="110000"/>
              </a:lnSpc>
              <a:buFont typeface="Arial" panose="020B0604020202020204" pitchFamily="34" charset="0"/>
              <a:buChar char="•"/>
            </a:pPr>
            <a:r>
              <a:rPr lang="zh-CN" altLang="en-US" sz="1800" dirty="0"/>
              <a:t>如果</a:t>
            </a:r>
            <a:r>
              <a:rPr lang="en-US" altLang="zh-CN" sz="1800" dirty="0"/>
              <a:t>x</a:t>
            </a:r>
            <a:r>
              <a:rPr lang="zh-CN" altLang="en-US" sz="1800" dirty="0"/>
              <a:t>和</a:t>
            </a:r>
            <a:r>
              <a:rPr lang="en-US" altLang="zh-CN" sz="1800" dirty="0"/>
              <a:t>y</a:t>
            </a:r>
            <a:r>
              <a:rPr lang="zh-CN" altLang="en-US" sz="1800" dirty="0"/>
              <a:t>没有祖孙关系，则</a:t>
            </a:r>
            <a:r>
              <a:rPr lang="en-US" altLang="zh-CN" sz="1800" dirty="0"/>
              <a:t>x</a:t>
            </a:r>
            <a:r>
              <a:rPr lang="zh-CN" altLang="en-US" sz="1800" dirty="0"/>
              <a:t>和</a:t>
            </a:r>
            <a:r>
              <a:rPr lang="en-US" altLang="zh-CN" sz="1800" dirty="0"/>
              <a:t>y</a:t>
            </a:r>
            <a:r>
              <a:rPr lang="zh-CN" altLang="en-US" sz="1800" dirty="0"/>
              <a:t>一定有相同的祖先结点</a:t>
            </a:r>
            <a:r>
              <a:rPr lang="en-US" altLang="zh-CN" sz="1800" dirty="0"/>
              <a:t>(?)</a:t>
            </a:r>
            <a:r>
              <a:rPr lang="zh-CN" altLang="en-US" sz="1800" dirty="0"/>
              <a:t>，在所有共同祖先中，层数最大的结点是</a:t>
            </a:r>
            <a:r>
              <a:rPr lang="en-US" altLang="zh-CN" sz="1800" dirty="0"/>
              <a:t>x</a:t>
            </a:r>
            <a:r>
              <a:rPr lang="zh-CN" altLang="en-US" sz="1800" dirty="0"/>
              <a:t>和</a:t>
            </a:r>
            <a:r>
              <a:rPr lang="en-US" altLang="zh-CN" sz="1800" dirty="0"/>
              <a:t>y</a:t>
            </a:r>
            <a:r>
              <a:rPr lang="zh-CN" altLang="en-US" sz="1800" dirty="0"/>
              <a:t>的</a:t>
            </a:r>
            <a:r>
              <a:rPr lang="en-US" altLang="zh-CN" sz="1800" dirty="0"/>
              <a:t>LCA</a:t>
            </a:r>
            <a:endParaRPr lang="en-US" altLang="zh-CN" sz="1800" dirty="0"/>
          </a:p>
        </p:txBody>
      </p:sp>
      <mc:AlternateContent xmlns:mc="http://schemas.openxmlformats.org/markup-compatibility/2006">
        <mc:Choice xmlns:a14="http://schemas.microsoft.com/office/drawing/2010/main" Requires="a14">
          <p:sp>
            <p:nvSpPr>
              <p:cNvPr id="6" name="任意多边形: 形状 6"/>
              <p:cNvSpPr/>
              <p:nvPr/>
            </p:nvSpPr>
            <p:spPr>
              <a:xfrm>
                <a:off x="5013429" y="1158644"/>
                <a:ext cx="6340371" cy="560539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tx</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x</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ty</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y</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while</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tx</a:t>
                </a:r>
                <a:r>
                  <a:rPr lang="zh-CN" altLang="en-US" dirty="0">
                    <a:solidFill>
                      <a:schemeClr val="bg1"/>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solidFill>
                          <a:schemeClr val="bg1"/>
                        </a:solidFill>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 且 </a:t>
                </a:r>
                <a:r>
                  <a:rPr lang="en-US" altLang="zh-CN" dirty="0">
                    <a:solidFill>
                      <a:schemeClr val="bg1"/>
                    </a:solidFill>
                    <a:latin typeface="微软雅黑" panose="020B0503020204020204" pitchFamily="34" charset="-122"/>
                    <a:ea typeface="微软雅黑" panose="020B0503020204020204" pitchFamily="34" charset="-122"/>
                  </a:rPr>
                  <a:t>ty</a:t>
                </a:r>
                <a:r>
                  <a:rPr lang="zh-CN" altLang="en-US" dirty="0">
                    <a:solidFill>
                      <a:schemeClr val="bg1"/>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i="1">
                        <a:solidFill>
                          <a:schemeClr val="bg1"/>
                        </a:solidFill>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tx</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tree[</a:t>
                </a:r>
                <a:r>
                  <a:rPr lang="en-US" altLang="zh-CN" dirty="0" err="1">
                    <a:solidFill>
                      <a:schemeClr val="bg1"/>
                    </a:solidFill>
                    <a:latin typeface="微软雅黑" panose="020B0503020204020204" pitchFamily="34" charset="-122"/>
                    <a:ea typeface="微软雅黑" panose="020B0503020204020204" pitchFamily="34" charset="-122"/>
                  </a:rPr>
                  <a:t>tx</a:t>
                </a:r>
                <a:r>
                  <a:rPr lang="en-US" altLang="zh-CN" dirty="0">
                    <a:solidFill>
                      <a:schemeClr val="bg1"/>
                    </a:solidFill>
                    <a:latin typeface="微软雅黑" panose="020B0503020204020204" pitchFamily="34" charset="-122"/>
                    <a:ea typeface="微软雅黑" panose="020B0503020204020204" pitchFamily="34" charset="-122"/>
                  </a:rPr>
                  <a:t>].parent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en-US" altLang="zh-CN" dirty="0" err="1">
                    <a:solidFill>
                      <a:srgbClr val="FFFF00"/>
                    </a:solidFill>
                    <a:latin typeface="微软雅黑" panose="020B0503020204020204" pitchFamily="34" charset="-122"/>
                    <a:ea typeface="微软雅黑" panose="020B0503020204020204" pitchFamily="34" charset="-122"/>
                  </a:rPr>
                  <a:t>tx</a:t>
                </a:r>
                <a:r>
                  <a:rPr lang="zh-CN" altLang="en-US" dirty="0">
                    <a:solidFill>
                      <a:srgbClr val="FFFF00"/>
                    </a:solidFill>
                    <a:latin typeface="微软雅黑" panose="020B0503020204020204" pitchFamily="34" charset="-122"/>
                    <a:ea typeface="微软雅黑" panose="020B0503020204020204" pitchFamily="34" charset="-122"/>
                  </a:rPr>
                  <a:t>和</a:t>
                </a:r>
                <a:r>
                  <a:rPr lang="en-US" altLang="zh-CN" dirty="0">
                    <a:solidFill>
                      <a:srgbClr val="FFFF00"/>
                    </a:solidFill>
                    <a:latin typeface="微软雅黑" panose="020B0503020204020204" pitchFamily="34" charset="-122"/>
                    <a:ea typeface="微软雅黑" panose="020B0503020204020204" pitchFamily="34" charset="-122"/>
                  </a:rPr>
                  <a:t>ty</a:t>
                </a:r>
                <a:r>
                  <a:rPr lang="zh-CN" altLang="en-US" dirty="0">
                    <a:solidFill>
                      <a:srgbClr val="FFFF00"/>
                    </a:solidFill>
                    <a:latin typeface="微软雅黑" panose="020B0503020204020204" pitchFamily="34" charset="-122"/>
                    <a:ea typeface="微软雅黑" panose="020B0503020204020204" pitchFamily="34" charset="-122"/>
                  </a:rPr>
                  <a:t>同步向上移动</a:t>
                </a:r>
                <a:endParaRPr lang="en-US" altLang="zh-CN"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ty</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tree[ty].parent</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end</a:t>
                </a:r>
                <a:endParaRPr lang="en-US" altLang="zh-CN"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if</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ty</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&lt;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0</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then</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en-US" altLang="zh-CN" dirty="0">
                    <a:solidFill>
                      <a:srgbClr val="FFFF00"/>
                    </a:solidFill>
                    <a:latin typeface="微软雅黑" panose="020B0503020204020204" pitchFamily="34" charset="-122"/>
                    <a:ea typeface="微软雅黑" panose="020B0503020204020204" pitchFamily="34" charset="-122"/>
                  </a:rPr>
                  <a:t>level(x)</a:t>
                </a:r>
                <a:r>
                  <a:rPr lang="zh-CN" altLang="en-US" dirty="0">
                    <a:solidFill>
                      <a:srgbClr val="FFFF0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i="1" smtClean="0">
                        <a:solidFill>
                          <a:srgbClr val="FFFF00"/>
                        </a:solidFill>
                        <a:latin typeface="Cambria Math" panose="02040503050406030204" pitchFamily="18" charset="0"/>
                        <a:ea typeface="微软雅黑" panose="020B0503020204020204" pitchFamily="34" charset="-122"/>
                      </a:rPr>
                      <m:t>≥</m:t>
                    </m:r>
                  </m:oMath>
                </a14:m>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level(y)</a:t>
                </a:r>
                <a:r>
                  <a:rPr lang="zh-CN" altLang="en-US" dirty="0">
                    <a:solidFill>
                      <a:srgbClr val="FFFF00"/>
                    </a:solidFill>
                    <a:latin typeface="微软雅黑" panose="020B0503020204020204" pitchFamily="34" charset="-122"/>
                    <a:ea typeface="微软雅黑" panose="020B0503020204020204" pitchFamily="34" charset="-122"/>
                  </a:rPr>
                  <a:t> 交换</a:t>
                </a:r>
                <a:r>
                  <a:rPr lang="en-US" altLang="zh-CN" dirty="0">
                    <a:solidFill>
                      <a:srgbClr val="FFFF00"/>
                    </a:solidFill>
                    <a:latin typeface="微软雅黑" panose="020B0503020204020204" pitchFamily="34" charset="-122"/>
                    <a:ea typeface="微软雅黑" panose="020B0503020204020204" pitchFamily="34" charset="-122"/>
                  </a:rPr>
                  <a:t>x</a:t>
                </a:r>
                <a:r>
                  <a:rPr lang="zh-CN" altLang="en-US" dirty="0">
                    <a:solidFill>
                      <a:srgbClr val="FFFF00"/>
                    </a:solidFill>
                    <a:latin typeface="微软雅黑" panose="020B0503020204020204" pitchFamily="34" charset="-122"/>
                    <a:ea typeface="微软雅黑" panose="020B0503020204020204" pitchFamily="34" charset="-122"/>
                  </a:rPr>
                  <a:t>和</a:t>
                </a:r>
                <a:r>
                  <a:rPr lang="en-US" altLang="zh-CN" dirty="0">
                    <a:solidFill>
                      <a:srgbClr val="FFFF00"/>
                    </a:solidFill>
                    <a:latin typeface="微软雅黑" panose="020B0503020204020204" pitchFamily="34" charset="-122"/>
                    <a:ea typeface="微软雅黑" panose="020B0503020204020204" pitchFamily="34" charset="-122"/>
                  </a:rPr>
                  <a:t>y</a:t>
                </a:r>
                <a:endParaRPr lang="en-US" altLang="zh-CN"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x</a:t>
                </a:r>
                <a:r>
                  <a:rPr lang="zh-CN" altLang="en-US" dirty="0">
                    <a:solidFill>
                      <a:schemeClr val="bg1"/>
                    </a:solidFill>
                    <a:latin typeface="微软雅黑" panose="020B0503020204020204" pitchFamily="34" charset="-122"/>
                    <a:ea typeface="微软雅黑" panose="020B0503020204020204" pitchFamily="34" charset="-122"/>
                  </a:rPr>
                  <a:t> </a:t>
                </a:r>
                <a14:m>
                  <m:oMath xmlns:m="http://schemas.openxmlformats.org/officeDocument/2006/math">
                    <m:r>
                      <a:rPr lang="zh-CN" altLang="en-US" i="1" smtClean="0">
                        <a:solidFill>
                          <a:schemeClr val="bg1"/>
                        </a:solidFill>
                        <a:latin typeface="Cambria Math" panose="02040503050406030204" pitchFamily="18" charset="0"/>
                        <a:ea typeface="微软雅黑" panose="020B0503020204020204" pitchFamily="34" charset="-122"/>
                      </a:rPr>
                      <m:t>⟷</m:t>
                    </m:r>
                  </m:oMath>
                </a14:m>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y</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tx</a:t>
                </a:r>
                <a:r>
                  <a:rPr lang="zh-CN" altLang="en-US" dirty="0">
                    <a:solidFill>
                      <a:schemeClr val="bg1"/>
                    </a:solidFill>
                    <a:latin typeface="微软雅黑" panose="020B0503020204020204" pitchFamily="34" charset="-122"/>
                    <a:ea typeface="微软雅黑" panose="020B0503020204020204" pitchFamily="34" charset="-122"/>
                  </a:rPr>
                  <a:t> </a:t>
                </a:r>
                <a14:m>
                  <m:oMath xmlns:m="http://schemas.openxmlformats.org/officeDocument/2006/math">
                    <m:r>
                      <a:rPr lang="zh-CN" altLang="en-US" i="1" smtClean="0">
                        <a:solidFill>
                          <a:schemeClr val="bg1"/>
                        </a:solidFill>
                        <a:latin typeface="Cambria Math" panose="02040503050406030204" pitchFamily="18" charset="0"/>
                        <a:ea typeface="微软雅黑" panose="020B0503020204020204" pitchFamily="34" charset="-122"/>
                      </a:rPr>
                      <m:t>⟷</m:t>
                    </m:r>
                  </m:oMath>
                </a14:m>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ty</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end</a:t>
                </a:r>
                <a:endParaRPr lang="en-US" altLang="zh-CN"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while</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ty</a:t>
                </a:r>
                <a:r>
                  <a:rPr lang="zh-CN" altLang="en-US" dirty="0">
                    <a:solidFill>
                      <a:schemeClr val="bg1"/>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i="1">
                        <a:solidFill>
                          <a:schemeClr val="bg1"/>
                        </a:solidFill>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ty</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tree[ty].parent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en-US" altLang="zh-CN" dirty="0">
                    <a:solidFill>
                      <a:srgbClr val="FFFF00"/>
                    </a:solidFill>
                    <a:latin typeface="微软雅黑" panose="020B0503020204020204" pitchFamily="34" charset="-122"/>
                    <a:ea typeface="微软雅黑" panose="020B0503020204020204" pitchFamily="34" charset="-122"/>
                  </a:rPr>
                  <a:t>y</a:t>
                </a:r>
                <a:r>
                  <a:rPr lang="zh-CN" altLang="en-US" dirty="0">
                    <a:solidFill>
                      <a:srgbClr val="FFFF00"/>
                    </a:solidFill>
                    <a:latin typeface="微软雅黑" panose="020B0503020204020204" pitchFamily="34" charset="-122"/>
                    <a:ea typeface="微软雅黑" panose="020B0503020204020204" pitchFamily="34" charset="-122"/>
                  </a:rPr>
                  <a:t>和</a:t>
                </a:r>
                <a:r>
                  <a:rPr lang="en-US" altLang="zh-CN" dirty="0">
                    <a:solidFill>
                      <a:srgbClr val="FFFF00"/>
                    </a:solidFill>
                    <a:latin typeface="微软雅黑" panose="020B0503020204020204" pitchFamily="34" charset="-122"/>
                    <a:ea typeface="微软雅黑" panose="020B0503020204020204" pitchFamily="34" charset="-122"/>
                  </a:rPr>
                  <a:t>ty</a:t>
                </a:r>
                <a:r>
                  <a:rPr lang="zh-CN" altLang="en-US" dirty="0">
                    <a:solidFill>
                      <a:srgbClr val="FFFF00"/>
                    </a:solidFill>
                    <a:latin typeface="微软雅黑" panose="020B0503020204020204" pitchFamily="34" charset="-122"/>
                    <a:ea typeface="微软雅黑" panose="020B0503020204020204" pitchFamily="34" charset="-122"/>
                  </a:rPr>
                  <a:t>同步向上移动</a:t>
                </a:r>
                <a:endParaRPr lang="en-US" altLang="zh-CN"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y</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tree[y].parent</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end</a:t>
                </a:r>
                <a:endParaRPr lang="en-US" altLang="zh-CN"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while</a:t>
                </a: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solidFill>
                          <a:srgbClr val="FFFF00"/>
                        </a:solidFill>
                        <a:latin typeface="Cambria Math" panose="02040503050406030204" pitchFamily="18" charset="0"/>
                        <a:ea typeface="微软雅黑" panose="020B0503020204020204" pitchFamily="34" charset="-122"/>
                      </a:rPr>
                      <m:t>≠</m:t>
                    </m:r>
                  </m:oMath>
                </a14:m>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y</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y</a:t>
                </a:r>
                <a:r>
                  <a:rPr lang="zh-CN" altLang="en-US" dirty="0">
                    <a:latin typeface="微软雅黑" panose="020B0503020204020204" pitchFamily="34" charset="-122"/>
                    <a:ea typeface="微软雅黑" panose="020B0503020204020204" pitchFamily="34" charset="-122"/>
                  </a:rPr>
                  <a:t>在同一层</a:t>
                </a:r>
                <a:endParaRPr lang="en-US"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x</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tree[x].parent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//x</a:t>
                </a:r>
                <a:r>
                  <a:rPr lang="zh-CN" altLang="en-US" dirty="0">
                    <a:solidFill>
                      <a:schemeClr val="bg1"/>
                    </a:solidFill>
                    <a:latin typeface="微软雅黑" panose="020B0503020204020204" pitchFamily="34" charset="-122"/>
                    <a:ea typeface="微软雅黑" panose="020B0503020204020204" pitchFamily="34" charset="-122"/>
                  </a:rPr>
                  <a:t>和</a:t>
                </a:r>
                <a:r>
                  <a:rPr lang="en-US" altLang="zh-CN" dirty="0">
                    <a:solidFill>
                      <a:schemeClr val="bg1"/>
                    </a:solidFill>
                    <a:latin typeface="微软雅黑" panose="020B0503020204020204" pitchFamily="34" charset="-122"/>
                    <a:ea typeface="微软雅黑" panose="020B0503020204020204" pitchFamily="34" charset="-122"/>
                  </a:rPr>
                  <a:t>y</a:t>
                </a:r>
                <a:r>
                  <a:rPr lang="zh-CN" altLang="en-US" dirty="0">
                    <a:solidFill>
                      <a:schemeClr val="bg1"/>
                    </a:solidFill>
                    <a:latin typeface="微软雅黑" panose="020B0503020204020204" pitchFamily="34" charset="-122"/>
                    <a:ea typeface="微软雅黑" panose="020B0503020204020204" pitchFamily="34" charset="-122"/>
                  </a:rPr>
                  <a:t>同步向上移动</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y</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tree[y].parent</a:t>
                </a:r>
                <a:r>
                  <a:rPr lang="zh-CN" altLang="en-US" dirty="0">
                    <a:solidFill>
                      <a:schemeClr val="bg1"/>
                    </a:solidFill>
                    <a:latin typeface="微软雅黑" panose="020B0503020204020204" pitchFamily="34" charset="-122"/>
                    <a:ea typeface="微软雅黑" panose="020B0503020204020204" pitchFamily="34" charset="-122"/>
                  </a:rPr>
                  <a:t>  </a:t>
                </a:r>
                <a:endParaRPr lang="en-US" altLang="zh-CN"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en-US" altLang="zh-CN"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return</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x</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返回结点</a:t>
                </a:r>
                <a:r>
                  <a:rPr lang="en-US" altLang="zh-CN" dirty="0">
                    <a:solidFill>
                      <a:schemeClr val="bg1"/>
                    </a:solidFill>
                    <a:latin typeface="微软雅黑" panose="020B0503020204020204" pitchFamily="34" charset="-122"/>
                    <a:ea typeface="微软雅黑" panose="020B0503020204020204" pitchFamily="34" charset="-122"/>
                  </a:rPr>
                  <a:t>x</a:t>
                </a:r>
                <a:r>
                  <a:rPr lang="zh-CN" altLang="en-US" dirty="0">
                    <a:solidFill>
                      <a:schemeClr val="bg1"/>
                    </a:solidFill>
                    <a:latin typeface="微软雅黑" panose="020B0503020204020204" pitchFamily="34" charset="-122"/>
                    <a:ea typeface="微软雅黑" panose="020B0503020204020204" pitchFamily="34" charset="-122"/>
                  </a:rPr>
                  <a:t>和结点</a:t>
                </a:r>
                <a:r>
                  <a:rPr lang="en-US" altLang="zh-CN" dirty="0">
                    <a:solidFill>
                      <a:schemeClr val="bg1"/>
                    </a:solidFill>
                    <a:latin typeface="微软雅黑" panose="020B0503020204020204" pitchFamily="34" charset="-122"/>
                    <a:ea typeface="微软雅黑" panose="020B0503020204020204" pitchFamily="34" charset="-122"/>
                  </a:rPr>
                  <a:t>y</a:t>
                </a:r>
                <a:r>
                  <a:rPr lang="zh-CN" altLang="en-US" dirty="0">
                    <a:solidFill>
                      <a:schemeClr val="bg1"/>
                    </a:solidFill>
                    <a:latin typeface="微软雅黑" panose="020B0503020204020204" pitchFamily="34" charset="-122"/>
                    <a:ea typeface="微软雅黑" panose="020B0503020204020204" pitchFamily="34" charset="-122"/>
                  </a:rPr>
                  <a:t>的最近公共祖先</a:t>
                </a:r>
                <a:endParaRPr lang="en-US" altLang="zh-CN" dirty="0">
                  <a:latin typeface="微软雅黑" panose="020B0503020204020204" pitchFamily="34" charset="-122"/>
                  <a:ea typeface="微软雅黑" panose="020B0503020204020204" pitchFamily="34" charset="-122"/>
                </a:endParaRPr>
              </a:p>
              <a:p>
                <a:pPr marL="71755"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mc:Choice>
        <mc:Fallback>
          <p:sp>
            <p:nvSpPr>
              <p:cNvPr id="6" name="任意多边形: 形状 6"/>
              <p:cNvSpPr>
                <a:spLocks noRot="1" noChangeAspect="1" noMove="1" noResize="1" noEditPoints="1" noAdjustHandles="1" noChangeArrowheads="1" noChangeShapeType="1" noTextEdit="1"/>
              </p:cNvSpPr>
              <p:nvPr/>
            </p:nvSpPr>
            <p:spPr>
              <a:xfrm>
                <a:off x="5013429" y="1158644"/>
                <a:ext cx="6340371" cy="560539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1"/>
                <a:stretch>
                  <a:fillRect l="-102" t="-1899" r="-100" b="-1212"/>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
        <p:nvSpPr>
          <p:cNvPr id="16" name="文本框 15"/>
          <p:cNvSpPr txBox="1"/>
          <p:nvPr/>
        </p:nvSpPr>
        <p:spPr>
          <a:xfrm>
            <a:off x="253171" y="4732895"/>
            <a:ext cx="3993868" cy="830997"/>
          </a:xfrm>
          <a:prstGeom prst="rect">
            <a:avLst/>
          </a:prstGeom>
          <a:noFill/>
        </p:spPr>
        <p:txBody>
          <a:bodyPr wrap="square" rtlCol="0">
            <a:spAutoFit/>
          </a:bodyPr>
          <a:lstStyle/>
          <a:p>
            <a:r>
              <a:rPr kumimoji="1" lang="zh-CN" altLang="en-US" sz="2400" dirty="0">
                <a:solidFill>
                  <a:srgbClr val="009999"/>
                </a:solidFill>
                <a:latin typeface="微软雅黑" panose="020B0503020204020204" pitchFamily="34" charset="-122"/>
                <a:ea typeface="微软雅黑" panose="020B0503020204020204" pitchFamily="34" charset="-122"/>
              </a:rPr>
              <a:t>思考题</a:t>
            </a:r>
            <a:r>
              <a:rPr kumimoji="1" lang="en-US" altLang="zh-CN" sz="2400" dirty="0">
                <a:solidFill>
                  <a:srgbClr val="009999"/>
                </a:solidFill>
                <a:latin typeface="微软雅黑" panose="020B0503020204020204" pitchFamily="34" charset="-122"/>
                <a:ea typeface="微软雅黑" panose="020B0503020204020204" pitchFamily="34" charset="-122"/>
              </a:rPr>
              <a:t>1</a:t>
            </a:r>
            <a:r>
              <a:rPr kumimoji="1" lang="zh-CN" altLang="en-US" sz="2400" dirty="0">
                <a:solidFill>
                  <a:srgbClr val="009999"/>
                </a:solidFill>
                <a:latin typeface="微软雅黑" panose="020B0503020204020204" pitchFamily="34" charset="-122"/>
                <a:ea typeface="微软雅黑" panose="020B0503020204020204" pitchFamily="34" charset="-122"/>
              </a:rPr>
              <a:t>：如果</a:t>
            </a:r>
            <a:r>
              <a:rPr kumimoji="1" lang="en-US" altLang="zh-CN" sz="2400" dirty="0">
                <a:solidFill>
                  <a:srgbClr val="009999"/>
                </a:solidFill>
                <a:latin typeface="微软雅黑" panose="020B0503020204020204" pitchFamily="34" charset="-122"/>
                <a:ea typeface="微软雅黑" panose="020B0503020204020204" pitchFamily="34" charset="-122"/>
              </a:rPr>
              <a:t>x</a:t>
            </a:r>
            <a:r>
              <a:rPr kumimoji="1" lang="zh-CN" altLang="en-US" sz="2400" dirty="0">
                <a:solidFill>
                  <a:srgbClr val="009999"/>
                </a:solidFill>
                <a:latin typeface="微软雅黑" panose="020B0503020204020204" pitchFamily="34" charset="-122"/>
                <a:ea typeface="微软雅黑" panose="020B0503020204020204" pitchFamily="34" charset="-122"/>
              </a:rPr>
              <a:t>是</a:t>
            </a:r>
            <a:r>
              <a:rPr kumimoji="1" lang="en-US" altLang="zh-CN" sz="2400" dirty="0">
                <a:solidFill>
                  <a:srgbClr val="009999"/>
                </a:solidFill>
                <a:latin typeface="微软雅黑" panose="020B0503020204020204" pitchFamily="34" charset="-122"/>
                <a:ea typeface="微软雅黑" panose="020B0503020204020204" pitchFamily="34" charset="-122"/>
              </a:rPr>
              <a:t>y</a:t>
            </a:r>
            <a:r>
              <a:rPr kumimoji="1" lang="zh-CN" altLang="en-US" sz="2400" dirty="0">
                <a:solidFill>
                  <a:srgbClr val="009999"/>
                </a:solidFill>
                <a:latin typeface="微软雅黑" panose="020B0503020204020204" pitchFamily="34" charset="-122"/>
                <a:ea typeface="微软雅黑" panose="020B0503020204020204" pitchFamily="34" charset="-122"/>
              </a:rPr>
              <a:t>的祖先结点，会发生什么情况？</a:t>
            </a:r>
            <a:endParaRPr kumimoji="1" lang="zh-CN" altLang="en-US" sz="2400" dirty="0">
              <a:solidFill>
                <a:srgbClr val="009999"/>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237749" y="5751779"/>
            <a:ext cx="4644292" cy="830997"/>
          </a:xfrm>
          <a:prstGeom prst="rect">
            <a:avLst/>
          </a:prstGeom>
          <a:noFill/>
        </p:spPr>
        <p:txBody>
          <a:bodyPr wrap="square" rtlCol="0">
            <a:spAutoFit/>
          </a:bodyPr>
          <a:lstStyle/>
          <a:p>
            <a:r>
              <a:rPr kumimoji="1" lang="zh-CN" altLang="en-US" sz="2400" dirty="0">
                <a:solidFill>
                  <a:srgbClr val="009999"/>
                </a:solidFill>
                <a:latin typeface="微软雅黑" panose="020B0503020204020204" pitchFamily="34" charset="-122"/>
                <a:ea typeface="微软雅黑" panose="020B0503020204020204" pitchFamily="34" charset="-122"/>
              </a:rPr>
              <a:t>思考题</a:t>
            </a:r>
            <a:r>
              <a:rPr kumimoji="1" lang="en-US" altLang="zh-CN" sz="2400" dirty="0">
                <a:solidFill>
                  <a:srgbClr val="009999"/>
                </a:solidFill>
                <a:latin typeface="微软雅黑" panose="020B0503020204020204" pitchFamily="34" charset="-122"/>
                <a:ea typeface="微软雅黑" panose="020B0503020204020204" pitchFamily="34" charset="-122"/>
              </a:rPr>
              <a:t>2</a:t>
            </a:r>
            <a:r>
              <a:rPr kumimoji="1" lang="zh-CN" altLang="en-US" sz="2400" dirty="0">
                <a:solidFill>
                  <a:srgbClr val="009999"/>
                </a:solidFill>
                <a:latin typeface="微软雅黑" panose="020B0503020204020204" pitchFamily="34" charset="-122"/>
                <a:ea typeface="微软雅黑" panose="020B0503020204020204" pitchFamily="34" charset="-122"/>
              </a:rPr>
              <a:t>：如何在链接存储结构的二叉树中求最近公共祖先？</a:t>
            </a:r>
            <a:endParaRPr kumimoji="1" lang="zh-CN" altLang="en-US" sz="2400" dirty="0">
              <a:solidFill>
                <a:srgbClr val="00999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父亲表示法的应用：最近公共祖先问题</a:t>
            </a:r>
            <a:endParaRPr lang="zh-CN" altLang="en-US" dirty="0"/>
          </a:p>
        </p:txBody>
      </p:sp>
      <p:sp>
        <p:nvSpPr>
          <p:cNvPr id="3" name="副标题 2"/>
          <p:cNvSpPr>
            <a:spLocks noGrp="1"/>
          </p:cNvSpPr>
          <p:nvPr>
            <p:ph type="subTitle" idx="1"/>
          </p:nvPr>
        </p:nvSpPr>
        <p:spPr/>
        <p:txBody>
          <a:bodyPr/>
          <a:lstStyle/>
          <a:p>
            <a:r>
              <a:rPr lang="en-US" altLang="zh-CN" dirty="0"/>
              <a:t>5.6 </a:t>
            </a:r>
            <a:r>
              <a:rPr lang="zh-CN" altLang="en-US" dirty="0"/>
              <a:t>树与森林</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237749" y="1271793"/>
            <a:ext cx="4644293" cy="917734"/>
          </a:xfrm>
        </p:spPr>
        <p:txBody>
          <a:bodyPr>
            <a:normAutofit/>
          </a:bodyPr>
          <a:lstStyle/>
          <a:p>
            <a:pPr>
              <a:lnSpc>
                <a:spcPct val="110000"/>
              </a:lnSpc>
            </a:pPr>
            <a:r>
              <a:rPr lang="en-US" altLang="zh-CN" sz="1800" b="1" dirty="0"/>
              <a:t>*</a:t>
            </a:r>
            <a:r>
              <a:rPr lang="zh-CN" altLang="en-US" sz="1800" b="1" dirty="0"/>
              <a:t>算法</a:t>
            </a:r>
            <a:r>
              <a:rPr lang="zh-CN" altLang="en-US" sz="1800" dirty="0"/>
              <a:t>：</a:t>
            </a:r>
            <a:r>
              <a:rPr kumimoji="1" lang="zh-CN" altLang="en-US" sz="1800" dirty="0">
                <a:solidFill>
                  <a:srgbClr val="009999"/>
                </a:solidFill>
                <a:latin typeface="微软雅黑" panose="020B0503020204020204" pitchFamily="34" charset="-122"/>
                <a:ea typeface="微软雅黑" panose="020B0503020204020204" pitchFamily="34" charset="-122"/>
              </a:rPr>
              <a:t>在链接存储结构的二叉树中求最近公共祖先 </a:t>
            </a:r>
            <a:r>
              <a:rPr kumimoji="1" lang="en-US" altLang="zh-CN" sz="1800" dirty="0" err="1">
                <a:solidFill>
                  <a:srgbClr val="009999"/>
                </a:solidFill>
                <a:latin typeface="微软雅黑" panose="020B0503020204020204" pitchFamily="34" charset="-122"/>
                <a:ea typeface="微软雅黑" panose="020B0503020204020204" pitchFamily="34" charset="-122"/>
              </a:rPr>
              <a:t>FindLCA</a:t>
            </a:r>
            <a:r>
              <a:rPr kumimoji="1" lang="en-US" altLang="zh-CN" sz="1800" dirty="0">
                <a:solidFill>
                  <a:srgbClr val="009999"/>
                </a:solidFill>
                <a:latin typeface="微软雅黑" panose="020B0503020204020204" pitchFamily="34" charset="-122"/>
                <a:ea typeface="微软雅黑" panose="020B0503020204020204" pitchFamily="34" charset="-122"/>
              </a:rPr>
              <a:t>(tree, x, y)</a:t>
            </a:r>
            <a:endParaRPr lang="en-US" altLang="zh-CN" sz="1800" dirty="0"/>
          </a:p>
        </p:txBody>
      </p:sp>
      <mc:AlternateContent xmlns:mc="http://schemas.openxmlformats.org/markup-compatibility/2006">
        <mc:Choice xmlns:a14="http://schemas.microsoft.com/office/drawing/2010/main" Requires="a14">
          <p:sp>
            <p:nvSpPr>
              <p:cNvPr id="6" name="任意多边形: 形状 6"/>
              <p:cNvSpPr/>
              <p:nvPr/>
            </p:nvSpPr>
            <p:spPr>
              <a:xfrm>
                <a:off x="5421965" y="1377650"/>
                <a:ext cx="6532285" cy="503688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en-US" altLang="zh-CN" sz="1600" dirty="0">
                    <a:solidFill>
                      <a:schemeClr val="bg1"/>
                    </a:solidFill>
                    <a:latin typeface="微软雅黑" panose="020B0503020204020204" pitchFamily="34" charset="-122"/>
                    <a:ea typeface="微软雅黑" panose="020B0503020204020204" pitchFamily="34" charset="-122"/>
                  </a:rPr>
                  <a:t>  result </a:t>
                </a:r>
                <a:r>
                  <a:rPr lang="zh-CN" altLang="zh-CN"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 0            //</a:t>
                </a:r>
                <a:r>
                  <a:rPr lang="zh-CN" altLang="en-US" sz="1600" dirty="0">
                    <a:solidFill>
                      <a:schemeClr val="bg1"/>
                    </a:solidFill>
                    <a:latin typeface="微软雅黑" panose="020B0503020204020204" pitchFamily="34" charset="-122"/>
                    <a:ea typeface="微软雅黑" panose="020B0503020204020204" pitchFamily="34" charset="-122"/>
                  </a:rPr>
                  <a:t>查找结果的初始值</a:t>
                </a:r>
                <a:endParaRPr lang="en-US" altLang="zh-CN" sz="1600" dirty="0">
                  <a:solidFill>
                    <a:schemeClr val="bg1"/>
                  </a:solidFill>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en-US" altLang="zh-CN" sz="1600" dirty="0">
                    <a:solidFill>
                      <a:schemeClr val="bg1"/>
                    </a:solidFill>
                    <a:latin typeface="微软雅黑" panose="020B0503020204020204" pitchFamily="34" charset="-122"/>
                    <a:ea typeface="微软雅黑" panose="020B0503020204020204" pitchFamily="34" charset="-122"/>
                  </a:rPr>
                  <a:t>  node </a:t>
                </a:r>
                <a:r>
                  <a:rPr lang="zh-CN" altLang="zh-CN"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 tree        //</a:t>
                </a:r>
                <a:r>
                  <a:rPr lang="zh-CN" altLang="en-US" sz="1600" dirty="0">
                    <a:solidFill>
                      <a:schemeClr val="bg1"/>
                    </a:solidFill>
                    <a:latin typeface="微软雅黑" panose="020B0503020204020204" pitchFamily="34" charset="-122"/>
                    <a:ea typeface="微软雅黑" panose="020B0503020204020204" pitchFamily="34" charset="-122"/>
                  </a:rPr>
                  <a:t>指向根结点</a:t>
                </a:r>
                <a:endParaRPr lang="en-US" altLang="zh-CN" sz="16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sz="1600" dirty="0">
                    <a:solidFill>
                      <a:schemeClr val="bg1"/>
                    </a:solidFill>
                    <a:latin typeface="微软雅黑" panose="020B0503020204020204" pitchFamily="34" charset="-122"/>
                    <a:ea typeface="微软雅黑" panose="020B0503020204020204" pitchFamily="34" charset="-122"/>
                  </a:rPr>
                  <a:t>  </a:t>
                </a:r>
                <a:r>
                  <a:rPr lang="en-US" altLang="zh-CN" sz="1600" b="1" dirty="0">
                    <a:solidFill>
                      <a:schemeClr val="bg1"/>
                    </a:solidFill>
                    <a:latin typeface="微软雅黑" panose="020B0503020204020204" pitchFamily="34" charset="-122"/>
                    <a:ea typeface="微软雅黑" panose="020B0503020204020204" pitchFamily="34" charset="-122"/>
                  </a:rPr>
                  <a:t>if</a:t>
                </a:r>
                <a:r>
                  <a:rPr lang="en-US" altLang="zh-CN" sz="1600" dirty="0">
                    <a:solidFill>
                      <a:schemeClr val="bg1"/>
                    </a:solidFill>
                    <a:latin typeface="微软雅黑" panose="020B0503020204020204" pitchFamily="34" charset="-122"/>
                    <a:ea typeface="微软雅黑" panose="020B0503020204020204" pitchFamily="34" charset="-122"/>
                  </a:rPr>
                  <a:t> </a:t>
                </a:r>
                <a:r>
                  <a:rPr lang="en-US" altLang="zh-CN" sz="1600" dirty="0">
                    <a:solidFill>
                      <a:srgbClr val="FFFF00"/>
                    </a:solidFill>
                    <a:latin typeface="微软雅黑" panose="020B0503020204020204" pitchFamily="34" charset="-122"/>
                    <a:ea typeface="微软雅黑" panose="020B0503020204020204" pitchFamily="34" charset="-122"/>
                  </a:rPr>
                  <a:t>node = x </a:t>
                </a:r>
                <a:r>
                  <a:rPr lang="en-US" altLang="zh-CN" sz="1600" b="1" dirty="0">
                    <a:solidFill>
                      <a:schemeClr val="bg1"/>
                    </a:solidFill>
                    <a:latin typeface="微软雅黑" panose="020B0503020204020204" pitchFamily="34" charset="-122"/>
                    <a:ea typeface="微软雅黑" panose="020B0503020204020204" pitchFamily="34" charset="-122"/>
                  </a:rPr>
                  <a:t>then            </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根结点是结点</a:t>
                </a:r>
                <a:r>
                  <a:rPr lang="en-US" altLang="zh-CN" sz="1600" dirty="0">
                    <a:solidFill>
                      <a:schemeClr val="bg1"/>
                    </a:solidFill>
                    <a:latin typeface="微软雅黑" panose="020B0503020204020204" pitchFamily="34" charset="-122"/>
                    <a:ea typeface="微软雅黑" panose="020B0503020204020204" pitchFamily="34" charset="-122"/>
                  </a:rPr>
                  <a:t>x</a:t>
                </a:r>
                <a:endParaRPr lang="en-US" altLang="zh-CN" sz="1600" dirty="0">
                  <a:solidFill>
                    <a:schemeClr val="bg1"/>
                  </a:solidFill>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en-US" altLang="zh-CN" sz="1600" dirty="0">
                    <a:solidFill>
                      <a:schemeClr val="bg1"/>
                    </a:solidFill>
                    <a:latin typeface="微软雅黑" panose="020B0503020204020204" pitchFamily="34" charset="-122"/>
                    <a:ea typeface="微软雅黑" panose="020B0503020204020204" pitchFamily="34" charset="-122"/>
                  </a:rPr>
                  <a:t>  |    </a:t>
                </a:r>
                <a:r>
                  <a:rPr lang="en-US" altLang="zh-CN" sz="1600" dirty="0">
                    <a:solidFill>
                      <a:srgbClr val="FFFF00"/>
                    </a:solidFill>
                    <a:latin typeface="微软雅黑" panose="020B0503020204020204" pitchFamily="34" charset="-122"/>
                    <a:ea typeface="微软雅黑" panose="020B0503020204020204" pitchFamily="34" charset="-122"/>
                  </a:rPr>
                  <a:t>result </a:t>
                </a:r>
                <a:r>
                  <a:rPr lang="zh-CN" altLang="zh-CN" sz="1600" dirty="0">
                    <a:solidFill>
                      <a:srgbClr val="FFFF00"/>
                    </a:solidFill>
                    <a:latin typeface="微软雅黑" panose="020B0503020204020204" pitchFamily="34" charset="-122"/>
                    <a:ea typeface="微软雅黑" panose="020B0503020204020204" pitchFamily="34" charset="-122"/>
                  </a:rPr>
                  <a:t>←</a:t>
                </a:r>
                <a:r>
                  <a:rPr lang="en-US" altLang="zh-CN" sz="1600" dirty="0">
                    <a:solidFill>
                      <a:srgbClr val="FFFF00"/>
                    </a:solidFill>
                    <a:latin typeface="微软雅黑" panose="020B0503020204020204" pitchFamily="34" charset="-122"/>
                    <a:ea typeface="微软雅黑" panose="020B0503020204020204" pitchFamily="34" charset="-122"/>
                  </a:rPr>
                  <a:t> 1                  </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找到</a:t>
                </a:r>
                <a:r>
                  <a:rPr lang="en-US" altLang="zh-CN" sz="1600" dirty="0">
                    <a:solidFill>
                      <a:schemeClr val="bg1"/>
                    </a:solidFill>
                    <a:latin typeface="微软雅黑" panose="020B0503020204020204" pitchFamily="34" charset="-122"/>
                    <a:ea typeface="微软雅黑" panose="020B0503020204020204" pitchFamily="34" charset="-122"/>
                  </a:rPr>
                  <a:t>x</a:t>
                </a:r>
                <a:r>
                  <a:rPr lang="zh-CN" altLang="en-US" sz="1600" dirty="0">
                    <a:solidFill>
                      <a:schemeClr val="bg1"/>
                    </a:solidFill>
                    <a:latin typeface="微软雅黑" panose="020B0503020204020204" pitchFamily="34" charset="-122"/>
                    <a:ea typeface="微软雅黑" panose="020B0503020204020204" pitchFamily="34" charset="-122"/>
                  </a:rPr>
                  <a:t>，然后在当前树中查找</a:t>
                </a:r>
                <a:r>
                  <a:rPr lang="en-US" altLang="zh-CN" sz="1600" dirty="0">
                    <a:solidFill>
                      <a:schemeClr val="bg1"/>
                    </a:solidFill>
                    <a:latin typeface="微软雅黑" panose="020B0503020204020204" pitchFamily="34" charset="-122"/>
                    <a:ea typeface="微软雅黑" panose="020B0503020204020204" pitchFamily="34" charset="-122"/>
                  </a:rPr>
                  <a:t>y</a:t>
                </a:r>
                <a:endParaRPr lang="en-US" altLang="zh-CN" sz="1600" dirty="0">
                  <a:solidFill>
                    <a:schemeClr val="bg1"/>
                  </a:solidFill>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en-US" altLang="zh-CN" sz="1600" dirty="0">
                    <a:solidFill>
                      <a:schemeClr val="bg1"/>
                    </a:solidFill>
                    <a:latin typeface="微软雅黑" panose="020B0503020204020204" pitchFamily="34" charset="-122"/>
                    <a:ea typeface="微软雅黑" panose="020B0503020204020204" pitchFamily="34" charset="-122"/>
                  </a:rPr>
                  <a:t>  </a:t>
                </a:r>
                <a:r>
                  <a:rPr lang="en-US" altLang="zh-CN" sz="1600" b="1" dirty="0">
                    <a:solidFill>
                      <a:schemeClr val="bg1"/>
                    </a:solidFill>
                    <a:latin typeface="微软雅黑" panose="020B0503020204020204" pitchFamily="34" charset="-122"/>
                    <a:ea typeface="微软雅黑" panose="020B0503020204020204" pitchFamily="34" charset="-122"/>
                  </a:rPr>
                  <a:t>else if </a:t>
                </a:r>
                <a:r>
                  <a:rPr lang="en-US" altLang="zh-CN" sz="1600" dirty="0">
                    <a:solidFill>
                      <a:schemeClr val="bg1"/>
                    </a:solidFill>
                    <a:latin typeface="微软雅黑" panose="020B0503020204020204" pitchFamily="34" charset="-122"/>
                    <a:ea typeface="微软雅黑" panose="020B0503020204020204" pitchFamily="34" charset="-122"/>
                  </a:rPr>
                  <a:t>tree </a:t>
                </a:r>
                <a14:m>
                  <m:oMath xmlns:m="http://schemas.openxmlformats.org/officeDocument/2006/math">
                    <m:r>
                      <a:rPr lang="en-US" altLang="zh-CN" sz="1600" b="1" i="0" smtClean="0">
                        <a:solidFill>
                          <a:schemeClr val="bg1"/>
                        </a:solidFill>
                        <a:latin typeface="Cambria Math" panose="02040503050406030204" pitchFamily="18" charset="0"/>
                        <a:ea typeface="微软雅黑" panose="020B0503020204020204" pitchFamily="34" charset="-122"/>
                      </a:rPr>
                      <m:t>≠</m:t>
                    </m:r>
                  </m:oMath>
                </a14:m>
                <a:r>
                  <a:rPr lang="en-US" altLang="zh-CN" sz="1600" dirty="0">
                    <a:latin typeface="微软雅黑" panose="020B0503020204020204" pitchFamily="34" charset="-122"/>
                    <a:ea typeface="微软雅黑" panose="020B0503020204020204" pitchFamily="34" charset="-122"/>
                  </a:rPr>
                  <a:t> NIL </a:t>
                </a:r>
                <a:r>
                  <a:rPr lang="en-US" altLang="zh-CN" sz="1600" b="1" dirty="0">
                    <a:latin typeface="微软雅黑" panose="020B0503020204020204" pitchFamily="34" charset="-122"/>
                    <a:ea typeface="微软雅黑" panose="020B0503020204020204" pitchFamily="34" charset="-122"/>
                  </a:rPr>
                  <a:t>then</a:t>
                </a:r>
                <a:endParaRPr lang="en-US" altLang="zh-CN" sz="1600" b="1"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solidFill>
                      <a:srgbClr val="FFFF00"/>
                    </a:solidFill>
                    <a:latin typeface="微软雅黑" panose="020B0503020204020204" pitchFamily="34" charset="-122"/>
                    <a:ea typeface="微软雅黑" panose="020B0503020204020204" pitchFamily="34" charset="-122"/>
                  </a:rPr>
                  <a:t>result</a:t>
                </a:r>
                <a:r>
                  <a:rPr lang="zh-CN" altLang="en-US" sz="1600" dirty="0">
                    <a:solidFill>
                      <a:srgbClr val="FFFF00"/>
                    </a:solidFill>
                    <a:latin typeface="微软雅黑" panose="020B0503020204020204" pitchFamily="34" charset="-122"/>
                    <a:ea typeface="微软雅黑" panose="020B0503020204020204" pitchFamily="34" charset="-122"/>
                  </a:rPr>
                  <a:t> </a:t>
                </a:r>
                <a:r>
                  <a:rPr lang="zh-CN" altLang="zh-CN" sz="1600" dirty="0">
                    <a:solidFill>
                      <a:srgbClr val="FFFF00"/>
                    </a:solidFill>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 </a:t>
                </a:r>
                <a:r>
                  <a:rPr lang="en-US" altLang="zh-CN" sz="1600" dirty="0" err="1">
                    <a:solidFill>
                      <a:srgbClr val="FFFF00"/>
                    </a:solidFill>
                    <a:latin typeface="微软雅黑" panose="020B0503020204020204" pitchFamily="34" charset="-122"/>
                    <a:ea typeface="微软雅黑" panose="020B0503020204020204" pitchFamily="34" charset="-122"/>
                  </a:rPr>
                  <a:t>FindLCA</a:t>
                </a:r>
                <a:r>
                  <a:rPr lang="en-US" altLang="zh-CN" sz="1600" dirty="0">
                    <a:solidFill>
                      <a:srgbClr val="FFFF00"/>
                    </a:solidFill>
                    <a:latin typeface="微软雅黑" panose="020B0503020204020204" pitchFamily="34" charset="-122"/>
                    <a:ea typeface="微软雅黑" panose="020B0503020204020204" pitchFamily="34" charset="-122"/>
                  </a:rPr>
                  <a:t>(</a:t>
                </a:r>
                <a:r>
                  <a:rPr lang="en-US" altLang="zh-CN" sz="1600" dirty="0" err="1">
                    <a:solidFill>
                      <a:srgbClr val="FFFF00"/>
                    </a:solidFill>
                    <a:latin typeface="微软雅黑" panose="020B0503020204020204" pitchFamily="34" charset="-122"/>
                    <a:ea typeface="微软雅黑" panose="020B0503020204020204" pitchFamily="34" charset="-122"/>
                  </a:rPr>
                  <a:t>tree.left</a:t>
                </a:r>
                <a:r>
                  <a:rPr lang="en-US" altLang="zh-CN" sz="1600" dirty="0">
                    <a:solidFill>
                      <a:srgbClr val="FFFF00"/>
                    </a:solidFill>
                    <a:latin typeface="微软雅黑" panose="020B0503020204020204" pitchFamily="34" charset="-122"/>
                    <a:ea typeface="微软雅黑" panose="020B0503020204020204" pitchFamily="34" charset="-122"/>
                  </a:rPr>
                  <a:t>, x, y)       </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先在左子树中找</a:t>
                </a:r>
                <a:r>
                  <a:rPr lang="en-US" altLang="zh-CN" sz="1600" dirty="0">
                    <a:solidFill>
                      <a:schemeClr val="bg1"/>
                    </a:solidFill>
                    <a:latin typeface="微软雅黑" panose="020B0503020204020204" pitchFamily="34" charset="-122"/>
                    <a:ea typeface="微软雅黑" panose="020B0503020204020204" pitchFamily="34" charset="-122"/>
                  </a:rPr>
                  <a:t>x</a:t>
                </a:r>
                <a:endParaRPr lang="en-US" altLang="zh-CN" sz="16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sz="1600" dirty="0">
                    <a:solidFill>
                      <a:schemeClr val="bg1"/>
                    </a:solidFill>
                    <a:latin typeface="微软雅黑" panose="020B0503020204020204" pitchFamily="34" charset="-122"/>
                    <a:ea typeface="微软雅黑" panose="020B0503020204020204" pitchFamily="34" charset="-122"/>
                  </a:rPr>
                  <a:t>  |   </a:t>
                </a:r>
                <a:r>
                  <a:rPr lang="en-US" altLang="zh-CN" sz="1600" b="1" dirty="0">
                    <a:solidFill>
                      <a:schemeClr val="bg1"/>
                    </a:solidFill>
                    <a:latin typeface="微软雅黑" panose="020B0503020204020204" pitchFamily="34" charset="-122"/>
                    <a:ea typeface="微软雅黑" panose="020B0503020204020204" pitchFamily="34" charset="-122"/>
                  </a:rPr>
                  <a:t>if </a:t>
                </a:r>
                <a:r>
                  <a:rPr lang="en-US" altLang="zh-CN" sz="1600" dirty="0">
                    <a:solidFill>
                      <a:schemeClr val="bg1"/>
                    </a:solidFill>
                    <a:latin typeface="微软雅黑" panose="020B0503020204020204" pitchFamily="34" charset="-122"/>
                    <a:ea typeface="微软雅黑" panose="020B0503020204020204" pitchFamily="34" charset="-122"/>
                  </a:rPr>
                  <a:t>result &gt; 0 </a:t>
                </a:r>
                <a:r>
                  <a:rPr lang="en-US" altLang="zh-CN" sz="1600" b="1" dirty="0">
                    <a:solidFill>
                      <a:schemeClr val="bg1"/>
                    </a:solidFill>
                    <a:latin typeface="微软雅黑" panose="020B0503020204020204" pitchFamily="34" charset="-122"/>
                    <a:ea typeface="微软雅黑" panose="020B0503020204020204" pitchFamily="34" charset="-122"/>
                  </a:rPr>
                  <a:t>then               </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如果</a:t>
                </a:r>
                <a:r>
                  <a:rPr lang="en-US" altLang="zh-CN" sz="1600" dirty="0">
                    <a:solidFill>
                      <a:schemeClr val="bg1"/>
                    </a:solidFill>
                    <a:latin typeface="微软雅黑" panose="020B0503020204020204" pitchFamily="34" charset="-122"/>
                    <a:ea typeface="微软雅黑" panose="020B0503020204020204" pitchFamily="34" charset="-122"/>
                  </a:rPr>
                  <a:t>x</a:t>
                </a:r>
                <a:r>
                  <a:rPr lang="zh-CN" altLang="en-US" sz="1600" dirty="0">
                    <a:solidFill>
                      <a:schemeClr val="bg1"/>
                    </a:solidFill>
                    <a:latin typeface="微软雅黑" panose="020B0503020204020204" pitchFamily="34" charset="-122"/>
                    <a:ea typeface="微软雅黑" panose="020B0503020204020204" pitchFamily="34" charset="-122"/>
                  </a:rPr>
                  <a:t>在左子树</a:t>
                </a:r>
                <a:endParaRPr lang="en-US" altLang="zh-CN" sz="16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sz="1600" dirty="0">
                    <a:solidFill>
                      <a:schemeClr val="bg1"/>
                    </a:solidFill>
                    <a:latin typeface="微软雅黑" panose="020B0503020204020204" pitchFamily="34" charset="-122"/>
                    <a:ea typeface="微软雅黑" panose="020B0503020204020204" pitchFamily="34" charset="-122"/>
                  </a:rPr>
                  <a:t>  |   |    tree </a:t>
                </a:r>
                <a:r>
                  <a:rPr lang="zh-CN" altLang="zh-CN"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 </a:t>
                </a:r>
                <a:r>
                  <a:rPr lang="en-US" altLang="zh-CN" sz="1600" dirty="0" err="1">
                    <a:solidFill>
                      <a:schemeClr val="bg1"/>
                    </a:solidFill>
                    <a:latin typeface="微软雅黑" panose="020B0503020204020204" pitchFamily="34" charset="-122"/>
                    <a:ea typeface="微软雅黑" panose="020B0503020204020204" pitchFamily="34" charset="-122"/>
                  </a:rPr>
                  <a:t>tree.right</a:t>
                </a: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在右子树中找</a:t>
                </a:r>
                <a:r>
                  <a:rPr lang="en-US" altLang="zh-CN" sz="1600" dirty="0">
                    <a:solidFill>
                      <a:schemeClr val="bg1"/>
                    </a:solidFill>
                    <a:latin typeface="微软雅黑" panose="020B0503020204020204" pitchFamily="34" charset="-122"/>
                    <a:ea typeface="微软雅黑" panose="020B0503020204020204" pitchFamily="34" charset="-122"/>
                  </a:rPr>
                  <a:t>y</a:t>
                </a:r>
                <a:endParaRPr lang="en-US" altLang="zh-CN" sz="16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sz="1600" dirty="0">
                    <a:solidFill>
                      <a:schemeClr val="bg1"/>
                    </a:solidFill>
                    <a:latin typeface="微软雅黑" panose="020B0503020204020204" pitchFamily="34" charset="-122"/>
                    <a:ea typeface="微软雅黑" panose="020B0503020204020204" pitchFamily="34" charset="-122"/>
                  </a:rPr>
                  <a:t>  </a:t>
                </a:r>
                <a:r>
                  <a:rPr lang="en-US" altLang="zh-CN" sz="1600">
                    <a:solidFill>
                      <a:schemeClr val="bg1"/>
                    </a:solidFill>
                    <a:latin typeface="微软雅黑" panose="020B0503020204020204" pitchFamily="34" charset="-122"/>
                    <a:ea typeface="微软雅黑" panose="020B0503020204020204" pitchFamily="34" charset="-122"/>
                  </a:rPr>
                  <a:t>|   </a:t>
                </a:r>
                <a:r>
                  <a:rPr lang="en-US" altLang="zh-CN" sz="1600" b="1">
                    <a:solidFill>
                      <a:schemeClr val="bg1"/>
                    </a:solidFill>
                    <a:latin typeface="微软雅黑" panose="020B0503020204020204" pitchFamily="34" charset="-122"/>
                    <a:ea typeface="微软雅黑" panose="020B0503020204020204" pitchFamily="34" charset="-122"/>
                  </a:rPr>
                  <a:t>else                         </a:t>
                </a:r>
                <a:r>
                  <a:rPr lang="zh-CN" altLang="en-US" sz="1600" b="1" dirty="0">
                    <a:solidFill>
                      <a:schemeClr val="bg1"/>
                    </a:solidFill>
                    <a:latin typeface="微软雅黑" panose="020B0503020204020204" pitchFamily="34" charset="-122"/>
                    <a:ea typeface="微软雅黑" panose="020B0503020204020204" pitchFamily="34" charset="-122"/>
                  </a:rPr>
                  <a:t>  </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如果</a:t>
                </a:r>
                <a:r>
                  <a:rPr lang="en-US" altLang="zh-CN" sz="1600" dirty="0">
                    <a:solidFill>
                      <a:schemeClr val="bg1"/>
                    </a:solidFill>
                    <a:latin typeface="微软雅黑" panose="020B0503020204020204" pitchFamily="34" charset="-122"/>
                    <a:ea typeface="微软雅黑" panose="020B0503020204020204" pitchFamily="34" charset="-122"/>
                  </a:rPr>
                  <a:t>x</a:t>
                </a:r>
                <a:r>
                  <a:rPr lang="zh-CN" altLang="en-US" sz="1600" dirty="0">
                    <a:solidFill>
                      <a:schemeClr val="bg1"/>
                    </a:solidFill>
                    <a:latin typeface="微软雅黑" panose="020B0503020204020204" pitchFamily="34" charset="-122"/>
                    <a:ea typeface="微软雅黑" panose="020B0503020204020204" pitchFamily="34" charset="-122"/>
                  </a:rPr>
                  <a:t>不在左子树中</a:t>
                </a:r>
                <a:endParaRPr lang="en-US" altLang="zh-CN" sz="1600" dirty="0">
                  <a:solidFill>
                    <a:schemeClr val="bg1"/>
                  </a:solidFill>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en-US" altLang="zh-CN" sz="1600" dirty="0">
                    <a:solidFill>
                      <a:schemeClr val="bg1"/>
                    </a:solidFill>
                    <a:latin typeface="微软雅黑" panose="020B0503020204020204" pitchFamily="34" charset="-122"/>
                    <a:ea typeface="微软雅黑" panose="020B0503020204020204" pitchFamily="34" charset="-122"/>
                  </a:rPr>
                  <a:t>  |   |    </a:t>
                </a:r>
                <a:r>
                  <a:rPr lang="en-US" altLang="zh-CN" sz="1600" dirty="0">
                    <a:solidFill>
                      <a:srgbClr val="FFFF00"/>
                    </a:solidFill>
                    <a:latin typeface="微软雅黑" panose="020B0503020204020204" pitchFamily="34" charset="-122"/>
                    <a:ea typeface="微软雅黑" panose="020B0503020204020204" pitchFamily="34" charset="-122"/>
                  </a:rPr>
                  <a:t>result</a:t>
                </a:r>
                <a:r>
                  <a:rPr lang="zh-CN" altLang="en-US" sz="1600" dirty="0">
                    <a:solidFill>
                      <a:srgbClr val="FFFF00"/>
                    </a:solidFill>
                    <a:latin typeface="微软雅黑" panose="020B0503020204020204" pitchFamily="34" charset="-122"/>
                    <a:ea typeface="微软雅黑" panose="020B0503020204020204" pitchFamily="34" charset="-122"/>
                  </a:rPr>
                  <a:t> </a:t>
                </a:r>
                <a:r>
                  <a:rPr lang="zh-CN" altLang="zh-CN" sz="1600" dirty="0">
                    <a:solidFill>
                      <a:srgbClr val="FFFF00"/>
                    </a:solidFill>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 </a:t>
                </a:r>
                <a:r>
                  <a:rPr lang="en-US" altLang="zh-CN" sz="1600" dirty="0" err="1">
                    <a:solidFill>
                      <a:srgbClr val="FFFF00"/>
                    </a:solidFill>
                    <a:latin typeface="微软雅黑" panose="020B0503020204020204" pitchFamily="34" charset="-122"/>
                    <a:ea typeface="微软雅黑" panose="020B0503020204020204" pitchFamily="34" charset="-122"/>
                  </a:rPr>
                  <a:t>FindLCA</a:t>
                </a:r>
                <a:r>
                  <a:rPr lang="en-US" altLang="zh-CN" sz="1600" dirty="0">
                    <a:solidFill>
                      <a:srgbClr val="FFFF00"/>
                    </a:solidFill>
                    <a:latin typeface="微软雅黑" panose="020B0503020204020204" pitchFamily="34" charset="-122"/>
                    <a:ea typeface="微软雅黑" panose="020B0503020204020204" pitchFamily="34" charset="-122"/>
                  </a:rPr>
                  <a:t>(</a:t>
                </a:r>
                <a:r>
                  <a:rPr lang="en-US" altLang="zh-CN" sz="1600" dirty="0" err="1">
                    <a:solidFill>
                      <a:srgbClr val="FFFF00"/>
                    </a:solidFill>
                    <a:latin typeface="微软雅黑" panose="020B0503020204020204" pitchFamily="34" charset="-122"/>
                    <a:ea typeface="微软雅黑" panose="020B0503020204020204" pitchFamily="34" charset="-122"/>
                  </a:rPr>
                  <a:t>tree.right</a:t>
                </a:r>
                <a:r>
                  <a:rPr lang="en-US" altLang="zh-CN" sz="1600" dirty="0">
                    <a:solidFill>
                      <a:srgbClr val="FFFF00"/>
                    </a:solidFill>
                    <a:latin typeface="微软雅黑" panose="020B0503020204020204" pitchFamily="34" charset="-122"/>
                    <a:ea typeface="微软雅黑" panose="020B0503020204020204" pitchFamily="34" charset="-122"/>
                  </a:rPr>
                  <a:t>, x, y)   //</a:t>
                </a:r>
                <a:r>
                  <a:rPr lang="zh-CN" altLang="en-US" sz="1600" dirty="0">
                    <a:solidFill>
                      <a:srgbClr val="FFFF00"/>
                    </a:solidFill>
                    <a:latin typeface="微软雅黑" panose="020B0503020204020204" pitchFamily="34" charset="-122"/>
                    <a:ea typeface="微软雅黑" panose="020B0503020204020204" pitchFamily="34" charset="-122"/>
                  </a:rPr>
                  <a:t>在右子树找</a:t>
                </a:r>
                <a:r>
                  <a:rPr lang="en-US" altLang="zh-CN" sz="1600" dirty="0">
                    <a:solidFill>
                      <a:srgbClr val="FFFF00"/>
                    </a:solidFill>
                    <a:latin typeface="微软雅黑" panose="020B0503020204020204" pitchFamily="34" charset="-122"/>
                    <a:ea typeface="微软雅黑" panose="020B0503020204020204" pitchFamily="34" charset="-122"/>
                  </a:rPr>
                  <a:t>x</a:t>
                </a:r>
                <a:endParaRPr lang="en-US" altLang="zh-CN" sz="16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sz="1600" dirty="0">
                    <a:solidFill>
                      <a:schemeClr val="bg1"/>
                    </a:solidFill>
                    <a:latin typeface="微软雅黑" panose="020B0503020204020204" pitchFamily="34" charset="-122"/>
                    <a:ea typeface="微软雅黑" panose="020B0503020204020204" pitchFamily="34" charset="-122"/>
                  </a:rPr>
                  <a:t>  |   |    tree </a:t>
                </a:r>
                <a:r>
                  <a:rPr lang="zh-CN" altLang="zh-CN"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 </a:t>
                </a:r>
                <a:r>
                  <a:rPr lang="en-US" altLang="zh-CN" sz="1600" dirty="0" err="1">
                    <a:solidFill>
                      <a:schemeClr val="bg1"/>
                    </a:solidFill>
                    <a:latin typeface="微软雅黑" panose="020B0503020204020204" pitchFamily="34" charset="-122"/>
                    <a:ea typeface="微软雅黑" panose="020B0503020204020204" pitchFamily="34" charset="-122"/>
                  </a:rPr>
                  <a:t>tree.left</a:t>
                </a: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遍历左子树找</a:t>
                </a:r>
                <a:r>
                  <a:rPr lang="en-US" altLang="zh-CN" sz="1600" dirty="0">
                    <a:solidFill>
                      <a:schemeClr val="bg1"/>
                    </a:solidFill>
                    <a:latin typeface="微软雅黑" panose="020B0503020204020204" pitchFamily="34" charset="-122"/>
                    <a:ea typeface="微软雅黑" panose="020B0503020204020204" pitchFamily="34" charset="-122"/>
                  </a:rPr>
                  <a:t>y</a:t>
                </a:r>
                <a:endParaRPr lang="en-US" altLang="zh-CN" sz="16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sz="1600" dirty="0">
                    <a:solidFill>
                      <a:schemeClr val="bg1"/>
                    </a:solidFill>
                    <a:latin typeface="微软雅黑" panose="020B0503020204020204" pitchFamily="34" charset="-122"/>
                    <a:ea typeface="微软雅黑" panose="020B0503020204020204" pitchFamily="34" charset="-122"/>
                  </a:rPr>
                  <a:t>  |   </a:t>
                </a:r>
                <a:r>
                  <a:rPr lang="en-US" altLang="zh-CN" sz="1600" b="1" dirty="0">
                    <a:solidFill>
                      <a:schemeClr val="bg1"/>
                    </a:solidFill>
                    <a:latin typeface="微软雅黑" panose="020B0503020204020204" pitchFamily="34" charset="-122"/>
                    <a:ea typeface="微软雅黑" panose="020B0503020204020204" pitchFamily="34" charset="-122"/>
                  </a:rPr>
                  <a:t>end</a:t>
                </a:r>
                <a:endParaRPr lang="en-US" altLang="zh-CN" sz="16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1600" dirty="0">
                    <a:solidFill>
                      <a:schemeClr val="bg1"/>
                    </a:solidFill>
                    <a:latin typeface="微软雅黑" panose="020B0503020204020204" pitchFamily="34" charset="-122"/>
                    <a:ea typeface="微软雅黑" panose="020B0503020204020204" pitchFamily="34" charset="-122"/>
                  </a:rPr>
                  <a:t>  </a:t>
                </a:r>
                <a:r>
                  <a:rPr lang="en-US" altLang="zh-CN" sz="1600" b="1" dirty="0">
                    <a:solidFill>
                      <a:schemeClr val="bg1"/>
                    </a:solidFill>
                    <a:latin typeface="微软雅黑" panose="020B0503020204020204" pitchFamily="34" charset="-122"/>
                    <a:ea typeface="微软雅黑" panose="020B0503020204020204" pitchFamily="34" charset="-122"/>
                  </a:rPr>
                  <a:t>end</a:t>
                </a:r>
                <a:endParaRPr lang="en-US" altLang="zh-CN" sz="16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sz="1600" b="1" dirty="0">
                    <a:solidFill>
                      <a:schemeClr val="bg1"/>
                    </a:solidFill>
                    <a:latin typeface="微软雅黑" panose="020B0503020204020204" pitchFamily="34" charset="-122"/>
                    <a:ea typeface="微软雅黑" panose="020B0503020204020204" pitchFamily="34" charset="-122"/>
                  </a:rPr>
                  <a:t>              </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只找到</a:t>
                </a:r>
                <a:r>
                  <a:rPr lang="en-US" altLang="zh-CN" sz="1600" dirty="0">
                    <a:solidFill>
                      <a:srgbClr val="FFFF00"/>
                    </a:solidFill>
                    <a:latin typeface="微软雅黑" panose="020B0503020204020204" pitchFamily="34" charset="-122"/>
                    <a:ea typeface="微软雅黑" panose="020B0503020204020204" pitchFamily="34" charset="-122"/>
                  </a:rPr>
                  <a:t>x</a:t>
                </a:r>
                <a:r>
                  <a:rPr lang="zh-CN" altLang="en-US" sz="1600" dirty="0">
                    <a:solidFill>
                      <a:srgbClr val="FFFF00"/>
                    </a:solidFill>
                    <a:latin typeface="微软雅黑" panose="020B0503020204020204" pitchFamily="34" charset="-122"/>
                    <a:ea typeface="微软雅黑" panose="020B0503020204020204" pitchFamily="34" charset="-122"/>
                  </a:rPr>
                  <a:t>，并且</a:t>
                </a:r>
                <a:r>
                  <a:rPr lang="en-US" altLang="zh-CN" sz="1600" dirty="0">
                    <a:solidFill>
                      <a:srgbClr val="FFFF00"/>
                    </a:solidFill>
                    <a:latin typeface="微软雅黑" panose="020B0503020204020204" pitchFamily="34" charset="-122"/>
                    <a:ea typeface="微软雅黑" panose="020B0503020204020204" pitchFamily="34" charset="-122"/>
                  </a:rPr>
                  <a:t>y</a:t>
                </a:r>
                <a:r>
                  <a:rPr lang="zh-CN" altLang="en-US" sz="1600" dirty="0">
                    <a:solidFill>
                      <a:srgbClr val="FFFF00"/>
                    </a:solidFill>
                    <a:latin typeface="微软雅黑" panose="020B0503020204020204" pitchFamily="34" charset="-122"/>
                    <a:ea typeface="微软雅黑" panose="020B0503020204020204" pitchFamily="34" charset="-122"/>
                  </a:rPr>
                  <a:t>是根结点或者在另一个分枝中 </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sz="1600" dirty="0">
                    <a:solidFill>
                      <a:schemeClr val="bg1"/>
                    </a:solidFill>
                    <a:latin typeface="微软雅黑" panose="020B0503020204020204" pitchFamily="34" charset="-122"/>
                    <a:ea typeface="微软雅黑" panose="020B0503020204020204" pitchFamily="34" charset="-122"/>
                  </a:rPr>
                  <a:t>  </a:t>
                </a:r>
                <a:r>
                  <a:rPr lang="en-US" altLang="zh-CN" sz="1600" b="1" dirty="0">
                    <a:solidFill>
                      <a:schemeClr val="bg1"/>
                    </a:solidFill>
                    <a:latin typeface="微软雅黑" panose="020B0503020204020204" pitchFamily="34" charset="-122"/>
                    <a:ea typeface="微软雅黑" panose="020B0503020204020204" pitchFamily="34" charset="-122"/>
                  </a:rPr>
                  <a:t>if </a:t>
                </a:r>
                <a:r>
                  <a:rPr lang="en-US" altLang="zh-CN" sz="1600" dirty="0">
                    <a:solidFill>
                      <a:schemeClr val="bg1"/>
                    </a:solidFill>
                    <a:latin typeface="微软雅黑" panose="020B0503020204020204" pitchFamily="34" charset="-122"/>
                    <a:ea typeface="微软雅黑" panose="020B0503020204020204" pitchFamily="34" charset="-122"/>
                  </a:rPr>
                  <a:t>result = 1 </a:t>
                </a:r>
                <a:r>
                  <a:rPr lang="en-US" altLang="zh-CN" sz="1600" b="1" dirty="0">
                    <a:solidFill>
                      <a:schemeClr val="bg1"/>
                    </a:solidFill>
                    <a:latin typeface="微软雅黑" panose="020B0503020204020204" pitchFamily="34" charset="-122"/>
                    <a:ea typeface="微软雅黑" panose="020B0503020204020204" pitchFamily="34" charset="-122"/>
                  </a:rPr>
                  <a:t>and</a:t>
                </a:r>
                <a:r>
                  <a:rPr lang="en-US" altLang="zh-CN" sz="1600" dirty="0">
                    <a:solidFill>
                      <a:schemeClr val="bg1"/>
                    </a:solidFill>
                    <a:latin typeface="微软雅黑" panose="020B0503020204020204" pitchFamily="34" charset="-122"/>
                    <a:ea typeface="微软雅黑" panose="020B0503020204020204" pitchFamily="34" charset="-122"/>
                  </a:rPr>
                  <a:t> (node = y </a:t>
                </a:r>
                <a:r>
                  <a:rPr lang="en-US" altLang="zh-CN" sz="1600" b="1" dirty="0">
                    <a:solidFill>
                      <a:schemeClr val="bg1"/>
                    </a:solidFill>
                    <a:latin typeface="微软雅黑" panose="020B0503020204020204" pitchFamily="34" charset="-122"/>
                    <a:ea typeface="微软雅黑" panose="020B0503020204020204" pitchFamily="34" charset="-122"/>
                  </a:rPr>
                  <a:t>or</a:t>
                </a:r>
                <a:r>
                  <a:rPr lang="en-US" altLang="zh-CN" sz="1600" dirty="0">
                    <a:solidFill>
                      <a:schemeClr val="bg1"/>
                    </a:solidFill>
                    <a:latin typeface="微软雅黑" panose="020B0503020204020204" pitchFamily="34" charset="-122"/>
                    <a:ea typeface="微软雅黑" panose="020B0503020204020204" pitchFamily="34" charset="-122"/>
                  </a:rPr>
                  <a:t> Search(tree, y) = true) </a:t>
                </a:r>
                <a:r>
                  <a:rPr lang="en-US" altLang="zh-CN" sz="1600" b="1" dirty="0">
                    <a:solidFill>
                      <a:schemeClr val="bg1"/>
                    </a:solidFill>
                    <a:latin typeface="微软雅黑" panose="020B0503020204020204" pitchFamily="34" charset="-122"/>
                    <a:ea typeface="微软雅黑" panose="020B0503020204020204" pitchFamily="34" charset="-122"/>
                  </a:rPr>
                  <a:t>then</a:t>
                </a:r>
                <a:endParaRPr lang="en-US" altLang="zh-CN" sz="1600" b="1" dirty="0">
                  <a:solidFill>
                    <a:schemeClr val="bg1"/>
                  </a:solidFill>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en-US" altLang="zh-CN" sz="1600" dirty="0">
                    <a:solidFill>
                      <a:schemeClr val="bg1"/>
                    </a:solidFill>
                    <a:latin typeface="微软雅黑" panose="020B0503020204020204" pitchFamily="34" charset="-122"/>
                    <a:ea typeface="微软雅黑" panose="020B0503020204020204" pitchFamily="34" charset="-122"/>
                  </a:rPr>
                  <a:t>  |   </a:t>
                </a:r>
                <a:r>
                  <a:rPr lang="en-US" altLang="zh-CN" sz="1600" dirty="0" err="1">
                    <a:solidFill>
                      <a:schemeClr val="bg1"/>
                    </a:solidFill>
                    <a:latin typeface="微软雅黑" panose="020B0503020204020204" pitchFamily="34" charset="-122"/>
                    <a:ea typeface="微软雅黑" panose="020B0503020204020204" pitchFamily="34" charset="-122"/>
                  </a:rPr>
                  <a:t>lca</a:t>
                </a: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zh-CN"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 node      //</a:t>
                </a:r>
                <a:r>
                  <a:rPr lang="zh-CN" altLang="en-US" sz="1600" dirty="0">
                    <a:solidFill>
                      <a:schemeClr val="bg1"/>
                    </a:solidFill>
                    <a:latin typeface="微软雅黑" panose="020B0503020204020204" pitchFamily="34" charset="-122"/>
                    <a:ea typeface="微软雅黑" panose="020B0503020204020204" pitchFamily="34" charset="-122"/>
                  </a:rPr>
                  <a:t>树根就是最近公共祖先 </a:t>
                </a:r>
                <a:endParaRPr lang="en-US" altLang="zh-CN" sz="1600" dirty="0">
                  <a:solidFill>
                    <a:schemeClr val="bg1"/>
                  </a:solidFill>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en-US" altLang="zh-CN" sz="1600" dirty="0">
                    <a:solidFill>
                      <a:schemeClr val="bg1"/>
                    </a:solidFill>
                    <a:latin typeface="微软雅黑" panose="020B0503020204020204" pitchFamily="34" charset="-122"/>
                    <a:ea typeface="微软雅黑" panose="020B0503020204020204" pitchFamily="34" charset="-122"/>
                  </a:rPr>
                  <a:t>  |   </a:t>
                </a:r>
                <a:r>
                  <a:rPr lang="en-US" altLang="zh-CN" sz="1600" dirty="0">
                    <a:solidFill>
                      <a:srgbClr val="FFFF00"/>
                    </a:solidFill>
                    <a:latin typeface="微软雅黑" panose="020B0503020204020204" pitchFamily="34" charset="-122"/>
                    <a:ea typeface="微软雅黑" panose="020B0503020204020204" pitchFamily="34" charset="-122"/>
                  </a:rPr>
                  <a:t>result </a:t>
                </a:r>
                <a:r>
                  <a:rPr lang="zh-CN" altLang="zh-CN" sz="1600" dirty="0">
                    <a:solidFill>
                      <a:srgbClr val="FFFF00"/>
                    </a:solidFill>
                    <a:latin typeface="微软雅黑" panose="020B0503020204020204" pitchFamily="34" charset="-122"/>
                    <a:ea typeface="微软雅黑" panose="020B0503020204020204" pitchFamily="34" charset="-122"/>
                  </a:rPr>
                  <a:t>←</a:t>
                </a:r>
                <a:r>
                  <a:rPr lang="en-US" altLang="zh-CN" sz="1600" dirty="0">
                    <a:solidFill>
                      <a:srgbClr val="FFFF00"/>
                    </a:solidFill>
                    <a:latin typeface="微软雅黑" panose="020B0503020204020204" pitchFamily="34" charset="-122"/>
                    <a:ea typeface="微软雅黑" panose="020B0503020204020204" pitchFamily="34" charset="-122"/>
                  </a:rPr>
                  <a:t> 2       //</a:t>
                </a:r>
                <a:r>
                  <a:rPr lang="zh-CN" altLang="en-US" sz="1600" dirty="0">
                    <a:solidFill>
                      <a:srgbClr val="FFFF00"/>
                    </a:solidFill>
                    <a:latin typeface="微软雅黑" panose="020B0503020204020204" pitchFamily="34" charset="-122"/>
                    <a:ea typeface="微软雅黑" panose="020B0503020204020204" pitchFamily="34" charset="-122"/>
                  </a:rPr>
                  <a:t>找到</a:t>
                </a:r>
                <a:r>
                  <a:rPr lang="en-US" altLang="zh-CN" sz="1600" dirty="0">
                    <a:solidFill>
                      <a:srgbClr val="FFFF00"/>
                    </a:solidFill>
                    <a:latin typeface="微软雅黑" panose="020B0503020204020204" pitchFamily="34" charset="-122"/>
                    <a:ea typeface="微软雅黑" panose="020B0503020204020204" pitchFamily="34" charset="-122"/>
                  </a:rPr>
                  <a:t>x</a:t>
                </a:r>
                <a:r>
                  <a:rPr lang="zh-CN" altLang="en-US" sz="1600" dirty="0">
                    <a:solidFill>
                      <a:srgbClr val="FFFF00"/>
                    </a:solidFill>
                    <a:latin typeface="微软雅黑" panose="020B0503020204020204" pitchFamily="34" charset="-122"/>
                    <a:ea typeface="微软雅黑" panose="020B0503020204020204" pitchFamily="34" charset="-122"/>
                  </a:rPr>
                  <a:t>和</a:t>
                </a:r>
                <a:r>
                  <a:rPr lang="en-US" altLang="zh-CN" sz="1600" dirty="0">
                    <a:solidFill>
                      <a:srgbClr val="FFFF00"/>
                    </a:solidFill>
                    <a:latin typeface="微软雅黑" panose="020B0503020204020204" pitchFamily="34" charset="-122"/>
                    <a:ea typeface="微软雅黑" panose="020B0503020204020204" pitchFamily="34" charset="-122"/>
                  </a:rPr>
                  <a:t>y</a:t>
                </a:r>
                <a:r>
                  <a:rPr lang="zh-CN" altLang="en-US" sz="1600" dirty="0">
                    <a:solidFill>
                      <a:srgbClr val="FFFF00"/>
                    </a:solidFill>
                    <a:latin typeface="微软雅黑" panose="020B0503020204020204" pitchFamily="34" charset="-122"/>
                    <a:ea typeface="微软雅黑" panose="020B0503020204020204" pitchFamily="34" charset="-122"/>
                  </a:rPr>
                  <a:t>的</a:t>
                </a:r>
                <a:r>
                  <a:rPr lang="en-US" altLang="zh-CN" sz="1600" dirty="0">
                    <a:solidFill>
                      <a:srgbClr val="FFFF00"/>
                    </a:solidFill>
                    <a:latin typeface="微软雅黑" panose="020B0503020204020204" pitchFamily="34" charset="-122"/>
                    <a:ea typeface="微软雅黑" panose="020B0503020204020204" pitchFamily="34" charset="-122"/>
                  </a:rPr>
                  <a:t>LCA</a:t>
                </a:r>
                <a:r>
                  <a:rPr lang="zh-CN" altLang="en-US" sz="1600" dirty="0">
                    <a:solidFill>
                      <a:srgbClr val="FFFF00"/>
                    </a:solidFill>
                    <a:latin typeface="微软雅黑" panose="020B0503020204020204" pitchFamily="34" charset="-122"/>
                    <a:ea typeface="微软雅黑" panose="020B0503020204020204" pitchFamily="34" charset="-122"/>
                  </a:rPr>
                  <a:t>，结束处理</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en-US" altLang="zh-CN" sz="1600" b="1" dirty="0">
                    <a:solidFill>
                      <a:schemeClr val="bg1"/>
                    </a:solidFill>
                    <a:latin typeface="微软雅黑" panose="020B0503020204020204" pitchFamily="34" charset="-122"/>
                    <a:ea typeface="微软雅黑" panose="020B0503020204020204" pitchFamily="34" charset="-122"/>
                  </a:rPr>
                  <a:t> end</a:t>
                </a:r>
                <a:endParaRPr lang="en-US" altLang="zh-CN" sz="16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sz="1600" b="1" dirty="0">
                    <a:solidFill>
                      <a:schemeClr val="bg1"/>
                    </a:solidFill>
                    <a:latin typeface="微软雅黑" panose="020B0503020204020204" pitchFamily="34" charset="-122"/>
                    <a:ea typeface="微软雅黑" panose="020B0503020204020204" pitchFamily="34" charset="-122"/>
                  </a:rPr>
                  <a:t>  return </a:t>
                </a:r>
                <a:r>
                  <a:rPr lang="en-US" altLang="zh-CN" sz="1600" dirty="0">
                    <a:solidFill>
                      <a:schemeClr val="bg1"/>
                    </a:solidFill>
                    <a:latin typeface="微软雅黑" panose="020B0503020204020204" pitchFamily="34" charset="-122"/>
                    <a:ea typeface="微软雅黑" panose="020B0503020204020204" pitchFamily="34" charset="-122"/>
                  </a:rPr>
                  <a:t>result</a:t>
                </a:r>
                <a:endParaRPr lang="en-US" altLang="zh-CN" sz="1600" dirty="0">
                  <a:solidFill>
                    <a:schemeClr val="bg1"/>
                  </a:solidFill>
                  <a:latin typeface="微软雅黑" panose="020B0503020204020204" pitchFamily="34" charset="-122"/>
                  <a:ea typeface="微软雅黑" panose="020B0503020204020204" pitchFamily="34" charset="-122"/>
                </a:endParaRPr>
              </a:p>
              <a:p>
                <a:pPr marL="71755"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p:txBody>
          </p:sp>
        </mc:Choice>
        <mc:Fallback>
          <p:sp>
            <p:nvSpPr>
              <p:cNvPr id="6" name="任意多边形: 形状 6"/>
              <p:cNvSpPr>
                <a:spLocks noRot="1" noChangeAspect="1" noMove="1" noResize="1" noEditPoints="1" noAdjustHandles="1" noChangeArrowheads="1" noChangeShapeType="1" noTextEdit="1"/>
              </p:cNvSpPr>
              <p:nvPr/>
            </p:nvSpPr>
            <p:spPr>
              <a:xfrm>
                <a:off x="5421965" y="1377650"/>
                <a:ext cx="6532285" cy="503688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1"/>
                <a:stretch>
                  <a:fillRect l="-102" t="-1343" r="-91" b="-660"/>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
        <p:nvSpPr>
          <p:cNvPr id="7" name="文本框 6"/>
          <p:cNvSpPr txBox="1"/>
          <p:nvPr/>
        </p:nvSpPr>
        <p:spPr>
          <a:xfrm>
            <a:off x="316771" y="2276746"/>
            <a:ext cx="4546373"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输入</a:t>
            </a:r>
            <a:r>
              <a:rPr lang="zh-CN" altLang="en-US" dirty="0">
                <a:latin typeface="微软雅黑" panose="020B0503020204020204" pitchFamily="34" charset="-122"/>
                <a:ea typeface="微软雅黑" panose="020B0503020204020204" pitchFamily="34" charset="-122"/>
              </a:rPr>
              <a:t>：二叉链表树</a:t>
            </a:r>
            <a:r>
              <a:rPr lang="en-US" altLang="zh-CN" dirty="0">
                <a:latin typeface="微软雅黑" panose="020B0503020204020204" pitchFamily="34" charset="-122"/>
                <a:ea typeface="微软雅黑" panose="020B0503020204020204" pitchFamily="34" charset="-122"/>
              </a:rPr>
              <a:t>tree</a:t>
            </a:r>
            <a:r>
              <a:rPr lang="zh-CN" altLang="en-US" dirty="0">
                <a:latin typeface="微软雅黑" panose="020B0503020204020204" pitchFamily="34" charset="-122"/>
                <a:ea typeface="微软雅黑" panose="020B0503020204020204" pitchFamily="34" charset="-122"/>
              </a:rPr>
              <a:t>，两个非空结点</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y</a:t>
            </a:r>
            <a:endParaRPr lang="zh-CN" altLang="en-US"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316771" y="2678029"/>
            <a:ext cx="4645824"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输出</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0, 1</a:t>
            </a:r>
            <a:r>
              <a:rPr lang="zh-CN" altLang="en-US" dirty="0">
                <a:latin typeface="微软雅黑" panose="020B0503020204020204" pitchFamily="34" charset="-122"/>
                <a:ea typeface="微软雅黑" panose="020B0503020204020204" pitchFamily="34" charset="-122"/>
              </a:rPr>
              <a:t>或</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，表示在树中查找</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y</a:t>
            </a:r>
            <a:r>
              <a:rPr lang="zh-CN" altLang="en-US" dirty="0">
                <a:latin typeface="微软雅黑" panose="020B0503020204020204" pitchFamily="34" charset="-122"/>
                <a:ea typeface="微软雅黑" panose="020B0503020204020204" pitchFamily="34" charset="-122"/>
              </a:rPr>
              <a:t>的结果</a:t>
            </a:r>
            <a:endParaRPr lang="zh-CN" altLang="en-US" dirty="0">
              <a:latin typeface="微软雅黑" panose="020B0503020204020204" pitchFamily="34" charset="-122"/>
              <a:ea typeface="微软雅黑" panose="020B0503020204020204" pitchFamily="34" charset="-122"/>
            </a:endParaRPr>
          </a:p>
        </p:txBody>
      </p:sp>
      <p:sp>
        <p:nvSpPr>
          <p:cNvPr id="11" name="任意多边形: 形状 19"/>
          <p:cNvSpPr/>
          <p:nvPr/>
        </p:nvSpPr>
        <p:spPr>
          <a:xfrm>
            <a:off x="603308" y="3123018"/>
            <a:ext cx="3999447" cy="137524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ts val="2600"/>
              </a:lnSpc>
              <a:spcBef>
                <a:spcPct val="0"/>
              </a:spcBef>
              <a:spcAft>
                <a:spcPct val="35000"/>
              </a:spcAft>
            </a:pPr>
            <a:r>
              <a:rPr lang="en-US" altLang="zh-CN" dirty="0">
                <a:solidFill>
                  <a:schemeClr val="bg1"/>
                </a:solidFill>
                <a:latin typeface="微软雅黑" panose="020B0503020204020204" pitchFamily="34" charset="-122"/>
                <a:ea typeface="微软雅黑" panose="020B0503020204020204" pitchFamily="34" charset="-122"/>
              </a:rPr>
              <a:t>0:  </a:t>
            </a:r>
            <a:r>
              <a:rPr lang="zh-CN" altLang="en-US" dirty="0">
                <a:solidFill>
                  <a:schemeClr val="bg1"/>
                </a:solidFill>
                <a:latin typeface="微软雅黑" panose="020B0503020204020204" pitchFamily="34" charset="-122"/>
                <a:ea typeface="微软雅黑" panose="020B0503020204020204" pitchFamily="34" charset="-122"/>
              </a:rPr>
              <a:t>在树中还没有找到结点</a:t>
            </a:r>
            <a:r>
              <a:rPr lang="en-US" altLang="zh-CN" dirty="0">
                <a:solidFill>
                  <a:schemeClr val="bg1"/>
                </a:solidFill>
                <a:latin typeface="微软雅黑" panose="020B0503020204020204" pitchFamily="34" charset="-122"/>
                <a:ea typeface="微软雅黑" panose="020B0503020204020204" pitchFamily="34" charset="-122"/>
              </a:rPr>
              <a:t>x</a:t>
            </a:r>
            <a:endParaRPr lang="en-US" altLang="zh-CN" dirty="0">
              <a:solidFill>
                <a:schemeClr val="bg1"/>
              </a:solidFill>
              <a:latin typeface="微软雅黑" panose="020B0503020204020204" pitchFamily="34" charset="-122"/>
              <a:ea typeface="微软雅黑" panose="020B0503020204020204" pitchFamily="34" charset="-122"/>
            </a:endParaRPr>
          </a:p>
          <a:p>
            <a:pPr defTabSz="1155700">
              <a:lnSpc>
                <a:spcPts val="2600"/>
              </a:lnSpc>
              <a:spcBef>
                <a:spcPct val="0"/>
              </a:spcBef>
              <a:spcAft>
                <a:spcPct val="35000"/>
              </a:spcAft>
            </a:pPr>
            <a:r>
              <a:rPr lang="en-US" altLang="zh-CN" dirty="0">
                <a:solidFill>
                  <a:schemeClr val="bg1"/>
                </a:solidFill>
                <a:latin typeface="微软雅黑" panose="020B0503020204020204" pitchFamily="34" charset="-122"/>
                <a:ea typeface="微软雅黑" panose="020B0503020204020204" pitchFamily="34" charset="-122"/>
              </a:rPr>
              <a:t>1:  </a:t>
            </a:r>
            <a:r>
              <a:rPr lang="zh-CN" altLang="en-US" dirty="0">
                <a:solidFill>
                  <a:schemeClr val="bg1"/>
                </a:solidFill>
                <a:latin typeface="微软雅黑" panose="020B0503020204020204" pitchFamily="34" charset="-122"/>
                <a:ea typeface="微软雅黑" panose="020B0503020204020204" pitchFamily="34" charset="-122"/>
              </a:rPr>
              <a:t>已找到</a:t>
            </a:r>
            <a:r>
              <a:rPr lang="en-US" altLang="zh-CN" dirty="0">
                <a:solidFill>
                  <a:schemeClr val="bg1"/>
                </a:solidFill>
                <a:latin typeface="微软雅黑" panose="020B0503020204020204" pitchFamily="34" charset="-122"/>
                <a:ea typeface="微软雅黑" panose="020B0503020204020204" pitchFamily="34" charset="-122"/>
              </a:rPr>
              <a:t>x</a:t>
            </a:r>
            <a:r>
              <a:rPr lang="zh-CN" altLang="en-US" dirty="0">
                <a:solidFill>
                  <a:schemeClr val="bg1"/>
                </a:solidFill>
                <a:latin typeface="微软雅黑" panose="020B0503020204020204" pitchFamily="34" charset="-122"/>
                <a:ea typeface="微软雅黑" panose="020B0503020204020204" pitchFamily="34" charset="-122"/>
              </a:rPr>
              <a:t>，需要（回溯）继续找</a:t>
            </a:r>
            <a:r>
              <a:rPr lang="en-US" altLang="zh-CN" dirty="0">
                <a:solidFill>
                  <a:schemeClr val="bg1"/>
                </a:solidFill>
                <a:latin typeface="微软雅黑" panose="020B0503020204020204" pitchFamily="34" charset="-122"/>
                <a:ea typeface="微软雅黑" panose="020B0503020204020204" pitchFamily="34" charset="-122"/>
              </a:rPr>
              <a:t>y</a:t>
            </a:r>
            <a:endParaRPr lang="en-US" altLang="zh-CN" dirty="0">
              <a:solidFill>
                <a:schemeClr val="bg1"/>
              </a:solidFill>
              <a:latin typeface="微软雅黑" panose="020B0503020204020204" pitchFamily="34" charset="-122"/>
              <a:ea typeface="微软雅黑" panose="020B0503020204020204" pitchFamily="34" charset="-122"/>
            </a:endParaRPr>
          </a:p>
          <a:p>
            <a:pPr defTabSz="1155700">
              <a:lnSpc>
                <a:spcPts val="2600"/>
              </a:lnSpc>
              <a:spcBef>
                <a:spcPct val="0"/>
              </a:spcBef>
              <a:spcAft>
                <a:spcPct val="35000"/>
              </a:spcAft>
            </a:pPr>
            <a:r>
              <a:rPr lang="en-US" altLang="zh-CN" dirty="0">
                <a:solidFill>
                  <a:schemeClr val="bg1"/>
                </a:solidFill>
                <a:latin typeface="微软雅黑" panose="020B0503020204020204" pitchFamily="34" charset="-122"/>
                <a:ea typeface="微软雅黑" panose="020B0503020204020204" pitchFamily="34" charset="-122"/>
              </a:rPr>
              <a:t>2:  </a:t>
            </a:r>
            <a:r>
              <a:rPr lang="zh-CN" altLang="en-US" dirty="0">
                <a:solidFill>
                  <a:schemeClr val="bg1"/>
                </a:solidFill>
                <a:latin typeface="微软雅黑" panose="020B0503020204020204" pitchFamily="34" charset="-122"/>
                <a:ea typeface="微软雅黑" panose="020B0503020204020204" pitchFamily="34" charset="-122"/>
              </a:rPr>
              <a:t>已找到</a:t>
            </a:r>
            <a:r>
              <a:rPr lang="en-US" altLang="zh-CN" dirty="0">
                <a:solidFill>
                  <a:schemeClr val="bg1"/>
                </a:solidFill>
                <a:latin typeface="微软雅黑" panose="020B0503020204020204" pitchFamily="34" charset="-122"/>
                <a:ea typeface="微软雅黑" panose="020B0503020204020204" pitchFamily="34" charset="-122"/>
              </a:rPr>
              <a:t>x</a:t>
            </a:r>
            <a:r>
              <a:rPr lang="zh-CN" altLang="en-US" dirty="0">
                <a:solidFill>
                  <a:schemeClr val="bg1"/>
                </a:solidFill>
                <a:latin typeface="微软雅黑" panose="020B0503020204020204" pitchFamily="34" charset="-122"/>
                <a:ea typeface="微软雅黑" panose="020B0503020204020204" pitchFamily="34" charset="-122"/>
              </a:rPr>
              <a:t>和</a:t>
            </a:r>
            <a:r>
              <a:rPr lang="en-US" altLang="zh-CN" dirty="0">
                <a:solidFill>
                  <a:schemeClr val="bg1"/>
                </a:solidFill>
                <a:latin typeface="微软雅黑" panose="020B0503020204020204" pitchFamily="34" charset="-122"/>
                <a:ea typeface="微软雅黑" panose="020B0503020204020204" pitchFamily="34" charset="-122"/>
              </a:rPr>
              <a:t>y</a:t>
            </a:r>
            <a:r>
              <a:rPr lang="zh-CN" altLang="en-US" dirty="0">
                <a:solidFill>
                  <a:schemeClr val="bg1"/>
                </a:solidFill>
                <a:latin typeface="微软雅黑" panose="020B0503020204020204" pitchFamily="34" charset="-122"/>
                <a:ea typeface="微软雅黑" panose="020B0503020204020204" pitchFamily="34" charset="-122"/>
              </a:rPr>
              <a:t>，以及它们的</a:t>
            </a:r>
            <a:r>
              <a:rPr lang="en-US" altLang="zh-CN" dirty="0">
                <a:solidFill>
                  <a:schemeClr val="bg1"/>
                </a:solidFill>
                <a:latin typeface="微软雅黑" panose="020B0503020204020204" pitchFamily="34" charset="-122"/>
                <a:ea typeface="微软雅黑" panose="020B0503020204020204" pitchFamily="34" charset="-122"/>
              </a:rPr>
              <a:t>LCA</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326360" y="4693471"/>
            <a:ext cx="4481732"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全局变量</a:t>
            </a:r>
            <a:r>
              <a:rPr lang="zh-CN" altLang="en-US" dirty="0">
                <a:latin typeface="微软雅黑" panose="020B0503020204020204" pitchFamily="34" charset="-122"/>
                <a:ea typeface="微软雅黑" panose="020B0503020204020204" pitchFamily="34" charset="-122"/>
              </a:rPr>
              <a:t>：</a:t>
            </a:r>
            <a:r>
              <a:rPr lang="en-US" altLang="zh-CN" dirty="0" err="1">
                <a:solidFill>
                  <a:srgbClr val="C00000"/>
                </a:solidFill>
                <a:latin typeface="微软雅黑" panose="020B0503020204020204" pitchFamily="34" charset="-122"/>
                <a:ea typeface="微软雅黑" panose="020B0503020204020204" pitchFamily="34" charset="-122"/>
              </a:rPr>
              <a:t>lca</a:t>
            </a:r>
            <a:r>
              <a:rPr lang="zh-CN" altLang="en-US" dirty="0">
                <a:latin typeface="微软雅黑" panose="020B0503020204020204" pitchFamily="34" charset="-122"/>
                <a:ea typeface="微软雅黑" panose="020B0503020204020204" pitchFamily="34" charset="-122"/>
              </a:rPr>
              <a:t>用于记录结点</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y</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LCA</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初始值为</a:t>
            </a:r>
            <a:r>
              <a:rPr lang="en-US" altLang="zh-CN" dirty="0">
                <a:latin typeface="微软雅黑" panose="020B0503020204020204" pitchFamily="34" charset="-122"/>
                <a:ea typeface="微软雅黑" panose="020B0503020204020204" pitchFamily="34" charset="-122"/>
              </a:rPr>
              <a:t>NIL</a:t>
            </a:r>
            <a:endParaRPr lang="zh-CN" altLang="en-US"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316771" y="5339802"/>
            <a:ext cx="4645824"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辅助函数</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Search(tree, node)</a:t>
            </a:r>
            <a:r>
              <a:rPr lang="zh-CN" altLang="en-US" dirty="0">
                <a:latin typeface="微软雅黑" panose="020B0503020204020204" pitchFamily="34" charset="-122"/>
                <a:ea typeface="微软雅黑" panose="020B0503020204020204" pitchFamily="34" charset="-122"/>
              </a:rPr>
              <a:t>，前序遍历</a:t>
            </a:r>
            <a:r>
              <a:rPr lang="en-US" altLang="zh-CN" dirty="0">
                <a:latin typeface="微软雅黑" panose="020B0503020204020204" pitchFamily="34" charset="-122"/>
                <a:ea typeface="微软雅黑" panose="020B0503020204020204" pitchFamily="34" charset="-122"/>
              </a:rPr>
              <a:t>tree</a:t>
            </a:r>
            <a:r>
              <a:rPr lang="zh-CN" altLang="en-US" dirty="0">
                <a:latin typeface="微软雅黑" panose="020B0503020204020204" pitchFamily="34" charset="-122"/>
                <a:ea typeface="微软雅黑" panose="020B0503020204020204" pitchFamily="34" charset="-122"/>
              </a:rPr>
              <a:t>，查找结点</a:t>
            </a:r>
            <a:r>
              <a:rPr lang="en-US" altLang="zh-CN" dirty="0">
                <a:latin typeface="微软雅黑" panose="020B0503020204020204" pitchFamily="34" charset="-122"/>
                <a:ea typeface="微软雅黑" panose="020B0503020204020204" pitchFamily="34" charset="-122"/>
              </a:rPr>
              <a:t>node</a:t>
            </a:r>
            <a:r>
              <a:rPr lang="zh-CN" altLang="en-US" dirty="0">
                <a:latin typeface="微软雅黑" panose="020B0503020204020204" pitchFamily="34" charset="-122"/>
                <a:ea typeface="微软雅黑" panose="020B0503020204020204" pitchFamily="34" charset="-122"/>
              </a:rPr>
              <a:t>是否在树中，如果在返回</a:t>
            </a:r>
            <a:r>
              <a:rPr lang="en-US" altLang="zh-CN" dirty="0">
                <a:latin typeface="微软雅黑" panose="020B0503020204020204" pitchFamily="34" charset="-122"/>
                <a:ea typeface="微软雅黑" panose="020B0503020204020204" pitchFamily="34" charset="-122"/>
              </a:rPr>
              <a:t>true, </a:t>
            </a:r>
            <a:r>
              <a:rPr lang="zh-CN" altLang="en-US" dirty="0">
                <a:latin typeface="微软雅黑" panose="020B0503020204020204" pitchFamily="34" charset="-122"/>
                <a:ea typeface="微软雅黑" panose="020B0503020204020204" pitchFamily="34" charset="-122"/>
              </a:rPr>
              <a:t>否则返回</a:t>
            </a:r>
            <a:r>
              <a:rPr lang="en-US" altLang="zh-CN" dirty="0">
                <a:latin typeface="微软雅黑" panose="020B0503020204020204" pitchFamily="34" charset="-122"/>
                <a:ea typeface="微软雅黑" panose="020B0503020204020204" pitchFamily="34" charset="-122"/>
              </a:rPr>
              <a:t>false</a:t>
            </a:r>
            <a:endParaRPr lang="zh-CN" altLang="en-US" dirty="0">
              <a:latin typeface="微软雅黑" panose="020B0503020204020204" pitchFamily="34" charset="-122"/>
              <a:ea typeface="微软雅黑" panose="020B0503020204020204" pitchFamily="34" charset="-122"/>
            </a:endParaRPr>
          </a:p>
        </p:txBody>
      </p:sp>
      <p:sp>
        <p:nvSpPr>
          <p:cNvPr id="14" name="任意多边形: 形状 19"/>
          <p:cNvSpPr/>
          <p:nvPr/>
        </p:nvSpPr>
        <p:spPr>
          <a:xfrm>
            <a:off x="1657040" y="6248072"/>
            <a:ext cx="2220648" cy="51895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ts val="2600"/>
              </a:lnSpc>
              <a:spcBef>
                <a:spcPct val="0"/>
              </a:spcBef>
              <a:spcAft>
                <a:spcPct val="35000"/>
              </a:spcAft>
            </a:pPr>
            <a:r>
              <a:rPr kumimoji="1" lang="zh-CN" altLang="en-US" sz="2000" dirty="0">
                <a:latin typeface="微软雅黑" panose="020B0503020204020204" pitchFamily="34" charset="-122"/>
                <a:ea typeface="微软雅黑" panose="020B0503020204020204" pitchFamily="34" charset="-122"/>
              </a:rPr>
              <a:t>时间复杂度</a:t>
            </a:r>
            <a:r>
              <a:rPr kumimoji="1" lang="en-US" altLang="zh-CN" sz="2000" dirty="0">
                <a:latin typeface="微软雅黑" panose="020B0503020204020204" pitchFamily="34" charset="-122"/>
                <a:ea typeface="微软雅黑" panose="020B0503020204020204" pitchFamily="34" charset="-122"/>
              </a:rPr>
              <a:t>O(n)</a:t>
            </a:r>
            <a:endParaRPr kumimoji="1" lang="zh-CN" altLang="en-US"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孩子表示法</a:t>
            </a:r>
            <a:endParaRPr lang="zh-CN" altLang="en-US" dirty="0"/>
          </a:p>
        </p:txBody>
      </p:sp>
      <p:sp>
        <p:nvSpPr>
          <p:cNvPr id="3" name="副标题 2"/>
          <p:cNvSpPr>
            <a:spLocks noGrp="1"/>
          </p:cNvSpPr>
          <p:nvPr>
            <p:ph type="subTitle" idx="1"/>
          </p:nvPr>
        </p:nvSpPr>
        <p:spPr/>
        <p:txBody>
          <a:bodyPr/>
          <a:lstStyle/>
          <a:p>
            <a:r>
              <a:rPr lang="en-US" altLang="zh-CN" dirty="0"/>
              <a:t>5.6 </a:t>
            </a:r>
            <a:r>
              <a:rPr lang="zh-CN" altLang="en-US" dirty="0"/>
              <a:t>树与森林</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en-US" sz="2400" dirty="0"/>
              <a:t>与父亲表示法一样，用</a:t>
            </a:r>
            <a:r>
              <a:rPr lang="zh-CN" altLang="en-US" sz="2400" b="1" dirty="0"/>
              <a:t>顺序表</a:t>
            </a:r>
            <a:r>
              <a:rPr lang="zh-CN" altLang="en-US" sz="2400" dirty="0"/>
              <a:t>存储树，每个结点包含数据域</a:t>
            </a:r>
            <a:r>
              <a:rPr lang="zh-CN" altLang="en-GB" sz="2400" dirty="0"/>
              <a:t>，</a:t>
            </a:r>
            <a:r>
              <a:rPr lang="zh-CN" altLang="en-US" sz="2400" dirty="0"/>
              <a:t>父结点位置域，以及</a:t>
            </a:r>
            <a:r>
              <a:rPr lang="zh-CN" altLang="en-US" sz="2400" b="1" dirty="0"/>
              <a:t>子结点链表域</a:t>
            </a:r>
            <a:r>
              <a:rPr lang="zh-CN" altLang="en-GB" sz="2400" dirty="0"/>
              <a:t>，</a:t>
            </a:r>
            <a:r>
              <a:rPr lang="zh-CN" altLang="en-US" sz="2400" dirty="0"/>
              <a:t>用来存放指向单链表的指针</a:t>
            </a:r>
            <a:endParaRPr lang="en-US" altLang="zh-CN" sz="2400" dirty="0"/>
          </a:p>
          <a:p>
            <a:pPr>
              <a:lnSpc>
                <a:spcPct val="110000"/>
              </a:lnSpc>
            </a:pPr>
            <a:endParaRPr lang="en-US" altLang="zh-CN" sz="2400" dirty="0"/>
          </a:p>
          <a:p>
            <a:pPr>
              <a:lnSpc>
                <a:spcPct val="110000"/>
              </a:lnSpc>
            </a:pPr>
            <a:endParaRPr lang="en-US" altLang="zh-CN" sz="2400" b="1" dirty="0"/>
          </a:p>
          <a:p>
            <a:pPr>
              <a:lnSpc>
                <a:spcPct val="110000"/>
              </a:lnSpc>
            </a:pPr>
            <a:endParaRPr lang="zh-CN" altLang="zh-CN" sz="2400"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96000" y="2529523"/>
            <a:ext cx="4499070" cy="3827933"/>
          </a:xfrm>
          <a:prstGeom prst="rect">
            <a:avLst/>
          </a:prstGeom>
        </p:spPr>
      </p:pic>
      <p:pic>
        <p:nvPicPr>
          <p:cNvPr id="7" name="图片 6"/>
          <p:cNvPicPr>
            <a:picLocks noChangeAspect="1"/>
          </p:cNvPicPr>
          <p:nvPr/>
        </p:nvPicPr>
        <p:blipFill>
          <a:blip r:embed="rId2"/>
          <a:stretch>
            <a:fillRect/>
          </a:stretch>
        </p:blipFill>
        <p:spPr>
          <a:xfrm>
            <a:off x="1596930" y="2799316"/>
            <a:ext cx="3851654" cy="2291240"/>
          </a:xfrm>
          <a:prstGeom prst="rect">
            <a:avLst/>
          </a:prstGeom>
        </p:spPr>
      </p:pic>
      <p:sp>
        <p:nvSpPr>
          <p:cNvPr id="8" name="右箭头 7"/>
          <p:cNvSpPr/>
          <p:nvPr/>
        </p:nvSpPr>
        <p:spPr>
          <a:xfrm>
            <a:off x="5518576" y="3747551"/>
            <a:ext cx="329916" cy="394769"/>
          </a:xfrm>
          <a:prstGeom prst="right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7498958" y="2160191"/>
            <a:ext cx="4108817" cy="369332"/>
          </a:xfrm>
          <a:prstGeom prst="rect">
            <a:avLst/>
          </a:prstGeom>
          <a:noFill/>
        </p:spPr>
        <p:txBody>
          <a:bodyPr wrap="none" rtlCol="0">
            <a:spAutoFit/>
          </a:bodyPr>
          <a:lstStyle/>
          <a:p>
            <a:r>
              <a:rPr kumimoji="1" lang="zh-CN" altLang="en-US" dirty="0">
                <a:solidFill>
                  <a:srgbClr val="C00000"/>
                </a:solidFill>
                <a:latin typeface="微软雅黑" panose="020B0503020204020204" pitchFamily="34" charset="-122"/>
                <a:ea typeface="微软雅黑" panose="020B0503020204020204" pitchFamily="34" charset="-122"/>
              </a:rPr>
              <a:t>链表中各子结点按从左向右的顺序排列</a:t>
            </a:r>
            <a:endParaRPr kumimoji="1" lang="zh-CN" altLang="en-US"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孩子表示法</a:t>
            </a:r>
            <a:endParaRPr lang="zh-CN" altLang="en-US" dirty="0"/>
          </a:p>
        </p:txBody>
      </p:sp>
      <p:sp>
        <p:nvSpPr>
          <p:cNvPr id="3" name="副标题 2"/>
          <p:cNvSpPr>
            <a:spLocks noGrp="1"/>
          </p:cNvSpPr>
          <p:nvPr>
            <p:ph type="subTitle" idx="1"/>
          </p:nvPr>
        </p:nvSpPr>
        <p:spPr/>
        <p:txBody>
          <a:bodyPr/>
          <a:lstStyle/>
          <a:p>
            <a:r>
              <a:rPr lang="en-US" altLang="zh-CN" dirty="0"/>
              <a:t>5.6 </a:t>
            </a:r>
            <a:r>
              <a:rPr lang="zh-CN" altLang="en-US" dirty="0"/>
              <a:t>树与森林</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6" y="1137761"/>
            <a:ext cx="10515600" cy="1617391"/>
          </a:xfrm>
        </p:spPr>
        <p:txBody>
          <a:bodyPr>
            <a:normAutofit fontScale="92500" lnSpcReduction="20000"/>
          </a:bodyPr>
          <a:lstStyle/>
          <a:p>
            <a:pPr>
              <a:lnSpc>
                <a:spcPct val="110000"/>
              </a:lnSpc>
            </a:pPr>
            <a:r>
              <a:rPr lang="zh-CN" altLang="en-US" sz="2400" dirty="0"/>
              <a:t>与父亲表示法一样，用</a:t>
            </a:r>
            <a:r>
              <a:rPr lang="zh-CN" altLang="en-US" sz="2400" b="1" dirty="0"/>
              <a:t>顺序表</a:t>
            </a:r>
            <a:r>
              <a:rPr lang="zh-CN" altLang="en-US" sz="2400" dirty="0"/>
              <a:t>存储树，每个结点包含数据域</a:t>
            </a:r>
            <a:r>
              <a:rPr lang="zh-CN" altLang="en-GB" sz="2400" dirty="0"/>
              <a:t>，</a:t>
            </a:r>
            <a:r>
              <a:rPr lang="zh-CN" altLang="en-US" sz="2400" dirty="0"/>
              <a:t>父结点位置域，以及</a:t>
            </a:r>
            <a:r>
              <a:rPr lang="zh-CN" altLang="en-US" sz="2400" b="1" dirty="0"/>
              <a:t>子结点链表域</a:t>
            </a:r>
            <a:r>
              <a:rPr lang="zh-CN" altLang="en-GB" sz="2400" dirty="0"/>
              <a:t>，</a:t>
            </a:r>
            <a:r>
              <a:rPr lang="zh-CN" altLang="en-US" sz="2400" dirty="0"/>
              <a:t>用来存放指向单链表的指针</a:t>
            </a:r>
            <a:endParaRPr lang="en-US" altLang="zh-CN" sz="2400" dirty="0"/>
          </a:p>
          <a:p>
            <a:pPr>
              <a:lnSpc>
                <a:spcPct val="110000"/>
              </a:lnSpc>
            </a:pPr>
            <a:r>
              <a:rPr lang="zh-CN" altLang="en-US" sz="2400" b="1" dirty="0"/>
              <a:t>第一个孩子</a:t>
            </a:r>
            <a:r>
              <a:rPr lang="zh-CN" altLang="en-US" sz="2400" dirty="0"/>
              <a:t>：各结点在</a:t>
            </a:r>
            <a:r>
              <a:rPr lang="zh-CN" altLang="en-US" sz="2400" dirty="0">
                <a:latin typeface="微软雅黑" panose="020B0503020204020204" pitchFamily="34" charset="-122"/>
                <a:ea typeface="微软雅黑" panose="020B0503020204020204" pitchFamily="34" charset="-122"/>
              </a:rPr>
              <a:t>树中</a:t>
            </a:r>
            <a:r>
              <a:rPr lang="zh-CN" altLang="zh-CN" sz="24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最左边的子结点</a:t>
            </a:r>
            <a:endParaRPr lang="en-US" altLang="zh-CN" dirty="0">
              <a:latin typeface="微软雅黑" panose="020B0503020204020204" pitchFamily="34" charset="-122"/>
              <a:ea typeface="微软雅黑" panose="020B0503020204020204" pitchFamily="34" charset="-122"/>
            </a:endParaRPr>
          </a:p>
          <a:p>
            <a:pPr>
              <a:lnSpc>
                <a:spcPct val="110000"/>
              </a:lnSpc>
            </a:pPr>
            <a:r>
              <a:rPr lang="zh-CN" altLang="en-US" sz="2400" b="1" dirty="0"/>
              <a:t>下一个兄弟</a:t>
            </a:r>
            <a:r>
              <a:rPr lang="zh-CN" altLang="en-US" sz="2400" dirty="0"/>
              <a:t>：各结点右侧并且相邻的兄弟结点</a:t>
            </a:r>
            <a:endParaRPr lang="en-US" altLang="zh-CN" sz="2400" b="1" dirty="0"/>
          </a:p>
          <a:p>
            <a:pPr>
              <a:lnSpc>
                <a:spcPct val="110000"/>
              </a:lnSpc>
            </a:pPr>
            <a:endParaRPr lang="zh-CN" altLang="zh-CN" sz="2400"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35244" y="2904583"/>
            <a:ext cx="4161921" cy="3541077"/>
          </a:xfrm>
          <a:prstGeom prst="rect">
            <a:avLst/>
          </a:prstGeom>
        </p:spPr>
      </p:pic>
      <p:pic>
        <p:nvPicPr>
          <p:cNvPr id="7" name="图片 6"/>
          <p:cNvPicPr>
            <a:picLocks noChangeAspect="1"/>
          </p:cNvPicPr>
          <p:nvPr/>
        </p:nvPicPr>
        <p:blipFill>
          <a:blip r:embed="rId2"/>
          <a:stretch>
            <a:fillRect/>
          </a:stretch>
        </p:blipFill>
        <p:spPr>
          <a:xfrm>
            <a:off x="195354" y="3262602"/>
            <a:ext cx="3851654" cy="2291240"/>
          </a:xfrm>
          <a:prstGeom prst="rect">
            <a:avLst/>
          </a:prstGeom>
        </p:spPr>
      </p:pic>
      <p:sp>
        <p:nvSpPr>
          <p:cNvPr id="8" name="右箭头 7"/>
          <p:cNvSpPr/>
          <p:nvPr/>
        </p:nvSpPr>
        <p:spPr>
          <a:xfrm>
            <a:off x="4056502" y="4191087"/>
            <a:ext cx="329916" cy="394769"/>
          </a:xfrm>
          <a:prstGeom prst="right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63918" y="5945261"/>
            <a:ext cx="4610384" cy="369332"/>
          </a:xfrm>
          <a:prstGeom prst="rect">
            <a:avLst/>
          </a:prstGeom>
          <a:noFill/>
        </p:spPr>
        <p:txBody>
          <a:bodyPr wrap="square" rtlCol="0">
            <a:spAutoFit/>
          </a:bodyPr>
          <a:lstStyle/>
          <a:p>
            <a:r>
              <a:rPr kumimoji="1" lang="zh-CN" altLang="en-US" dirty="0">
                <a:solidFill>
                  <a:srgbClr val="C00000"/>
                </a:solidFill>
                <a:latin typeface="微软雅黑" panose="020B0503020204020204" pitchFamily="34" charset="-122"/>
                <a:ea typeface="微软雅黑" panose="020B0503020204020204" pitchFamily="34" charset="-122"/>
              </a:rPr>
              <a:t>结点</a:t>
            </a:r>
            <a:r>
              <a:rPr kumimoji="1" lang="en-US" altLang="zh-CN" dirty="0">
                <a:solidFill>
                  <a:srgbClr val="C00000"/>
                </a:solidFill>
                <a:latin typeface="微软雅黑" panose="020B0503020204020204" pitchFamily="34" charset="-122"/>
                <a:ea typeface="微软雅黑" panose="020B0503020204020204" pitchFamily="34" charset="-122"/>
              </a:rPr>
              <a:t>B</a:t>
            </a:r>
            <a:r>
              <a:rPr kumimoji="1" lang="zh-CN" altLang="en-US" dirty="0">
                <a:solidFill>
                  <a:srgbClr val="C00000"/>
                </a:solidFill>
                <a:latin typeface="微软雅黑" panose="020B0503020204020204" pitchFamily="34" charset="-122"/>
                <a:ea typeface="微软雅黑" panose="020B0503020204020204" pitchFamily="34" charset="-122"/>
              </a:rPr>
              <a:t>的第一个孩子</a:t>
            </a:r>
            <a:r>
              <a:rPr kumimoji="1" lang="en-US" altLang="zh-CN" dirty="0">
                <a:solidFill>
                  <a:srgbClr val="C00000"/>
                </a:solidFill>
                <a:latin typeface="微软雅黑" panose="020B0503020204020204" pitchFamily="34" charset="-122"/>
                <a:ea typeface="微软雅黑" panose="020B0503020204020204" pitchFamily="34" charset="-122"/>
              </a:rPr>
              <a:t>:</a:t>
            </a:r>
            <a:r>
              <a:rPr kumimoji="1" lang="zh-CN" altLang="en-US" dirty="0">
                <a:solidFill>
                  <a:srgbClr val="C00000"/>
                </a:solidFill>
                <a:latin typeface="微软雅黑" panose="020B0503020204020204" pitchFamily="34" charset="-122"/>
                <a:ea typeface="微软雅黑" panose="020B0503020204020204" pitchFamily="34" charset="-122"/>
              </a:rPr>
              <a:t> </a:t>
            </a:r>
            <a:r>
              <a:rPr kumimoji="1" lang="en-US" altLang="zh-CN" dirty="0">
                <a:solidFill>
                  <a:srgbClr val="C00000"/>
                </a:solidFill>
                <a:latin typeface="微软雅黑" panose="020B0503020204020204" pitchFamily="34" charset="-122"/>
                <a:ea typeface="微软雅黑" panose="020B0503020204020204" pitchFamily="34" charset="-122"/>
              </a:rPr>
              <a:t>E</a:t>
            </a:r>
            <a:r>
              <a:rPr kumimoji="1" lang="zh-CN" altLang="en-US" dirty="0">
                <a:solidFill>
                  <a:srgbClr val="C00000"/>
                </a:solidFill>
                <a:latin typeface="微软雅黑" panose="020B0503020204020204" pitchFamily="34" charset="-122"/>
                <a:ea typeface="微软雅黑" panose="020B0503020204020204" pitchFamily="34" charset="-122"/>
              </a:rPr>
              <a:t>，下一个兄弟：</a:t>
            </a:r>
            <a:r>
              <a:rPr kumimoji="1" lang="en-US" altLang="zh-CN" dirty="0">
                <a:solidFill>
                  <a:srgbClr val="C00000"/>
                </a:solidFill>
                <a:latin typeface="微软雅黑" panose="020B0503020204020204" pitchFamily="34" charset="-122"/>
                <a:ea typeface="微软雅黑" panose="020B0503020204020204" pitchFamily="34" charset="-122"/>
              </a:rPr>
              <a:t>C</a:t>
            </a:r>
            <a:endParaRPr kumimoji="1" lang="en-US" altLang="zh-CN" dirty="0">
              <a:solidFill>
                <a:srgbClr val="C00000"/>
              </a:solidFill>
              <a:latin typeface="微软雅黑" panose="020B0503020204020204" pitchFamily="34" charset="-122"/>
              <a:ea typeface="微软雅黑" panose="020B0503020204020204" pitchFamily="34" charset="-122"/>
            </a:endParaRPr>
          </a:p>
        </p:txBody>
      </p:sp>
      <p:sp>
        <p:nvSpPr>
          <p:cNvPr id="10" name="任意多边形: 形状 19"/>
          <p:cNvSpPr/>
          <p:nvPr/>
        </p:nvSpPr>
        <p:spPr>
          <a:xfrm>
            <a:off x="8400351" y="3735374"/>
            <a:ext cx="3167068" cy="122966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ts val="2600"/>
              </a:lnSpc>
              <a:spcBef>
                <a:spcPct val="0"/>
              </a:spcBef>
              <a:spcAft>
                <a:spcPct val="35000"/>
              </a:spcAft>
            </a:pPr>
            <a:r>
              <a:rPr lang="zh-CN" altLang="en-US" sz="2000" dirty="0">
                <a:solidFill>
                  <a:schemeClr val="bg1"/>
                </a:solidFill>
                <a:latin typeface="微软雅黑" panose="020B0503020204020204" pitchFamily="34" charset="-122"/>
                <a:ea typeface="微软雅黑" panose="020B0503020204020204" pitchFamily="34" charset="-122"/>
              </a:rPr>
              <a:t>各结点的第一个孩子就是其子结点链表的第一个结点，查找时间</a:t>
            </a:r>
            <a:r>
              <a:rPr lang="en-US" altLang="zh-CN" sz="2000" dirty="0">
                <a:solidFill>
                  <a:schemeClr val="bg1"/>
                </a:solidFill>
                <a:latin typeface="微软雅黑" panose="020B0503020204020204" pitchFamily="34" charset="-122"/>
                <a:ea typeface="微软雅黑" panose="020B0503020204020204" pitchFamily="34" charset="-122"/>
              </a:rPr>
              <a:t>O(1)</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12" name="任意多边形: 形状 19"/>
          <p:cNvSpPr/>
          <p:nvPr/>
        </p:nvSpPr>
        <p:spPr>
          <a:xfrm>
            <a:off x="8400351" y="5055518"/>
            <a:ext cx="3167068" cy="148062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ts val="2600"/>
              </a:lnSpc>
              <a:spcBef>
                <a:spcPct val="0"/>
              </a:spcBef>
              <a:spcAft>
                <a:spcPct val="35000"/>
              </a:spcAft>
            </a:pPr>
            <a:r>
              <a:rPr lang="zh-CN" altLang="en-US" sz="2000" dirty="0">
                <a:solidFill>
                  <a:schemeClr val="bg1"/>
                </a:solidFill>
                <a:latin typeface="微软雅黑" panose="020B0503020204020204" pitchFamily="34" charset="-122"/>
                <a:ea typeface="微软雅黑" panose="020B0503020204020204" pitchFamily="34" charset="-122"/>
              </a:rPr>
              <a:t>各结点的下一个兄弟需要遍历其父结点的子结点链表，时间复杂度</a:t>
            </a:r>
            <a:r>
              <a:rPr lang="en-US" altLang="zh-CN" sz="2000" dirty="0">
                <a:solidFill>
                  <a:schemeClr val="bg1"/>
                </a:solidFill>
                <a:latin typeface="微软雅黑" panose="020B0503020204020204" pitchFamily="34" charset="-122"/>
                <a:ea typeface="微软雅黑" panose="020B0503020204020204" pitchFamily="34" charset="-122"/>
              </a:rPr>
              <a:t>O(d),</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d</a:t>
            </a:r>
            <a:r>
              <a:rPr lang="zh-CN" altLang="en-US" sz="2000" dirty="0">
                <a:solidFill>
                  <a:schemeClr val="bg1"/>
                </a:solidFill>
                <a:latin typeface="微软雅黑" panose="020B0503020204020204" pitchFamily="34" charset="-122"/>
                <a:ea typeface="微软雅黑" panose="020B0503020204020204" pitchFamily="34" charset="-122"/>
              </a:rPr>
              <a:t>是树的度</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stretch>
            <a:fillRect/>
          </a:stretch>
        </p:blipFill>
        <p:spPr>
          <a:xfrm>
            <a:off x="6717986" y="4204380"/>
            <a:ext cx="5176668" cy="2264792"/>
          </a:xfrm>
          <a:prstGeom prst="rect">
            <a:avLst/>
          </a:prstGeom>
        </p:spPr>
      </p:pic>
      <p:sp>
        <p:nvSpPr>
          <p:cNvPr id="2" name="标题 1"/>
          <p:cNvSpPr>
            <a:spLocks noGrp="1"/>
          </p:cNvSpPr>
          <p:nvPr>
            <p:ph type="title"/>
          </p:nvPr>
        </p:nvSpPr>
        <p:spPr/>
        <p:txBody>
          <a:bodyPr/>
          <a:lstStyle/>
          <a:p>
            <a:r>
              <a:rPr lang="zh-CN" altLang="en-US" sz="2800" dirty="0"/>
              <a:t>孩子兄弟表示法</a:t>
            </a:r>
            <a:endParaRPr lang="zh-CN" altLang="en-US" dirty="0"/>
          </a:p>
        </p:txBody>
      </p:sp>
      <p:sp>
        <p:nvSpPr>
          <p:cNvPr id="3" name="副标题 2"/>
          <p:cNvSpPr>
            <a:spLocks noGrp="1"/>
          </p:cNvSpPr>
          <p:nvPr>
            <p:ph type="subTitle" idx="1"/>
          </p:nvPr>
        </p:nvSpPr>
        <p:spPr/>
        <p:txBody>
          <a:bodyPr/>
          <a:lstStyle/>
          <a:p>
            <a:r>
              <a:rPr lang="en-US" altLang="zh-CN" dirty="0"/>
              <a:t>5.6 </a:t>
            </a:r>
            <a:r>
              <a:rPr lang="zh-CN" altLang="en-US" dirty="0"/>
              <a:t>树与森林</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6" y="1137761"/>
            <a:ext cx="10515600" cy="1617391"/>
          </a:xfrm>
        </p:spPr>
        <p:txBody>
          <a:bodyPr>
            <a:normAutofit fontScale="92500" lnSpcReduction="10000"/>
          </a:bodyPr>
          <a:lstStyle/>
          <a:p>
            <a:pPr>
              <a:lnSpc>
                <a:spcPct val="110000"/>
              </a:lnSpc>
            </a:pPr>
            <a:r>
              <a:rPr lang="zh-CN" altLang="en-US" sz="2400" dirty="0"/>
              <a:t>树应用最广泛的存储结构。每个结点存放其</a:t>
            </a:r>
            <a:r>
              <a:rPr lang="zh-CN" altLang="en-US" sz="2400" b="1" dirty="0"/>
              <a:t>第一个孩子</a:t>
            </a:r>
            <a:r>
              <a:rPr lang="zh-CN" altLang="en-US" sz="2400" dirty="0"/>
              <a:t>和</a:t>
            </a:r>
            <a:r>
              <a:rPr lang="zh-CN" altLang="en-US" sz="2400" b="1" dirty="0"/>
              <a:t>下一个兄弟</a:t>
            </a:r>
            <a:r>
              <a:rPr lang="zh-CN" altLang="en-US" sz="2400" dirty="0"/>
              <a:t>的信息，可以直接使用二叉链表实现，因此这种表示法也称作</a:t>
            </a:r>
            <a:r>
              <a:rPr lang="zh-CN" altLang="en-US" sz="2400" b="1" dirty="0"/>
              <a:t>二叉链表表示法</a:t>
            </a:r>
            <a:endParaRPr lang="en-US" altLang="zh-CN" sz="2400" b="1" dirty="0"/>
          </a:p>
          <a:p>
            <a:pPr>
              <a:lnSpc>
                <a:spcPct val="110000"/>
              </a:lnSpc>
            </a:pPr>
            <a:r>
              <a:rPr lang="zh-CN" altLang="en-US" sz="2400" dirty="0"/>
              <a:t>二叉链表中的指针域</a:t>
            </a:r>
            <a:r>
              <a:rPr lang="en-GB" altLang="zh-CN" sz="2400" dirty="0"/>
              <a:t>left</a:t>
            </a:r>
            <a:r>
              <a:rPr lang="zh-CN" altLang="en-US" sz="2400" dirty="0"/>
              <a:t> </a:t>
            </a:r>
            <a:r>
              <a:rPr lang="zh-CN" altLang="en-US" sz="2400" dirty="0">
                <a:sym typeface="Wingdings" panose="05000000000000000000" pitchFamily="2" charset="2"/>
              </a:rPr>
              <a:t>改称 </a:t>
            </a:r>
            <a:r>
              <a:rPr lang="en-GB" altLang="zh-CN" sz="2400" dirty="0" err="1"/>
              <a:t>first_child</a:t>
            </a:r>
            <a:r>
              <a:rPr lang="zh-CN" altLang="en-GB" sz="2400" dirty="0"/>
              <a:t>，</a:t>
            </a:r>
            <a:r>
              <a:rPr lang="zh-CN" altLang="en-US" sz="2400" dirty="0"/>
              <a:t>指向结点的第一个子结点；同时，指针域</a:t>
            </a:r>
            <a:r>
              <a:rPr lang="en-GB" altLang="zh-CN" sz="2400" dirty="0" err="1"/>
              <a:t>righ</a:t>
            </a:r>
            <a:r>
              <a:rPr lang="en-US" altLang="zh-CN" sz="2400" dirty="0"/>
              <a:t>t</a:t>
            </a:r>
            <a:r>
              <a:rPr lang="zh-CN" altLang="en-US" sz="2400" dirty="0"/>
              <a:t> </a:t>
            </a:r>
            <a:r>
              <a:rPr lang="zh-CN" altLang="en-US" sz="2400" dirty="0">
                <a:sym typeface="Wingdings" panose="05000000000000000000" pitchFamily="2" charset="2"/>
              </a:rPr>
              <a:t>改称</a:t>
            </a:r>
            <a:r>
              <a:rPr lang="en-GB" altLang="zh-CN" sz="2400" dirty="0" err="1"/>
              <a:t>next_sibling</a:t>
            </a:r>
            <a:r>
              <a:rPr lang="zh-CN" altLang="en-GB" sz="2400" dirty="0"/>
              <a:t>，</a:t>
            </a:r>
            <a:r>
              <a:rPr lang="zh-CN" altLang="en-US" sz="2400" dirty="0"/>
              <a:t>指向右侧的兄弟结点 </a:t>
            </a:r>
            <a:endParaRPr lang="zh-CN" altLang="zh-CN" sz="2400" dirty="0"/>
          </a:p>
        </p:txBody>
      </p:sp>
      <p:pic>
        <p:nvPicPr>
          <p:cNvPr id="11" name="图片 10"/>
          <p:cNvPicPr>
            <a:picLocks noChangeAspect="1"/>
          </p:cNvPicPr>
          <p:nvPr/>
        </p:nvPicPr>
        <p:blipFill>
          <a:blip r:embed="rId2"/>
          <a:stretch>
            <a:fillRect/>
          </a:stretch>
        </p:blipFill>
        <p:spPr>
          <a:xfrm>
            <a:off x="4197551" y="2809007"/>
            <a:ext cx="3288950" cy="1907591"/>
          </a:xfrm>
          <a:prstGeom prst="rect">
            <a:avLst/>
          </a:prstGeom>
        </p:spPr>
      </p:pic>
      <p:pic>
        <p:nvPicPr>
          <p:cNvPr id="24" name="图片 23"/>
          <p:cNvPicPr>
            <a:picLocks noChangeAspect="1"/>
          </p:cNvPicPr>
          <p:nvPr/>
        </p:nvPicPr>
        <p:blipFill>
          <a:blip r:embed="rId3"/>
          <a:stretch>
            <a:fillRect/>
          </a:stretch>
        </p:blipFill>
        <p:spPr>
          <a:xfrm>
            <a:off x="284898" y="3197598"/>
            <a:ext cx="2255050" cy="1086966"/>
          </a:xfrm>
          <a:prstGeom prst="rect">
            <a:avLst/>
          </a:prstGeom>
        </p:spPr>
      </p:pic>
      <p:pic>
        <p:nvPicPr>
          <p:cNvPr id="27" name="图片 26"/>
          <p:cNvPicPr>
            <a:picLocks noChangeAspect="1"/>
          </p:cNvPicPr>
          <p:nvPr/>
        </p:nvPicPr>
        <p:blipFill>
          <a:blip r:embed="rId4"/>
          <a:stretch>
            <a:fillRect/>
          </a:stretch>
        </p:blipFill>
        <p:spPr>
          <a:xfrm>
            <a:off x="395152" y="4784819"/>
            <a:ext cx="3291954" cy="1086966"/>
          </a:xfrm>
          <a:prstGeom prst="rect">
            <a:avLst/>
          </a:prstGeom>
        </p:spPr>
      </p:pic>
      <p:sp>
        <p:nvSpPr>
          <p:cNvPr id="15" name="右箭头 14"/>
          <p:cNvSpPr/>
          <p:nvPr/>
        </p:nvSpPr>
        <p:spPr>
          <a:xfrm rot="5400000">
            <a:off x="1247464" y="4171954"/>
            <a:ext cx="329916" cy="394769"/>
          </a:xfrm>
          <a:prstGeom prst="right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右箭头 28"/>
          <p:cNvSpPr/>
          <p:nvPr/>
        </p:nvSpPr>
        <p:spPr>
          <a:xfrm rot="2306939">
            <a:off x="7017676" y="4271342"/>
            <a:ext cx="452457" cy="679871"/>
          </a:xfrm>
          <a:prstGeom prst="right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0" name="直线连接符 29"/>
          <p:cNvCxnSpPr/>
          <p:nvPr/>
        </p:nvCxnSpPr>
        <p:spPr>
          <a:xfrm>
            <a:off x="3924300" y="2809007"/>
            <a:ext cx="0" cy="382423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8737600" y="6293052"/>
            <a:ext cx="1569660" cy="369332"/>
          </a:xfrm>
          <a:prstGeom prst="rect">
            <a:avLst/>
          </a:prstGeom>
          <a:noFill/>
        </p:spPr>
        <p:txBody>
          <a:bodyPr wrap="none" rtlCol="0">
            <a:spAutoFit/>
          </a:bodyPr>
          <a:lstStyle/>
          <a:p>
            <a:r>
              <a:rPr kumimoji="1" lang="zh-CN" altLang="en-US" dirty="0">
                <a:solidFill>
                  <a:srgbClr val="C00000"/>
                </a:solidFill>
                <a:latin typeface="微软雅黑" panose="020B0503020204020204" pitchFamily="34" charset="-122"/>
                <a:ea typeface="微软雅黑" panose="020B0503020204020204" pitchFamily="34" charset="-122"/>
              </a:rPr>
              <a:t>二叉链表结构</a:t>
            </a:r>
            <a:endParaRPr kumimoji="1" lang="zh-CN" altLang="en-US" dirty="0">
              <a:solidFill>
                <a:srgbClr val="C00000"/>
              </a:solidFill>
              <a:latin typeface="微软雅黑" panose="020B0503020204020204" pitchFamily="34" charset="-122"/>
              <a:ea typeface="微软雅黑" panose="020B0503020204020204" pitchFamily="34" charset="-122"/>
            </a:endParaRPr>
          </a:p>
        </p:txBody>
      </p:sp>
      <p:sp>
        <p:nvSpPr>
          <p:cNvPr id="6" name="右箭头 5"/>
          <p:cNvSpPr/>
          <p:nvPr/>
        </p:nvSpPr>
        <p:spPr>
          <a:xfrm>
            <a:off x="3757431" y="3902019"/>
            <a:ext cx="394745" cy="1264556"/>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5.6.2</a:t>
            </a:r>
            <a:r>
              <a:rPr lang="zh-CN" altLang="en-US" sz="2800" dirty="0"/>
              <a:t> 树、森林与二叉树的转换</a:t>
            </a:r>
            <a:endParaRPr lang="zh-CN" altLang="en-US" dirty="0"/>
          </a:p>
        </p:txBody>
      </p:sp>
      <p:sp>
        <p:nvSpPr>
          <p:cNvPr id="3" name="副标题 2"/>
          <p:cNvSpPr>
            <a:spLocks noGrp="1"/>
          </p:cNvSpPr>
          <p:nvPr>
            <p:ph type="subTitle" idx="1"/>
          </p:nvPr>
        </p:nvSpPr>
        <p:spPr/>
        <p:txBody>
          <a:bodyPr/>
          <a:lstStyle/>
          <a:p>
            <a:r>
              <a:rPr lang="en-US" altLang="zh-CN" dirty="0"/>
              <a:t>5.6 </a:t>
            </a:r>
            <a:r>
              <a:rPr lang="zh-CN" altLang="en-US" dirty="0"/>
              <a:t>树与森林</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pic>
        <p:nvPicPr>
          <p:cNvPr id="11" name="图片 10"/>
          <p:cNvPicPr>
            <a:picLocks noChangeAspect="1"/>
          </p:cNvPicPr>
          <p:nvPr/>
        </p:nvPicPr>
        <p:blipFill>
          <a:blip r:embed="rId1"/>
          <a:stretch>
            <a:fillRect/>
          </a:stretch>
        </p:blipFill>
        <p:spPr>
          <a:xfrm>
            <a:off x="0" y="1714868"/>
            <a:ext cx="3288950" cy="1907591"/>
          </a:xfrm>
          <a:prstGeom prst="rect">
            <a:avLst/>
          </a:prstGeom>
        </p:spPr>
      </p:pic>
      <p:pic>
        <p:nvPicPr>
          <p:cNvPr id="13" name="图片 12"/>
          <p:cNvPicPr>
            <a:picLocks noChangeAspect="1"/>
          </p:cNvPicPr>
          <p:nvPr/>
        </p:nvPicPr>
        <p:blipFill>
          <a:blip r:embed="rId2"/>
          <a:stretch>
            <a:fillRect/>
          </a:stretch>
        </p:blipFill>
        <p:spPr>
          <a:xfrm>
            <a:off x="3358992" y="3687656"/>
            <a:ext cx="5084439" cy="2224442"/>
          </a:xfrm>
          <a:prstGeom prst="rect">
            <a:avLst/>
          </a:prstGeom>
        </p:spPr>
      </p:pic>
      <p:pic>
        <p:nvPicPr>
          <p:cNvPr id="14" name="图片 13"/>
          <p:cNvPicPr>
            <a:picLocks noChangeAspect="1"/>
          </p:cNvPicPr>
          <p:nvPr/>
        </p:nvPicPr>
        <p:blipFill>
          <a:blip r:embed="rId3"/>
          <a:stretch>
            <a:fillRect/>
          </a:stretch>
        </p:blipFill>
        <p:spPr>
          <a:xfrm>
            <a:off x="9627561" y="1728297"/>
            <a:ext cx="2413224" cy="3303207"/>
          </a:xfrm>
          <a:prstGeom prst="rect">
            <a:avLst/>
          </a:prstGeom>
        </p:spPr>
      </p:pic>
      <p:sp>
        <p:nvSpPr>
          <p:cNvPr id="16" name="右箭头 15"/>
          <p:cNvSpPr/>
          <p:nvPr/>
        </p:nvSpPr>
        <p:spPr>
          <a:xfrm rot="20049653">
            <a:off x="8576477" y="4287110"/>
            <a:ext cx="1539757" cy="963724"/>
          </a:xfrm>
          <a:prstGeom prst="rightArrow">
            <a:avLst>
              <a:gd name="adj1" fmla="val 72453"/>
              <a:gd name="adj2" fmla="val 39278"/>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微软雅黑" panose="020B0503020204020204" pitchFamily="34" charset="-122"/>
                <a:ea typeface="微软雅黑" panose="020B0503020204020204" pitchFamily="34" charset="-122"/>
              </a:rPr>
              <a:t>链接存储结构</a:t>
            </a:r>
            <a:endParaRPr kumimoji="1" lang="zh-CN" altLang="en-US" dirty="0">
              <a:latin typeface="微软雅黑" panose="020B0503020204020204" pitchFamily="34" charset="-122"/>
              <a:ea typeface="微软雅黑" panose="020B0503020204020204" pitchFamily="34" charset="-122"/>
            </a:endParaRPr>
          </a:p>
        </p:txBody>
      </p:sp>
      <p:sp>
        <p:nvSpPr>
          <p:cNvPr id="7" name="文本框 6"/>
          <p:cNvSpPr txBox="1"/>
          <p:nvPr/>
        </p:nvSpPr>
        <p:spPr>
          <a:xfrm>
            <a:off x="10962850" y="1841870"/>
            <a:ext cx="1294439" cy="646331"/>
          </a:xfrm>
          <a:prstGeom prst="rect">
            <a:avLst/>
          </a:prstGeom>
          <a:noFill/>
        </p:spPr>
        <p:txBody>
          <a:bodyPr wrap="square" rtlCol="0">
            <a:spAutoFit/>
          </a:bodyPr>
          <a:lstStyle/>
          <a:p>
            <a:r>
              <a:rPr kumimoji="1" lang="zh-CN" altLang="en-US" dirty="0">
                <a:solidFill>
                  <a:srgbClr val="C00000"/>
                </a:solidFill>
                <a:latin typeface="微软雅黑" panose="020B0503020204020204" pitchFamily="34" charset="-122"/>
                <a:ea typeface="微软雅黑" panose="020B0503020204020204" pitchFamily="34" charset="-122"/>
              </a:rPr>
              <a:t>根结点无右子结点</a:t>
            </a:r>
            <a:endParaRPr kumimoji="1" lang="zh-CN" altLang="en-US" dirty="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99853" y="1553818"/>
            <a:ext cx="1225050" cy="646331"/>
          </a:xfrm>
          <a:prstGeom prst="rect">
            <a:avLst/>
          </a:prstGeom>
          <a:noFill/>
        </p:spPr>
        <p:txBody>
          <a:bodyPr wrap="square" rtlCol="0">
            <a:spAutoFit/>
          </a:bodyPr>
          <a:lstStyle/>
          <a:p>
            <a:r>
              <a:rPr kumimoji="1" lang="zh-CN" altLang="en-US" dirty="0">
                <a:solidFill>
                  <a:schemeClr val="accent6">
                    <a:lumMod val="75000"/>
                  </a:schemeClr>
                </a:solidFill>
                <a:latin typeface="微软雅黑" panose="020B0503020204020204" pitchFamily="34" charset="-122"/>
                <a:ea typeface="微软雅黑" panose="020B0503020204020204" pitchFamily="34" charset="-122"/>
              </a:rPr>
              <a:t>根结点无兄弟结点</a:t>
            </a:r>
            <a:endParaRPr kumimoji="1" lang="zh-CN" altLang="en-US"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5" name="左右箭头标注 4"/>
          <p:cNvSpPr/>
          <p:nvPr/>
        </p:nvSpPr>
        <p:spPr>
          <a:xfrm>
            <a:off x="3103839" y="1319793"/>
            <a:ext cx="6256418" cy="1690486"/>
          </a:xfrm>
          <a:prstGeom prst="leftRightArrowCallout">
            <a:avLst>
              <a:gd name="adj1" fmla="val 21602"/>
              <a:gd name="adj2" fmla="val 19036"/>
              <a:gd name="adj3" fmla="val 20379"/>
              <a:gd name="adj4" fmla="val 58678"/>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55700">
              <a:lnSpc>
                <a:spcPts val="2600"/>
              </a:lnSpc>
              <a:spcBef>
                <a:spcPct val="0"/>
              </a:spcBef>
              <a:spcAft>
                <a:spcPct val="35000"/>
              </a:spcAft>
            </a:pPr>
            <a:r>
              <a:rPr lang="zh-CN" altLang="en-US" sz="2400" b="1" dirty="0">
                <a:solidFill>
                  <a:schemeClr val="bg1"/>
                </a:solidFill>
                <a:latin typeface="微软雅黑" panose="020B0503020204020204" pitchFamily="34" charset="-122"/>
                <a:ea typeface="微软雅黑" panose="020B0503020204020204" pitchFamily="34" charset="-122"/>
              </a:rPr>
              <a:t>树与二叉树的转换</a:t>
            </a:r>
            <a:endParaRPr lang="zh-CN" altLang="en-US" sz="2400" b="1" dirty="0">
              <a:solidFill>
                <a:schemeClr val="bg1"/>
              </a:solidFill>
              <a:latin typeface="微软雅黑" panose="020B0503020204020204" pitchFamily="34" charset="-122"/>
              <a:ea typeface="微软雅黑" panose="020B0503020204020204" pitchFamily="34" charset="-122"/>
            </a:endParaRPr>
          </a:p>
          <a:p>
            <a:pPr algn="ctr" defTabSz="1155700">
              <a:lnSpc>
                <a:spcPts val="2600"/>
              </a:lnSpc>
              <a:spcBef>
                <a:spcPct val="0"/>
              </a:spcBef>
              <a:spcAft>
                <a:spcPct val="35000"/>
              </a:spcAft>
            </a:pPr>
            <a:r>
              <a:rPr lang="zh-CN" altLang="en-US" sz="2000" dirty="0">
                <a:solidFill>
                  <a:schemeClr val="bg1"/>
                </a:solidFill>
                <a:latin typeface="微软雅黑" panose="020B0503020204020204" pitchFamily="34" charset="-122"/>
                <a:ea typeface="微软雅黑" panose="020B0503020204020204" pitchFamily="34" charset="-122"/>
              </a:rPr>
              <a:t>对任何一个树，存在唯一的一个二叉树与它对应，两者具有</a:t>
            </a:r>
            <a:r>
              <a:rPr lang="zh-CN" altLang="en-US" sz="2000" dirty="0">
                <a:solidFill>
                  <a:srgbClr val="FFFF00"/>
                </a:solidFill>
                <a:latin typeface="微软雅黑" panose="020B0503020204020204" pitchFamily="34" charset="-122"/>
                <a:ea typeface="微软雅黑" panose="020B0503020204020204" pitchFamily="34" charset="-122"/>
              </a:rPr>
              <a:t>相同的二叉链表结构 </a:t>
            </a:r>
            <a:endParaRPr kumimoji="1" lang="zh-CN" altLang="en-US" sz="2000" dirty="0"/>
          </a:p>
        </p:txBody>
      </p:sp>
      <p:sp>
        <p:nvSpPr>
          <p:cNvPr id="10" name="任意多边形: 形状 8"/>
          <p:cNvSpPr/>
          <p:nvPr/>
        </p:nvSpPr>
        <p:spPr>
          <a:xfrm>
            <a:off x="10065292" y="1054263"/>
            <a:ext cx="1320323"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dirty="0">
                <a:solidFill>
                  <a:srgbClr val="FFFF00"/>
                </a:solidFill>
                <a:latin typeface="微软雅黑" panose="020B0503020204020204" pitchFamily="34" charset="-122"/>
                <a:ea typeface="微软雅黑" panose="020B0503020204020204" pitchFamily="34" charset="-122"/>
              </a:rPr>
              <a:t>二叉树</a:t>
            </a:r>
            <a:endParaRPr lang="zh-CN" altLang="en-US" sz="2400" kern="1200" dirty="0">
              <a:solidFill>
                <a:srgbClr val="FFFF00"/>
              </a:solidFill>
              <a:latin typeface="微软雅黑" panose="020B0503020204020204" pitchFamily="34" charset="-122"/>
              <a:ea typeface="微软雅黑" panose="020B0503020204020204" pitchFamily="34" charset="-122"/>
            </a:endParaRPr>
          </a:p>
        </p:txBody>
      </p:sp>
      <p:sp>
        <p:nvSpPr>
          <p:cNvPr id="12" name="任意多边形: 形状 8"/>
          <p:cNvSpPr/>
          <p:nvPr/>
        </p:nvSpPr>
        <p:spPr>
          <a:xfrm>
            <a:off x="1375678" y="1054263"/>
            <a:ext cx="696166"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400" dirty="0">
                <a:solidFill>
                  <a:srgbClr val="FFFF00"/>
                </a:solidFill>
                <a:latin typeface="微软雅黑" panose="020B0503020204020204" pitchFamily="34" charset="-122"/>
                <a:ea typeface="微软雅黑" panose="020B0503020204020204" pitchFamily="34" charset="-122"/>
              </a:rPr>
              <a:t>树</a:t>
            </a:r>
            <a:endParaRPr lang="zh-CN" altLang="en-US" sz="2400" kern="1200" dirty="0">
              <a:solidFill>
                <a:srgbClr val="FFFF00"/>
              </a:solidFill>
              <a:latin typeface="微软雅黑" panose="020B0503020204020204" pitchFamily="34" charset="-122"/>
              <a:ea typeface="微软雅黑" panose="020B0503020204020204" pitchFamily="34" charset="-122"/>
            </a:endParaRPr>
          </a:p>
        </p:txBody>
      </p:sp>
      <p:sp>
        <p:nvSpPr>
          <p:cNvPr id="17" name="左箭头 16"/>
          <p:cNvSpPr/>
          <p:nvPr/>
        </p:nvSpPr>
        <p:spPr>
          <a:xfrm rot="2472700">
            <a:off x="1634382" y="3785002"/>
            <a:ext cx="1453067" cy="1003480"/>
          </a:xfrm>
          <a:prstGeom prst="leftArrow">
            <a:avLst>
              <a:gd name="adj1" fmla="val 70022"/>
              <a:gd name="adj2" fmla="val 30466"/>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微软雅黑" panose="020B0503020204020204" pitchFamily="34" charset="-122"/>
                <a:ea typeface="微软雅黑" panose="020B0503020204020204" pitchFamily="34" charset="-122"/>
              </a:rPr>
              <a:t>孩子兄弟表示法</a:t>
            </a:r>
            <a:endParaRPr kumimoji="1" lang="zh-CN" altLang="en-US" dirty="0"/>
          </a:p>
        </p:txBody>
      </p:sp>
      <p:sp>
        <p:nvSpPr>
          <p:cNvPr id="19" name="任意多边形: 形状 8"/>
          <p:cNvSpPr/>
          <p:nvPr/>
        </p:nvSpPr>
        <p:spPr>
          <a:xfrm>
            <a:off x="5057571" y="5918696"/>
            <a:ext cx="2076857"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dirty="0">
                <a:solidFill>
                  <a:srgbClr val="FFFF00"/>
                </a:solidFill>
                <a:latin typeface="微软雅黑" panose="020B0503020204020204" pitchFamily="34" charset="-122"/>
                <a:ea typeface="微软雅黑" panose="020B0503020204020204" pitchFamily="34" charset="-122"/>
              </a:rPr>
              <a:t>二叉链表结构</a:t>
            </a:r>
            <a:endParaRPr lang="zh-CN" altLang="en-US" sz="2000" kern="1200" dirty="0">
              <a:solidFill>
                <a:srgbClr val="FFFF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838200" y="755807"/>
            <a:ext cx="10515600" cy="518958"/>
          </a:xfrm>
        </p:spPr>
        <p:txBody>
          <a:bodyPr>
            <a:normAutofit fontScale="90000"/>
          </a:bodyPr>
          <a:lstStyle/>
          <a:p>
            <a:r>
              <a:rPr lang="zh-CN" altLang="en-US" dirty="0"/>
              <a:t>算法</a:t>
            </a:r>
            <a:r>
              <a:rPr lang="en-US" altLang="zh-CN" dirty="0"/>
              <a:t>5-18</a:t>
            </a:r>
            <a:r>
              <a:rPr lang="zh-CN" altLang="en-US" dirty="0"/>
              <a:t>：查找树中带有指定数据的结点 </a:t>
            </a:r>
            <a:r>
              <a:rPr lang="en-US" altLang="zh-CN" sz="2900" dirty="0"/>
              <a:t>Search</a:t>
            </a:r>
            <a:r>
              <a:rPr lang="en-US" altLang="zh-CN" sz="2400" dirty="0">
                <a:effectLst/>
                <a:latin typeface="Times New Roman" panose="02020603050405020304" pitchFamily="18" charset="0"/>
                <a:ea typeface="宋体" panose="02010600030101010101" pitchFamily="2" charset="-122"/>
              </a:rPr>
              <a:t>(</a:t>
            </a:r>
            <a:r>
              <a:rPr lang="en-US" altLang="zh-CN" sz="2400" i="1" dirty="0">
                <a:effectLst/>
                <a:latin typeface="Times New Roman" panose="02020603050405020304" pitchFamily="18" charset="0"/>
                <a:ea typeface="宋体" panose="02010600030101010101" pitchFamily="2" charset="-122"/>
              </a:rPr>
              <a:t>tree</a:t>
            </a:r>
            <a:r>
              <a:rPr lang="en-US" altLang="zh-CN" sz="2400" dirty="0">
                <a:effectLst/>
                <a:latin typeface="Times New Roman" panose="02020603050405020304" pitchFamily="18" charset="0"/>
                <a:ea typeface="宋体" panose="02010600030101010101" pitchFamily="2" charset="-122"/>
              </a:rPr>
              <a:t>,</a:t>
            </a:r>
            <a:r>
              <a:rPr lang="zh-CN" altLang="en-US" sz="2400" dirty="0">
                <a:effectLst/>
                <a:latin typeface="Times New Roman" panose="02020603050405020304" pitchFamily="18" charset="0"/>
                <a:ea typeface="宋体" panose="02010600030101010101" pitchFamily="2" charset="-122"/>
              </a:rPr>
              <a:t> </a:t>
            </a:r>
            <a:r>
              <a:rPr lang="en-US" altLang="zh-CN" sz="2400" i="1" dirty="0">
                <a:effectLst/>
                <a:latin typeface="Times New Roman" panose="02020603050405020304" pitchFamily="18" charset="0"/>
                <a:ea typeface="宋体" panose="02010600030101010101" pitchFamily="2" charset="-122"/>
              </a:rPr>
              <a:t>x</a:t>
            </a:r>
            <a:r>
              <a:rPr lang="en-US" altLang="zh-CN" sz="2400" dirty="0">
                <a:effectLst/>
                <a:latin typeface="Times New Roman" panose="02020603050405020304" pitchFamily="18" charset="0"/>
                <a:ea typeface="宋体" panose="02010600030101010101" pitchFamily="2" charset="-122"/>
              </a:rPr>
              <a:t>)</a:t>
            </a:r>
            <a:r>
              <a:rPr lang="zh-CN" altLang="zh-CN" sz="3200" dirty="0">
                <a:effectLst/>
              </a:rPr>
              <a:t> </a:t>
            </a:r>
            <a:endParaRPr lang="zh-CN" altLang="en-US" dirty="0"/>
          </a:p>
        </p:txBody>
      </p:sp>
      <p:sp>
        <p:nvSpPr>
          <p:cNvPr id="14" name="副标题 13"/>
          <p:cNvSpPr>
            <a:spLocks noGrp="1"/>
          </p:cNvSpPr>
          <p:nvPr>
            <p:ph type="subTitle" idx="1"/>
          </p:nvPr>
        </p:nvSpPr>
        <p:spPr/>
        <p:txBody>
          <a:bodyPr/>
          <a:lstStyle/>
          <a:p>
            <a:r>
              <a:rPr lang="en-US" altLang="zh-CN" dirty="0"/>
              <a:t>5-6</a:t>
            </a:r>
            <a:r>
              <a:rPr lang="zh-CN" altLang="en-US" dirty="0"/>
              <a:t> 树与森林</a:t>
            </a:r>
            <a:endParaRPr lang="zh-CN" altLang="en-US" dirty="0"/>
          </a:p>
        </p:txBody>
      </p:sp>
      <p:sp>
        <p:nvSpPr>
          <p:cNvPr id="15" name="文本占位符 14"/>
          <p:cNvSpPr>
            <a:spLocks noGrp="1"/>
          </p:cNvSpPr>
          <p:nvPr>
            <p:ph type="body" idx="10"/>
          </p:nvPr>
        </p:nvSpPr>
        <p:spPr/>
        <p:txBody>
          <a:bodyPr/>
          <a:lstStyle/>
          <a:p>
            <a:endParaRPr lang="zh-CN" altLang="en-US" dirty="0"/>
          </a:p>
        </p:txBody>
      </p:sp>
      <p:sp>
        <p:nvSpPr>
          <p:cNvPr id="10" name="文本框 9"/>
          <p:cNvSpPr txBox="1"/>
          <p:nvPr/>
        </p:nvSpPr>
        <p:spPr>
          <a:xfrm>
            <a:off x="2489200" y="1451530"/>
            <a:ext cx="8013700" cy="4616648"/>
          </a:xfrm>
          <a:prstGeom prst="rect">
            <a:avLst/>
          </a:prstGeom>
          <a:noFill/>
          <a:ln>
            <a:solidFill>
              <a:schemeClr val="accent2">
                <a:lumMod val="40000"/>
                <a:lumOff val="60000"/>
              </a:schemeClr>
            </a:solidFill>
          </a:ln>
        </p:spPr>
        <p:txBody>
          <a:bodyPr wrap="square">
            <a:spAutoFit/>
          </a:bodyPr>
          <a:lstStyle/>
          <a:p>
            <a:pPr>
              <a:spcBef>
                <a:spcPts val="100"/>
              </a:spcBef>
              <a:spcAft>
                <a:spcPts val="300"/>
              </a:spcAft>
            </a:pPr>
            <a:r>
              <a:rPr lang="zh-CN" altLang="en-US" dirty="0">
                <a:solidFill>
                  <a:schemeClr val="bg1"/>
                </a:solidFill>
                <a:latin typeface="Times New Roman" panose="02020603050405020304" pitchFamily="18" charset="0"/>
                <a:cs typeface="Times New Roman" panose="02020603050405020304" pitchFamily="18" charset="0"/>
              </a:rPr>
              <a:t> </a:t>
            </a:r>
            <a:endParaRPr lang="en-US" altLang="zh-CN"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endParaRPr lang="en-US" altLang="zh-CN" i="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endParaRPr lang="en-US" altLang="zh-CN" i="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en-US" altLang="zh-CN" sz="2000" i="1" dirty="0" err="1">
                <a:solidFill>
                  <a:schemeClr val="bg1"/>
                </a:solidFill>
                <a:latin typeface="Times New Roman" panose="02020603050405020304" pitchFamily="18" charset="0"/>
                <a:cs typeface="Times New Roman" panose="02020603050405020304" pitchFamily="18" charset="0"/>
              </a:rPr>
              <a:t>node_ptr</a:t>
            </a:r>
            <a:r>
              <a:rPr lang="en-US" altLang="zh-CN" sz="2000" i="1"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a:t>
            </a:r>
            <a:r>
              <a:rPr lang="en-US" altLang="zh-CN" sz="2000" i="1" dirty="0">
                <a:solidFill>
                  <a:schemeClr val="bg1"/>
                </a:solidFill>
                <a:latin typeface="Times New Roman" panose="02020603050405020304" pitchFamily="18" charset="0"/>
                <a:cs typeface="Times New Roman" panose="02020603050405020304" pitchFamily="18" charset="0"/>
              </a:rPr>
              <a:t>tree</a:t>
            </a:r>
            <a:endParaRPr lang="en-US" altLang="zh-CN" sz="2000" i="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en-US" altLang="zh-CN" sz="2000" b="1" dirty="0">
                <a:solidFill>
                  <a:schemeClr val="bg1"/>
                </a:solidFill>
                <a:latin typeface="Times New Roman" panose="02020603050405020304" pitchFamily="18" charset="0"/>
                <a:cs typeface="Times New Roman" panose="02020603050405020304" pitchFamily="18" charset="0"/>
              </a:rPr>
              <a:t>if</a:t>
            </a:r>
            <a:r>
              <a:rPr lang="en-US" altLang="zh-CN" sz="2000" dirty="0">
                <a:solidFill>
                  <a:schemeClr val="bg1"/>
                </a:solidFill>
                <a:latin typeface="Times New Roman" panose="02020603050405020304" pitchFamily="18" charset="0"/>
                <a:cs typeface="Times New Roman" panose="02020603050405020304" pitchFamily="18" charset="0"/>
              </a:rPr>
              <a:t> </a:t>
            </a:r>
            <a:r>
              <a:rPr lang="en-US" altLang="zh-CN" sz="2000" i="1" dirty="0" err="1">
                <a:solidFill>
                  <a:schemeClr val="bg1"/>
                </a:solidFill>
                <a:latin typeface="Times New Roman" panose="02020603050405020304" pitchFamily="18" charset="0"/>
                <a:cs typeface="Times New Roman" panose="02020603050405020304" pitchFamily="18" charset="0"/>
              </a:rPr>
              <a:t>node_ptr</a:t>
            </a:r>
            <a:r>
              <a:rPr lang="en-US" altLang="zh-CN" sz="2000" i="1"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NIL </a:t>
            </a:r>
            <a:r>
              <a:rPr lang="en-US" altLang="zh-CN" sz="2000" b="1" dirty="0">
                <a:solidFill>
                  <a:schemeClr val="bg1"/>
                </a:solidFill>
                <a:latin typeface="Times New Roman" panose="02020603050405020304" pitchFamily="18" charset="0"/>
                <a:cs typeface="Times New Roman" panose="02020603050405020304" pitchFamily="18" charset="0"/>
              </a:rPr>
              <a:t>then</a:t>
            </a:r>
            <a:endParaRPr lang="en-US" altLang="zh-CN"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en-US" altLang="zh-CN" sz="2000" dirty="0">
                <a:solidFill>
                  <a:schemeClr val="bg1"/>
                </a:solidFill>
                <a:latin typeface="Times New Roman" panose="02020603050405020304" pitchFamily="18" charset="0"/>
                <a:cs typeface="Times New Roman" panose="02020603050405020304" pitchFamily="18" charset="0"/>
              </a:rPr>
              <a:t>|  </a:t>
            </a:r>
            <a:r>
              <a:rPr lang="en-US" altLang="zh-CN" sz="2000" b="1" dirty="0">
                <a:solidFill>
                  <a:schemeClr val="bg1"/>
                </a:solidFill>
                <a:latin typeface="Times New Roman" panose="02020603050405020304" pitchFamily="18" charset="0"/>
                <a:cs typeface="Times New Roman" panose="02020603050405020304" pitchFamily="18" charset="0"/>
              </a:rPr>
              <a:t>if</a:t>
            </a:r>
            <a:r>
              <a:rPr lang="en-US" altLang="zh-CN" sz="2000" dirty="0">
                <a:solidFill>
                  <a:schemeClr val="bg1"/>
                </a:solidFill>
                <a:latin typeface="Times New Roman" panose="02020603050405020304" pitchFamily="18" charset="0"/>
                <a:cs typeface="Times New Roman" panose="02020603050405020304" pitchFamily="18" charset="0"/>
              </a:rPr>
              <a:t> </a:t>
            </a:r>
            <a:r>
              <a:rPr lang="en-US" altLang="zh-CN" sz="2000" i="1" dirty="0" err="1">
                <a:solidFill>
                  <a:schemeClr val="bg1"/>
                </a:solidFill>
                <a:latin typeface="Times New Roman" panose="02020603050405020304" pitchFamily="18" charset="0"/>
                <a:cs typeface="Times New Roman" panose="02020603050405020304" pitchFamily="18" charset="0"/>
              </a:rPr>
              <a:t>node_ptr.data</a:t>
            </a:r>
            <a:r>
              <a:rPr lang="en-US" altLang="zh-CN" sz="2000" i="1"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𝑥 </a:t>
            </a:r>
            <a:r>
              <a:rPr lang="en-US" altLang="zh-CN" sz="2000" b="1" dirty="0">
                <a:solidFill>
                  <a:schemeClr val="bg1"/>
                </a:solidFill>
                <a:latin typeface="Times New Roman" panose="02020603050405020304" pitchFamily="18" charset="0"/>
                <a:cs typeface="Times New Roman" panose="02020603050405020304" pitchFamily="18" charset="0"/>
              </a:rPr>
              <a:t>then</a:t>
            </a:r>
            <a:endParaRPr lang="en-US" altLang="zh-CN"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en-US" altLang="zh-CN" sz="2000" dirty="0">
                <a:solidFill>
                  <a:schemeClr val="bg1"/>
                </a:solidFill>
                <a:latin typeface="Times New Roman" panose="02020603050405020304" pitchFamily="18" charset="0"/>
                <a:cs typeface="Times New Roman" panose="02020603050405020304" pitchFamily="18" charset="0"/>
              </a:rPr>
              <a:t>|  |  </a:t>
            </a:r>
            <a:r>
              <a:rPr lang="en-US" altLang="zh-CN" sz="2000" i="1" dirty="0" err="1">
                <a:solidFill>
                  <a:schemeClr val="bg1"/>
                </a:solidFill>
                <a:latin typeface="Times New Roman" panose="02020603050405020304" pitchFamily="18" charset="0"/>
                <a:cs typeface="Times New Roman" panose="02020603050405020304" pitchFamily="18" charset="0"/>
              </a:rPr>
              <a:t>node_ptr</a:t>
            </a:r>
            <a:r>
              <a:rPr lang="en-US" altLang="zh-CN" sz="2000" i="1"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Search(</a:t>
            </a:r>
            <a:r>
              <a:rPr lang="en-US" altLang="zh-CN" sz="2000" i="1" dirty="0" err="1">
                <a:solidFill>
                  <a:schemeClr val="bg1"/>
                </a:solidFill>
                <a:latin typeface="Times New Roman" panose="02020603050405020304" pitchFamily="18" charset="0"/>
                <a:cs typeface="Times New Roman" panose="02020603050405020304" pitchFamily="18" charset="0"/>
              </a:rPr>
              <a:t>tree.first_child</a:t>
            </a:r>
            <a:r>
              <a:rPr lang="en-US" altLang="zh-CN" sz="2000" dirty="0">
                <a:solidFill>
                  <a:schemeClr val="bg1"/>
                </a:solidFill>
                <a:latin typeface="Times New Roman" panose="02020603050405020304" pitchFamily="18" charset="0"/>
                <a:cs typeface="Times New Roman" panose="02020603050405020304" pitchFamily="18" charset="0"/>
              </a:rPr>
              <a:t>, 𝑥)       //</a:t>
            </a:r>
            <a:r>
              <a:rPr lang="zh-CN" altLang="en-US" sz="2000" dirty="0">
                <a:solidFill>
                  <a:schemeClr val="bg1"/>
                </a:solidFill>
                <a:latin typeface="Times New Roman" panose="02020603050405020304" pitchFamily="18" charset="0"/>
                <a:cs typeface="Times New Roman" panose="02020603050405020304" pitchFamily="18" charset="0"/>
              </a:rPr>
              <a:t>在子孙结点中查找</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en-US" altLang="zh-CN" sz="2000" dirty="0">
                <a:solidFill>
                  <a:schemeClr val="bg1"/>
                </a:solidFill>
                <a:latin typeface="Times New Roman" panose="02020603050405020304" pitchFamily="18" charset="0"/>
                <a:cs typeface="Times New Roman" panose="02020603050405020304" pitchFamily="18" charset="0"/>
              </a:rPr>
              <a:t>|  |  </a:t>
            </a:r>
            <a:r>
              <a:rPr lang="en-US" altLang="zh-CN" sz="2000" b="1" dirty="0">
                <a:solidFill>
                  <a:schemeClr val="bg1"/>
                </a:solidFill>
                <a:latin typeface="Times New Roman" panose="02020603050405020304" pitchFamily="18" charset="0"/>
                <a:cs typeface="Times New Roman" panose="02020603050405020304" pitchFamily="18" charset="0"/>
              </a:rPr>
              <a:t>if</a:t>
            </a:r>
            <a:r>
              <a:rPr lang="en-US" altLang="zh-CN" sz="2000" dirty="0">
                <a:solidFill>
                  <a:schemeClr val="bg1"/>
                </a:solidFill>
                <a:latin typeface="Times New Roman" panose="02020603050405020304" pitchFamily="18" charset="0"/>
                <a:cs typeface="Times New Roman" panose="02020603050405020304" pitchFamily="18" charset="0"/>
              </a:rPr>
              <a:t> </a:t>
            </a:r>
            <a:r>
              <a:rPr lang="en-US" altLang="zh-CN" sz="2000" i="1" dirty="0" err="1">
                <a:solidFill>
                  <a:schemeClr val="bg1"/>
                </a:solidFill>
                <a:latin typeface="Times New Roman" panose="02020603050405020304" pitchFamily="18" charset="0"/>
                <a:cs typeface="Times New Roman" panose="02020603050405020304" pitchFamily="18" charset="0"/>
              </a:rPr>
              <a:t>node_ptr</a:t>
            </a:r>
            <a:r>
              <a:rPr lang="en-US" altLang="zh-CN" sz="2000" i="1"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NIL </a:t>
            </a:r>
            <a:r>
              <a:rPr lang="en-US" altLang="zh-CN" sz="2000" b="1" dirty="0">
                <a:solidFill>
                  <a:schemeClr val="bg1"/>
                </a:solidFill>
                <a:latin typeface="Times New Roman" panose="02020603050405020304" pitchFamily="18" charset="0"/>
                <a:cs typeface="Times New Roman" panose="02020603050405020304" pitchFamily="18" charset="0"/>
              </a:rPr>
              <a:t>then</a:t>
            </a:r>
            <a:r>
              <a:rPr lang="en-US"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不在子孙结点中</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en-US" altLang="zh-CN" sz="2000" dirty="0">
                <a:solidFill>
                  <a:schemeClr val="bg1"/>
                </a:solidFill>
                <a:latin typeface="Times New Roman" panose="02020603050405020304" pitchFamily="18" charset="0"/>
                <a:cs typeface="Times New Roman" panose="02020603050405020304" pitchFamily="18" charset="0"/>
              </a:rPr>
              <a:t>|  |  |  </a:t>
            </a:r>
            <a:r>
              <a:rPr lang="en-US" altLang="zh-CN" sz="2000" i="1" dirty="0" err="1">
                <a:solidFill>
                  <a:schemeClr val="bg1"/>
                </a:solidFill>
                <a:latin typeface="Times New Roman" panose="02020603050405020304" pitchFamily="18" charset="0"/>
                <a:cs typeface="Times New Roman" panose="02020603050405020304" pitchFamily="18" charset="0"/>
              </a:rPr>
              <a:t>node_ptr</a:t>
            </a:r>
            <a:r>
              <a:rPr lang="en-US" altLang="zh-CN" sz="2000" i="1"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Search(</a:t>
            </a:r>
            <a:r>
              <a:rPr lang="en-US" altLang="zh-CN" sz="2000" i="1" dirty="0" err="1">
                <a:solidFill>
                  <a:schemeClr val="bg1"/>
                </a:solidFill>
                <a:latin typeface="Times New Roman" panose="02020603050405020304" pitchFamily="18" charset="0"/>
                <a:cs typeface="Times New Roman" panose="02020603050405020304" pitchFamily="18" charset="0"/>
              </a:rPr>
              <a:t>tree.next_sibling</a:t>
            </a:r>
            <a:r>
              <a:rPr lang="en-US" altLang="zh-CN" sz="2000" dirty="0">
                <a:solidFill>
                  <a:schemeClr val="bg1"/>
                </a:solidFill>
                <a:latin typeface="Times New Roman" panose="02020603050405020304" pitchFamily="18" charset="0"/>
                <a:cs typeface="Times New Roman" panose="02020603050405020304" pitchFamily="18" charset="0"/>
              </a:rPr>
              <a:t>, 𝑥)  //</a:t>
            </a:r>
            <a:r>
              <a:rPr lang="zh-CN" altLang="en-US" sz="2000" dirty="0">
                <a:solidFill>
                  <a:schemeClr val="bg1"/>
                </a:solidFill>
                <a:latin typeface="Times New Roman" panose="02020603050405020304" pitchFamily="18" charset="0"/>
                <a:cs typeface="Times New Roman" panose="02020603050405020304" pitchFamily="18" charset="0"/>
              </a:rPr>
              <a:t>在兄弟结点及其子孙中找</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en-US" altLang="zh-CN" sz="2000" dirty="0">
                <a:solidFill>
                  <a:schemeClr val="bg1"/>
                </a:solidFill>
                <a:latin typeface="Times New Roman" panose="02020603050405020304" pitchFamily="18" charset="0"/>
                <a:cs typeface="Times New Roman" panose="02020603050405020304" pitchFamily="18" charset="0"/>
              </a:rPr>
              <a:t>|  |  </a:t>
            </a:r>
            <a:r>
              <a:rPr lang="en-US" altLang="zh-CN" sz="2000" b="1" dirty="0">
                <a:solidFill>
                  <a:schemeClr val="bg1"/>
                </a:solidFill>
                <a:latin typeface="Times New Roman" panose="02020603050405020304" pitchFamily="18" charset="0"/>
                <a:cs typeface="Times New Roman" panose="02020603050405020304" pitchFamily="18" charset="0"/>
              </a:rPr>
              <a:t>end</a:t>
            </a:r>
            <a:endParaRPr lang="en-US" altLang="zh-CN"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en-US" altLang="zh-CN" sz="2000" dirty="0">
                <a:solidFill>
                  <a:schemeClr val="bg1"/>
                </a:solidFill>
                <a:latin typeface="Times New Roman" panose="02020603050405020304" pitchFamily="18" charset="0"/>
                <a:cs typeface="Times New Roman" panose="02020603050405020304" pitchFamily="18" charset="0"/>
              </a:rPr>
              <a:t>|  </a:t>
            </a:r>
            <a:r>
              <a:rPr lang="en-US" altLang="zh-CN" sz="2000" b="1" dirty="0">
                <a:solidFill>
                  <a:schemeClr val="bg1"/>
                </a:solidFill>
                <a:latin typeface="Times New Roman" panose="02020603050405020304" pitchFamily="18" charset="0"/>
                <a:cs typeface="Times New Roman" panose="02020603050405020304" pitchFamily="18" charset="0"/>
              </a:rPr>
              <a:t>end</a:t>
            </a:r>
            <a:endParaRPr lang="en-US" altLang="zh-CN"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en-US" altLang="zh-CN" sz="2000" b="1" dirty="0">
                <a:solidFill>
                  <a:schemeClr val="bg1"/>
                </a:solidFill>
                <a:latin typeface="Times New Roman" panose="02020603050405020304" pitchFamily="18" charset="0"/>
                <a:cs typeface="Times New Roman" panose="02020603050405020304" pitchFamily="18" charset="0"/>
              </a:rPr>
              <a:t>end</a:t>
            </a:r>
            <a:endParaRPr lang="en-US" altLang="zh-CN"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300"/>
              </a:spcAft>
            </a:pPr>
            <a:r>
              <a:rPr lang="en-US" altLang="zh-CN" sz="2000" b="1" dirty="0">
                <a:solidFill>
                  <a:schemeClr val="bg1"/>
                </a:solidFill>
                <a:latin typeface="Times New Roman" panose="02020603050405020304" pitchFamily="18" charset="0"/>
                <a:cs typeface="Times New Roman" panose="02020603050405020304" pitchFamily="18" charset="0"/>
              </a:rPr>
              <a:t>return </a:t>
            </a:r>
            <a:r>
              <a:rPr lang="en-US" altLang="zh-CN" sz="2000" dirty="0">
                <a:solidFill>
                  <a:schemeClr val="bg1"/>
                </a:solidFill>
                <a:latin typeface="Times New Roman" panose="02020603050405020304" pitchFamily="18" charset="0"/>
                <a:cs typeface="Times New Roman" panose="02020603050405020304" pitchFamily="18" charset="0"/>
              </a:rPr>
              <a:t> </a:t>
            </a:r>
            <a:r>
              <a:rPr lang="en-US" altLang="zh-CN" sz="2000" i="1" dirty="0" err="1">
                <a:solidFill>
                  <a:schemeClr val="bg1"/>
                </a:solidFill>
                <a:latin typeface="Times New Roman" panose="02020603050405020304" pitchFamily="18" charset="0"/>
                <a:cs typeface="Times New Roman" panose="02020603050405020304" pitchFamily="18" charset="0"/>
              </a:rPr>
              <a:t>node_ptr</a:t>
            </a:r>
            <a:endParaRPr lang="en-US" altLang="zh-CN" sz="2000" i="1" dirty="0">
              <a:solidFill>
                <a:schemeClr val="bg1"/>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2489200" y="1463015"/>
            <a:ext cx="6794500" cy="400110"/>
          </a:xfrm>
          <a:prstGeom prst="rect">
            <a:avLst/>
          </a:prstGeom>
          <a:noFill/>
        </p:spPr>
        <p:txBody>
          <a:bodyPr wrap="square">
            <a:spAutoFit/>
          </a:bodyPr>
          <a:lstStyle/>
          <a:p>
            <a:r>
              <a:rPr lang="zh-CN" altLang="en-US" sz="2000" b="1" dirty="0">
                <a:solidFill>
                  <a:schemeClr val="bg1"/>
                </a:solidFill>
              </a:rPr>
              <a:t>输入</a:t>
            </a:r>
            <a:r>
              <a:rPr lang="zh-CN" altLang="en-US" sz="2000" dirty="0">
                <a:solidFill>
                  <a:schemeClr val="bg1"/>
                </a:solidFill>
              </a:rPr>
              <a:t>：基于孩子兄弟表示法的</a:t>
            </a:r>
            <a:r>
              <a:rPr lang="en-US" altLang="zh-CN" sz="2000" i="1" dirty="0">
                <a:solidFill>
                  <a:schemeClr val="bg1"/>
                </a:solidFill>
              </a:rPr>
              <a:t>tree</a:t>
            </a:r>
            <a:r>
              <a:rPr lang="zh-CN" altLang="en-GB" sz="2000" dirty="0">
                <a:solidFill>
                  <a:schemeClr val="bg1"/>
                </a:solidFill>
              </a:rPr>
              <a:t>，</a:t>
            </a:r>
            <a:r>
              <a:rPr lang="zh-CN" altLang="en-US" sz="2000" dirty="0">
                <a:solidFill>
                  <a:schemeClr val="bg1"/>
                </a:solidFill>
              </a:rPr>
              <a:t>结点元素</a:t>
            </a:r>
            <a:r>
              <a:rPr lang="en-US" altLang="zh-CN" sz="2000" dirty="0">
                <a:solidFill>
                  <a:schemeClr val="bg1"/>
                </a:solidFill>
                <a:latin typeface="Times New Roman" panose="02020603050405020304" pitchFamily="18" charset="0"/>
                <a:cs typeface="Times New Roman" panose="02020603050405020304" pitchFamily="18" charset="0"/>
              </a:rPr>
              <a:t> 𝑥</a:t>
            </a:r>
            <a:endParaRPr lang="en-GB" altLang="zh-CN" sz="2000" dirty="0">
              <a:solidFill>
                <a:schemeClr val="bg1"/>
              </a:solidFill>
            </a:endParaRPr>
          </a:p>
        </p:txBody>
      </p:sp>
      <p:sp>
        <p:nvSpPr>
          <p:cNvPr id="7" name="文本框 6"/>
          <p:cNvSpPr txBox="1"/>
          <p:nvPr/>
        </p:nvSpPr>
        <p:spPr>
          <a:xfrm>
            <a:off x="2489200" y="1798368"/>
            <a:ext cx="8013700" cy="784830"/>
          </a:xfrm>
          <a:prstGeom prst="rect">
            <a:avLst/>
          </a:prstGeom>
          <a:noFill/>
        </p:spPr>
        <p:txBody>
          <a:bodyPr wrap="square">
            <a:spAutoFit/>
          </a:bodyPr>
          <a:lstStyle/>
          <a:p>
            <a:pPr>
              <a:spcBef>
                <a:spcPts val="300"/>
              </a:spcBef>
              <a:spcAft>
                <a:spcPts val="300"/>
              </a:spcAft>
            </a:pPr>
            <a:r>
              <a:rPr lang="zh-CN" altLang="en-US" sz="2000" b="1" dirty="0">
                <a:solidFill>
                  <a:schemeClr val="bg1"/>
                </a:solidFill>
              </a:rPr>
              <a:t>输出</a:t>
            </a:r>
            <a:r>
              <a:rPr lang="zh-CN" altLang="en-US" sz="2000" dirty="0">
                <a:solidFill>
                  <a:schemeClr val="bg1"/>
                </a:solidFill>
              </a:rPr>
              <a:t>：如果树中有数据域等于</a:t>
            </a:r>
            <a:r>
              <a:rPr lang="en-US" altLang="zh-CN" sz="2000" dirty="0">
                <a:solidFill>
                  <a:schemeClr val="bg1"/>
                </a:solidFill>
                <a:latin typeface="Times New Roman" panose="02020603050405020304" pitchFamily="18" charset="0"/>
                <a:cs typeface="Times New Roman" panose="02020603050405020304" pitchFamily="18" charset="0"/>
              </a:rPr>
              <a:t>𝑥</a:t>
            </a:r>
            <a:r>
              <a:rPr lang="zh-CN" altLang="en-US" sz="2000" dirty="0">
                <a:solidFill>
                  <a:schemeClr val="bg1"/>
                </a:solidFill>
              </a:rPr>
              <a:t>的结点，返回该结点；否则，返回</a:t>
            </a:r>
            <a:r>
              <a:rPr lang="en-GB" altLang="zh-CN" sz="2000" dirty="0">
                <a:solidFill>
                  <a:schemeClr val="bg1"/>
                </a:solidFill>
              </a:rPr>
              <a:t>NIL</a:t>
            </a:r>
            <a:endParaRPr lang="en-GB" altLang="zh-CN" sz="2000" dirty="0">
              <a:solidFill>
                <a:schemeClr val="bg1"/>
              </a:solidFill>
            </a:endParaRPr>
          </a:p>
          <a:p>
            <a:pPr>
              <a:spcBef>
                <a:spcPts val="300"/>
              </a:spcBef>
              <a:spcAft>
                <a:spcPts val="300"/>
              </a:spcAft>
            </a:pPr>
            <a:endParaRPr lang="zh-CN" altLang="en-US" sz="2000" dirty="0">
              <a:solidFill>
                <a:schemeClr val="bg1"/>
              </a:solidFill>
            </a:endParaRPr>
          </a:p>
        </p:txBody>
      </p:sp>
      <p:cxnSp>
        <p:nvCxnSpPr>
          <p:cNvPr id="9" name="直线连接符 8"/>
          <p:cNvCxnSpPr>
            <a:endCxn id="7" idx="3"/>
          </p:cNvCxnSpPr>
          <p:nvPr/>
        </p:nvCxnSpPr>
        <p:spPr>
          <a:xfrm flipV="1">
            <a:off x="2489200" y="2190783"/>
            <a:ext cx="8013700" cy="49427"/>
          </a:xfrm>
          <a:prstGeom prst="line">
            <a:avLst/>
          </a:prstGeom>
          <a:ln w="12700">
            <a:solidFill>
              <a:schemeClr val="accent4"/>
            </a:solidFill>
          </a:ln>
        </p:spPr>
        <p:style>
          <a:lnRef idx="1">
            <a:schemeClr val="accent2"/>
          </a:lnRef>
          <a:fillRef idx="0">
            <a:schemeClr val="accent2"/>
          </a:fillRef>
          <a:effectRef idx="0">
            <a:schemeClr val="accent2"/>
          </a:effectRef>
          <a:fontRef idx="minor">
            <a:schemeClr val="tx1"/>
          </a:fontRef>
        </p:style>
      </p:cxnSp>
      <p:sp>
        <p:nvSpPr>
          <p:cNvPr id="6" name="文本框 5"/>
          <p:cNvSpPr txBox="1"/>
          <p:nvPr/>
        </p:nvSpPr>
        <p:spPr>
          <a:xfrm>
            <a:off x="6496050" y="6195781"/>
            <a:ext cx="4202497" cy="400110"/>
          </a:xfrm>
          <a:prstGeom prst="rect">
            <a:avLst/>
          </a:prstGeom>
          <a:noFill/>
        </p:spPr>
        <p:txBody>
          <a:bodyPr wrap="none" rtlCol="0">
            <a:spAutoFit/>
          </a:bodyPr>
          <a:lstStyle/>
          <a:p>
            <a:r>
              <a:rPr kumimoji="1" lang="zh-CN" altLang="en-US" sz="2000" dirty="0">
                <a:solidFill>
                  <a:schemeClr val="accent4">
                    <a:lumMod val="20000"/>
                    <a:lumOff val="80000"/>
                  </a:schemeClr>
                </a:solidFill>
                <a:latin typeface="微软雅黑" panose="020B0503020204020204" pitchFamily="34" charset="-122"/>
                <a:ea typeface="微软雅黑" panose="020B0503020204020204" pitchFamily="34" charset="-122"/>
              </a:rPr>
              <a:t>时间复杂度</a:t>
            </a:r>
            <a:r>
              <a:rPr kumimoji="1" lang="en-US" altLang="zh-CN" sz="2000" dirty="0">
                <a:solidFill>
                  <a:schemeClr val="accent4">
                    <a:lumMod val="20000"/>
                    <a:lumOff val="80000"/>
                  </a:schemeClr>
                </a:solidFill>
                <a:latin typeface="微软雅黑" panose="020B0503020204020204" pitchFamily="34" charset="-122"/>
                <a:ea typeface="微软雅黑" panose="020B0503020204020204" pitchFamily="34" charset="-122"/>
              </a:rPr>
              <a:t>O(n),</a:t>
            </a:r>
            <a:r>
              <a:rPr kumimoji="1" lang="zh-CN" altLang="en-US" sz="2000" dirty="0">
                <a:solidFill>
                  <a:schemeClr val="accent4">
                    <a:lumMod val="20000"/>
                    <a:lumOff val="80000"/>
                  </a:schemeClr>
                </a:solidFill>
                <a:latin typeface="微软雅黑" panose="020B0503020204020204" pitchFamily="34" charset="-122"/>
                <a:ea typeface="微软雅黑" panose="020B0503020204020204" pitchFamily="34" charset="-122"/>
              </a:rPr>
              <a:t> </a:t>
            </a:r>
            <a:r>
              <a:rPr kumimoji="1" lang="en-US" altLang="zh-CN" sz="2000" dirty="0">
                <a:solidFill>
                  <a:schemeClr val="accent4">
                    <a:lumMod val="20000"/>
                    <a:lumOff val="80000"/>
                  </a:schemeClr>
                </a:solidFill>
                <a:latin typeface="微软雅黑" panose="020B0503020204020204" pitchFamily="34" charset="-122"/>
                <a:ea typeface="微软雅黑" panose="020B0503020204020204" pitchFamily="34" charset="-122"/>
              </a:rPr>
              <a:t>n</a:t>
            </a:r>
            <a:r>
              <a:rPr kumimoji="1" lang="zh-CN" altLang="en-US" sz="2000" dirty="0">
                <a:solidFill>
                  <a:schemeClr val="accent4">
                    <a:lumMod val="20000"/>
                    <a:lumOff val="80000"/>
                  </a:schemeClr>
                </a:solidFill>
                <a:latin typeface="微软雅黑" panose="020B0503020204020204" pitchFamily="34" charset="-122"/>
                <a:ea typeface="微软雅黑" panose="020B0503020204020204" pitchFamily="34" charset="-122"/>
              </a:rPr>
              <a:t>是树中结点数目</a:t>
            </a:r>
            <a:endParaRPr kumimoji="1" lang="en-US" altLang="zh-CN" sz="2000" dirty="0">
              <a:solidFill>
                <a:schemeClr val="accent4">
                  <a:lumMod val="20000"/>
                  <a:lumOff val="80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79401" y="3896112"/>
            <a:ext cx="1816100" cy="707886"/>
          </a:xfrm>
          <a:prstGeom prst="rect">
            <a:avLst/>
          </a:prstGeom>
          <a:noFill/>
        </p:spPr>
        <p:txBody>
          <a:bodyPr wrap="square" rtlCol="0">
            <a:spAutoFit/>
          </a:bodyPr>
          <a:lstStyle/>
          <a:p>
            <a:r>
              <a:rPr kumimoji="1" lang="zh-CN" altLang="en-US" sz="2000" dirty="0">
                <a:solidFill>
                  <a:srgbClr val="FFFF00"/>
                </a:solidFill>
                <a:latin typeface="微软雅黑" panose="020B0503020204020204" pitchFamily="34" charset="-122"/>
                <a:ea typeface="微软雅黑" panose="020B0503020204020204" pitchFamily="34" charset="-122"/>
              </a:rPr>
              <a:t>采用二叉树的前序遍历算法</a:t>
            </a:r>
            <a:endParaRPr kumimoji="1" lang="zh-CN" altLang="en-US" sz="2000" dirty="0">
              <a:solidFill>
                <a:srgbClr val="FFFF00"/>
              </a:solidFill>
              <a:latin typeface="微软雅黑" panose="020B0503020204020204" pitchFamily="34" charset="-122"/>
              <a:ea typeface="微软雅黑" panose="020B0503020204020204" pitchFamily="34" charset="-122"/>
            </a:endParaRPr>
          </a:p>
        </p:txBody>
      </p:sp>
      <p:sp>
        <p:nvSpPr>
          <p:cNvPr id="3" name="左大括号 2"/>
          <p:cNvSpPr/>
          <p:nvPr/>
        </p:nvSpPr>
        <p:spPr>
          <a:xfrm>
            <a:off x="2108200" y="2975612"/>
            <a:ext cx="381000" cy="2548887"/>
          </a:xfrm>
          <a:prstGeom prst="leftBrace">
            <a:avLst/>
          </a:prstGeom>
          <a:ln w="19050">
            <a:solidFill>
              <a:srgbClr val="FFFF00"/>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kumimoji="1" lang="zh-CN" altLang="en-US"/>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森林与二叉树的转换</a:t>
            </a:r>
            <a:endParaRPr lang="zh-CN" altLang="en-US" dirty="0"/>
          </a:p>
        </p:txBody>
      </p:sp>
      <p:sp>
        <p:nvSpPr>
          <p:cNvPr id="3" name="副标题 2"/>
          <p:cNvSpPr>
            <a:spLocks noGrp="1"/>
          </p:cNvSpPr>
          <p:nvPr>
            <p:ph type="subTitle" idx="1"/>
          </p:nvPr>
        </p:nvSpPr>
        <p:spPr/>
        <p:txBody>
          <a:bodyPr/>
          <a:lstStyle/>
          <a:p>
            <a:r>
              <a:rPr lang="en-US" altLang="zh-CN" dirty="0"/>
              <a:t>5.6 </a:t>
            </a:r>
            <a:r>
              <a:rPr lang="zh-CN" altLang="en-US" dirty="0"/>
              <a:t>树与森林</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62239" y="1138193"/>
            <a:ext cx="11055325" cy="1555749"/>
          </a:xfrm>
        </p:spPr>
        <p:txBody>
          <a:bodyPr>
            <a:normAutofit/>
          </a:bodyPr>
          <a:lstStyle/>
          <a:p>
            <a:pPr>
              <a:lnSpc>
                <a:spcPct val="110000"/>
              </a:lnSpc>
            </a:pPr>
            <a:r>
              <a:rPr lang="zh-CN" altLang="en-US" sz="2400" dirty="0"/>
              <a:t>对于每一棵独立的树，由于根结点没有兄弟，它对应的二叉树的根没有右子结点，即</a:t>
            </a:r>
            <a:r>
              <a:rPr lang="zh-CN" altLang="en-US" sz="2400" b="1" dirty="0"/>
              <a:t>右子树为空</a:t>
            </a:r>
            <a:endParaRPr lang="en-US" altLang="zh-CN" sz="2400" b="1" dirty="0"/>
          </a:p>
          <a:p>
            <a:pPr>
              <a:lnSpc>
                <a:spcPct val="110000"/>
              </a:lnSpc>
            </a:pPr>
            <a:r>
              <a:rPr lang="zh-CN" altLang="en-US" sz="2400" dirty="0"/>
              <a:t>利用右子树的链将树串联起来，建立</a:t>
            </a:r>
            <a:r>
              <a:rPr lang="zh-CN" altLang="en-US" sz="2400" b="1" dirty="0"/>
              <a:t>森林与二叉树的对应关系</a:t>
            </a:r>
            <a:endParaRPr lang="zh-CN" altLang="zh-CN" sz="2400" b="1" dirty="0"/>
          </a:p>
        </p:txBody>
      </p:sp>
      <p:sp>
        <p:nvSpPr>
          <p:cNvPr id="12" name="内容占位符 4"/>
          <p:cNvSpPr txBox="1"/>
          <p:nvPr/>
        </p:nvSpPr>
        <p:spPr>
          <a:xfrm>
            <a:off x="585922" y="1809708"/>
            <a:ext cx="8188801" cy="45735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endParaRPr lang="zh-CN" altLang="zh-CN" sz="2400"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2110" y="2641870"/>
            <a:ext cx="7061722" cy="4216130"/>
          </a:xfrm>
          <a:prstGeom prst="rect">
            <a:avLst/>
          </a:prstGeom>
        </p:spPr>
      </p:pic>
      <p:sp>
        <p:nvSpPr>
          <p:cNvPr id="9" name="任意多边形: 形状 19"/>
          <p:cNvSpPr/>
          <p:nvPr/>
        </p:nvSpPr>
        <p:spPr>
          <a:xfrm>
            <a:off x="8023911" y="2973331"/>
            <a:ext cx="3811827" cy="331972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ts val="2600"/>
              </a:lnSpc>
              <a:spcBef>
                <a:spcPct val="0"/>
              </a:spcBef>
              <a:spcAft>
                <a:spcPct val="35000"/>
              </a:spcAft>
            </a:pPr>
            <a:r>
              <a:rPr lang="zh-CN" altLang="en-US" sz="2000" b="1" dirty="0">
                <a:solidFill>
                  <a:schemeClr val="bg1"/>
                </a:solidFill>
                <a:latin typeface="微软雅黑" panose="020B0503020204020204" pitchFamily="34" charset="-122"/>
                <a:ea typeface="微软雅黑" panose="020B0503020204020204" pitchFamily="34" charset="-122"/>
              </a:rPr>
              <a:t>森林转换成二叉树</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457200" indent="-457200" defTabSz="1155700">
              <a:lnSpc>
                <a:spcPts val="2600"/>
              </a:lnSpc>
              <a:spcBef>
                <a:spcPct val="0"/>
              </a:spcBef>
              <a:spcAft>
                <a:spcPct val="35000"/>
              </a:spcAft>
              <a:buAutoNum type="arabicParenBoth"/>
            </a:pPr>
            <a:r>
              <a:rPr lang="zh-CN" altLang="en-US" sz="2000" dirty="0">
                <a:solidFill>
                  <a:schemeClr val="bg1"/>
                </a:solidFill>
                <a:latin typeface="微软雅黑" panose="020B0503020204020204" pitchFamily="34" charset="-122"/>
                <a:ea typeface="微软雅黑" panose="020B0503020204020204" pitchFamily="34" charset="-122"/>
              </a:rPr>
              <a:t>把森林中的每个树转换为二叉树</a:t>
            </a:r>
            <a:endParaRPr lang="en-US" altLang="zh-CN" sz="2000" dirty="0">
              <a:solidFill>
                <a:schemeClr val="bg1"/>
              </a:solidFill>
              <a:latin typeface="微软雅黑" panose="020B0503020204020204" pitchFamily="34" charset="-122"/>
              <a:ea typeface="微软雅黑" panose="020B0503020204020204" pitchFamily="34" charset="-122"/>
            </a:endParaRPr>
          </a:p>
          <a:p>
            <a:pPr marL="457200" indent="-457200" defTabSz="1155700">
              <a:lnSpc>
                <a:spcPts val="2600"/>
              </a:lnSpc>
              <a:spcBef>
                <a:spcPct val="0"/>
              </a:spcBef>
              <a:spcAft>
                <a:spcPct val="35000"/>
              </a:spcAft>
              <a:buAutoNum type="arabicParenBoth"/>
            </a:pPr>
            <a:r>
              <a:rPr lang="zh-CN" altLang="en-US" sz="2000" dirty="0">
                <a:solidFill>
                  <a:schemeClr val="bg1"/>
                </a:solidFill>
                <a:latin typeface="微软雅黑" panose="020B0503020204020204" pitchFamily="34" charset="-122"/>
                <a:ea typeface="微软雅黑" panose="020B0503020204020204" pitchFamily="34" charset="-122"/>
              </a:rPr>
              <a:t>把森林中第一个二叉树的根结点作为转换后的二叉树的根，从第二个二叉树开始，把每个二叉树的根作为前一个二叉树的根的右子结点 </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356262" y="3239859"/>
            <a:ext cx="1102049" cy="590931"/>
          </a:xfrm>
          <a:prstGeom prst="rect">
            <a:avLst/>
          </a:prstGeom>
          <a:solidFill>
            <a:schemeClr val="bg1"/>
          </a:solidFill>
        </p:spPr>
        <p:txBody>
          <a:bodyPr wrap="square">
            <a:spAutoFit/>
          </a:bodyPr>
          <a:lstStyle/>
          <a:p>
            <a:pPr marL="0" lvl="0" indent="0" algn="ctr" defTabSz="1155700">
              <a:lnSpc>
                <a:spcPct val="90000"/>
              </a:lnSpc>
              <a:spcBef>
                <a:spcPct val="0"/>
              </a:spcBef>
              <a:spcAft>
                <a:spcPct val="35000"/>
              </a:spcAft>
              <a:buNone/>
            </a:pPr>
            <a:r>
              <a:rPr lang="zh-CN" altLang="en-US" sz="1800" kern="1200" dirty="0">
                <a:solidFill>
                  <a:srgbClr val="C00000"/>
                </a:solidFill>
                <a:latin typeface="微软雅黑" panose="020B0503020204020204" pitchFamily="34" charset="-122"/>
                <a:ea typeface="微软雅黑" panose="020B0503020204020204" pitchFamily="34" charset="-122"/>
              </a:rPr>
              <a:t>三棵独立的树</a:t>
            </a:r>
            <a:endParaRPr lang="zh-CN" altLang="en-US" sz="1800" kern="1200" dirty="0">
              <a:solidFill>
                <a:srgbClr val="C00000"/>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133668" y="5470036"/>
            <a:ext cx="1409063" cy="590931"/>
          </a:xfrm>
          <a:prstGeom prst="rect">
            <a:avLst/>
          </a:prstGeom>
          <a:solidFill>
            <a:schemeClr val="bg1"/>
          </a:solidFill>
        </p:spPr>
        <p:txBody>
          <a:bodyPr wrap="square">
            <a:spAutoFit/>
          </a:bodyPr>
          <a:lstStyle/>
          <a:p>
            <a:pPr marL="0" lvl="0" indent="0" algn="ctr" defTabSz="1155700">
              <a:lnSpc>
                <a:spcPct val="90000"/>
              </a:lnSpc>
              <a:spcBef>
                <a:spcPct val="0"/>
              </a:spcBef>
              <a:spcAft>
                <a:spcPct val="35000"/>
              </a:spcAft>
              <a:buNone/>
            </a:pPr>
            <a:r>
              <a:rPr lang="zh-CN" altLang="en-US" sz="1800" kern="1200" dirty="0">
                <a:solidFill>
                  <a:srgbClr val="C00000"/>
                </a:solidFill>
                <a:latin typeface="微软雅黑" panose="020B0503020204020204" pitchFamily="34" charset="-122"/>
                <a:ea typeface="微软雅黑" panose="020B0503020204020204" pitchFamily="34" charset="-122"/>
              </a:rPr>
              <a:t>对应每棵树的二叉树</a:t>
            </a:r>
            <a:endParaRPr lang="zh-CN" altLang="en-US" sz="1800" kern="1200" dirty="0">
              <a:solidFill>
                <a:srgbClr val="C00000"/>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5898475" y="5702121"/>
            <a:ext cx="1409063" cy="590931"/>
          </a:xfrm>
          <a:prstGeom prst="rect">
            <a:avLst/>
          </a:prstGeom>
          <a:solidFill>
            <a:schemeClr val="bg1"/>
          </a:solidFill>
        </p:spPr>
        <p:txBody>
          <a:bodyPr wrap="square">
            <a:spAutoFit/>
          </a:bodyPr>
          <a:lstStyle/>
          <a:p>
            <a:pPr marL="0" lvl="0" indent="0" algn="ctr" defTabSz="1155700">
              <a:lnSpc>
                <a:spcPct val="90000"/>
              </a:lnSpc>
              <a:spcBef>
                <a:spcPct val="0"/>
              </a:spcBef>
              <a:spcAft>
                <a:spcPct val="35000"/>
              </a:spcAft>
              <a:buNone/>
            </a:pPr>
            <a:r>
              <a:rPr lang="zh-CN" altLang="en-US" sz="1800" kern="1200" dirty="0">
                <a:solidFill>
                  <a:srgbClr val="C00000"/>
                </a:solidFill>
                <a:latin typeface="微软雅黑" panose="020B0503020204020204" pitchFamily="34" charset="-122"/>
                <a:ea typeface="微软雅黑" panose="020B0503020204020204" pitchFamily="34" charset="-122"/>
              </a:rPr>
              <a:t>对应森林的二叉树</a:t>
            </a:r>
            <a:endParaRPr lang="zh-CN" altLang="en-US" sz="1800" kern="12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5.3.2</a:t>
            </a:r>
            <a:r>
              <a:rPr lang="zh-CN" altLang="en-US" sz="2800" dirty="0"/>
              <a:t> 满二叉树、完全二叉树、完美二叉树</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endParaRPr lang="zh-CN" altLang="zh-CN" sz="2400" dirty="0"/>
          </a:p>
          <a:p>
            <a:pPr>
              <a:lnSpc>
                <a:spcPct val="110000"/>
              </a:lnSpc>
            </a:pPr>
            <a:endParaRPr lang="zh-CN" altLang="zh-CN" sz="2400" dirty="0"/>
          </a:p>
          <a:p>
            <a:pPr>
              <a:lnSpc>
                <a:spcPct val="110000"/>
              </a:lnSpc>
            </a:pPr>
            <a:endParaRPr lang="en-US" altLang="zh-CN" sz="2400" dirty="0"/>
          </a:p>
        </p:txBody>
      </p:sp>
      <p:sp>
        <p:nvSpPr>
          <p:cNvPr id="6" name="内容占位符 4"/>
          <p:cNvSpPr txBox="1"/>
          <p:nvPr/>
        </p:nvSpPr>
        <p:spPr>
          <a:xfrm>
            <a:off x="584225" y="1836084"/>
            <a:ext cx="11055325" cy="20748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满二叉树：</a:t>
            </a:r>
            <a:r>
              <a:rPr lang="zh-CN" altLang="en-US" sz="2400" dirty="0"/>
              <a:t>由度为</a:t>
            </a:r>
            <a:r>
              <a:rPr lang="en-US" altLang="zh-CN" sz="2400" dirty="0"/>
              <a:t>0</a:t>
            </a:r>
            <a:r>
              <a:rPr lang="zh-CN" altLang="en-US" sz="2400" dirty="0"/>
              <a:t>的叶结点和度为</a:t>
            </a:r>
            <a:r>
              <a:rPr lang="en-US" altLang="zh-CN" sz="2400" dirty="0"/>
              <a:t>2</a:t>
            </a:r>
            <a:r>
              <a:rPr lang="zh-CN" altLang="en-US" sz="2400" dirty="0"/>
              <a:t>的中间结点构成的二叉树，树中没有度为</a:t>
            </a:r>
            <a:r>
              <a:rPr lang="en-US" altLang="zh-CN" sz="2400" dirty="0"/>
              <a:t>1</a:t>
            </a:r>
            <a:r>
              <a:rPr lang="zh-CN" altLang="en-US" sz="2400" dirty="0"/>
              <a:t>的结点 </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solidFill>
                <a:srgbClr val="C00000"/>
              </a:solidFill>
            </a:endParaRPr>
          </a:p>
        </p:txBody>
      </p:sp>
      <p:pic>
        <p:nvPicPr>
          <p:cNvPr id="8" name="图片 7"/>
          <p:cNvPicPr>
            <a:picLocks noChangeAspect="1"/>
          </p:cNvPicPr>
          <p:nvPr/>
        </p:nvPicPr>
        <p:blipFill>
          <a:blip r:embed="rId1"/>
          <a:stretch>
            <a:fillRect/>
          </a:stretch>
        </p:blipFill>
        <p:spPr>
          <a:xfrm>
            <a:off x="3016404" y="2829079"/>
            <a:ext cx="6385517" cy="2074846"/>
          </a:xfrm>
          <a:prstGeom prst="rect">
            <a:avLst/>
          </a:prstGeom>
        </p:spPr>
      </p:pic>
      <p:sp>
        <p:nvSpPr>
          <p:cNvPr id="9" name="任意多边形: 形状 19"/>
          <p:cNvSpPr/>
          <p:nvPr/>
        </p:nvSpPr>
        <p:spPr>
          <a:xfrm>
            <a:off x="3603353" y="4971306"/>
            <a:ext cx="1552848" cy="61034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defTabSz="11557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满二叉树</a:t>
            </a:r>
            <a:endParaRPr lang="zh-CN" altLang="en-US" sz="2000" dirty="0">
              <a:latin typeface="微软雅黑" panose="020B0503020204020204" pitchFamily="34" charset="-122"/>
              <a:ea typeface="微软雅黑" panose="020B0503020204020204" pitchFamily="34" charset="-122"/>
            </a:endParaRPr>
          </a:p>
        </p:txBody>
      </p:sp>
      <p:sp>
        <p:nvSpPr>
          <p:cNvPr id="10" name="任意多边形: 形状 19"/>
          <p:cNvSpPr/>
          <p:nvPr/>
        </p:nvSpPr>
        <p:spPr>
          <a:xfrm>
            <a:off x="7169270" y="4971306"/>
            <a:ext cx="1796929" cy="61034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defTabSz="11557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非满二叉树</a:t>
            </a:r>
            <a:endParaRPr lang="zh-CN" altLang="en-US" sz="20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7588370" y="6088967"/>
            <a:ext cx="4603630" cy="44881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defPPr>
              <a:defRPr lang="zh-CN"/>
            </a:defPPr>
            <a:lvl1pPr>
              <a:lnSpc>
                <a:spcPct val="110000"/>
              </a:lnSpc>
              <a:defRPr sz="20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rgbClr val="C00000"/>
                </a:solidFill>
                <a:sym typeface="Wingdings" panose="05000000000000000000" pitchFamily="2" charset="2"/>
              </a:rPr>
              <a:t>满二叉树实例：哈夫曼树、表达式树</a:t>
            </a:r>
            <a:endParaRPr lang="zh-CN" altLang="en-US" dirty="0">
              <a:solidFill>
                <a:srgbClr val="C00000"/>
              </a:solidFill>
            </a:endParaRPr>
          </a:p>
        </p:txBody>
      </p:sp>
      <p:sp>
        <p:nvSpPr>
          <p:cNvPr id="12" name="文本框 11"/>
          <p:cNvSpPr txBox="1"/>
          <p:nvPr/>
        </p:nvSpPr>
        <p:spPr>
          <a:xfrm>
            <a:off x="7870825" y="1201897"/>
            <a:ext cx="3835400" cy="369332"/>
          </a:xfrm>
          <a:prstGeom prst="rect">
            <a:avLst/>
          </a:prstGeom>
          <a:noFill/>
        </p:spPr>
        <p:txBody>
          <a:bodyPr wrap="square">
            <a:spAutoFit/>
          </a:bodyPr>
          <a:lstStyle/>
          <a:p>
            <a:r>
              <a:rPr lang="zh-CN" altLang="en-US" dirty="0">
                <a:solidFill>
                  <a:srgbClr val="009999"/>
                </a:solidFill>
                <a:latin typeface="微软雅黑" panose="020B0503020204020204" pitchFamily="34" charset="-122"/>
                <a:ea typeface="微软雅黑" panose="020B0503020204020204" pitchFamily="34" charset="-122"/>
                <a:sym typeface="Wingdings" panose="05000000000000000000" pitchFamily="2" charset="2"/>
              </a:rPr>
              <a:t>形态结构特殊、应用广泛的二叉树</a:t>
            </a:r>
            <a:endParaRPr lang="zh-CN" altLang="en-US" dirty="0">
              <a:solidFill>
                <a:srgbClr val="009999"/>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5.6.3</a:t>
            </a:r>
            <a:r>
              <a:rPr lang="zh-CN" altLang="en-US" sz="2800" dirty="0"/>
              <a:t> 树与森林的遍历</a:t>
            </a:r>
            <a:endParaRPr lang="zh-CN" altLang="en-US" dirty="0"/>
          </a:p>
        </p:txBody>
      </p:sp>
      <p:sp>
        <p:nvSpPr>
          <p:cNvPr id="3" name="副标题 2"/>
          <p:cNvSpPr>
            <a:spLocks noGrp="1"/>
          </p:cNvSpPr>
          <p:nvPr>
            <p:ph type="subTitle" idx="1"/>
          </p:nvPr>
        </p:nvSpPr>
        <p:spPr/>
        <p:txBody>
          <a:bodyPr/>
          <a:lstStyle/>
          <a:p>
            <a:r>
              <a:rPr lang="en-US" altLang="zh-CN" dirty="0"/>
              <a:t>5.6 </a:t>
            </a:r>
            <a:r>
              <a:rPr lang="zh-CN" altLang="en-US" dirty="0"/>
              <a:t>树与森林</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1"/>
            <a:ext cx="11055325" cy="1720850"/>
          </a:xfrm>
        </p:spPr>
        <p:txBody>
          <a:bodyPr>
            <a:normAutofit/>
          </a:bodyPr>
          <a:lstStyle/>
          <a:p>
            <a:pPr>
              <a:lnSpc>
                <a:spcPct val="110000"/>
              </a:lnSpc>
            </a:pPr>
            <a:r>
              <a:rPr lang="zh-CN" altLang="en-US" sz="2400" b="1" dirty="0"/>
              <a:t>树的遍历方案</a:t>
            </a:r>
            <a:r>
              <a:rPr lang="zh-CN" altLang="en-US" sz="2400" dirty="0"/>
              <a:t>：前序遍历、后序遍历（无中序遍历！）</a:t>
            </a:r>
            <a:endParaRPr lang="en-US" altLang="zh-CN" sz="2400" dirty="0"/>
          </a:p>
          <a:p>
            <a:pPr>
              <a:lnSpc>
                <a:spcPct val="110000"/>
              </a:lnSpc>
            </a:pPr>
            <a:r>
              <a:rPr lang="zh-CN" altLang="en-US" sz="2400" b="1" dirty="0"/>
              <a:t>前序遍历</a:t>
            </a:r>
            <a:r>
              <a:rPr lang="zh-CN" altLang="en-US" sz="2400" dirty="0"/>
              <a:t>：先访问树根，然后对根的各子树从左向右依次进行前序遍历</a:t>
            </a:r>
            <a:endParaRPr lang="en-US" altLang="zh-CN" sz="2400" dirty="0"/>
          </a:p>
          <a:p>
            <a:pPr>
              <a:lnSpc>
                <a:spcPct val="110000"/>
              </a:lnSpc>
            </a:pPr>
            <a:r>
              <a:rPr lang="zh-CN" altLang="en-US" sz="2400" b="1" dirty="0"/>
              <a:t>后序遍历</a:t>
            </a:r>
            <a:r>
              <a:rPr lang="zh-CN" altLang="en-US" sz="2400" dirty="0"/>
              <a:t>：遍历根的各子树，最后访问根结点 </a:t>
            </a:r>
            <a:endParaRPr lang="en-US" altLang="zh-CN" sz="2400" dirty="0"/>
          </a:p>
          <a:p>
            <a:pPr>
              <a:lnSpc>
                <a:spcPct val="110000"/>
              </a:lnSpc>
              <a:spcBef>
                <a:spcPts val="0"/>
              </a:spcBef>
            </a:pPr>
            <a:endParaRPr lang="zh-CN" altLang="zh-CN" sz="2400" dirty="0"/>
          </a:p>
        </p:txBody>
      </p:sp>
      <p:pic>
        <p:nvPicPr>
          <p:cNvPr id="6" name="图片 5"/>
          <p:cNvPicPr>
            <a:picLocks noChangeAspect="1"/>
          </p:cNvPicPr>
          <p:nvPr/>
        </p:nvPicPr>
        <p:blipFill>
          <a:blip r:embed="rId1"/>
          <a:stretch>
            <a:fillRect/>
          </a:stretch>
        </p:blipFill>
        <p:spPr>
          <a:xfrm>
            <a:off x="420754" y="3189646"/>
            <a:ext cx="4548000" cy="2637840"/>
          </a:xfrm>
          <a:prstGeom prst="rect">
            <a:avLst/>
          </a:prstGeom>
        </p:spPr>
      </p:pic>
      <p:sp>
        <p:nvSpPr>
          <p:cNvPr id="7" name="文本框 6"/>
          <p:cNvSpPr txBox="1"/>
          <p:nvPr/>
        </p:nvSpPr>
        <p:spPr>
          <a:xfrm>
            <a:off x="4988046" y="3774902"/>
            <a:ext cx="7203954" cy="280974"/>
          </a:xfrm>
          <a:prstGeom prst="rect">
            <a:avLst/>
          </a:prstGeom>
          <a:noFill/>
        </p:spPr>
        <p:txBody>
          <a:bodyPr wrap="square">
            <a:spAutoFit/>
          </a:bodyPr>
          <a:lstStyle/>
          <a:p>
            <a:pPr>
              <a:lnSpc>
                <a:spcPts val="1200"/>
              </a:lnSpc>
            </a:pPr>
            <a:r>
              <a:rPr lang="zh-CN" altLang="zh-CN" sz="2400" kern="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前序遍历：</a:t>
            </a:r>
            <a:r>
              <a:rPr lang="en-US" altLang="zh-CN" sz="2400"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&lt;A, B, E, F, K, L, G, C, H, D, I, M, </a:t>
            </a:r>
            <a:r>
              <a:rPr lang="en-US" altLang="zh-CN" sz="2400" kern="0" dirty="0">
                <a:solidFill>
                  <a:srgbClr val="333333"/>
                </a:solidFill>
                <a:latin typeface="微软雅黑" panose="020B0503020204020204" pitchFamily="34" charset="-122"/>
                <a:ea typeface="微软雅黑" panose="020B0503020204020204" pitchFamily="34" charset="-122"/>
                <a:cs typeface="Symbol" panose="05050102010706020507" pitchFamily="2" charset="2"/>
              </a:rPr>
              <a:t>J</a:t>
            </a:r>
            <a:r>
              <a:rPr lang="en-US" altLang="zh-CN" sz="2400"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&gt; </a:t>
            </a:r>
            <a:endParaRPr lang="zh-CN" altLang="zh-CN" sz="2400"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
        <p:nvSpPr>
          <p:cNvPr id="8" name="文本框 7"/>
          <p:cNvSpPr txBox="1"/>
          <p:nvPr/>
        </p:nvSpPr>
        <p:spPr>
          <a:xfrm>
            <a:off x="4968754" y="4693090"/>
            <a:ext cx="7203954" cy="287258"/>
          </a:xfrm>
          <a:prstGeom prst="rect">
            <a:avLst/>
          </a:prstGeom>
          <a:noFill/>
        </p:spPr>
        <p:txBody>
          <a:bodyPr wrap="square">
            <a:spAutoFit/>
          </a:bodyPr>
          <a:lstStyle/>
          <a:p>
            <a:pPr>
              <a:lnSpc>
                <a:spcPts val="1200"/>
              </a:lnSpc>
            </a:pPr>
            <a:r>
              <a:rPr lang="zh-CN" altLang="en-US" sz="2400" kern="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后序</a:t>
            </a:r>
            <a:r>
              <a:rPr lang="zh-CN" altLang="zh-CN" sz="2400" kern="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遍历：</a:t>
            </a:r>
            <a:r>
              <a:rPr lang="en-US" altLang="zh-CN" sz="2400"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&lt;E, K, L, F, G, B, H, C, M, I, J, D, A&gt; </a:t>
            </a:r>
            <a:endParaRPr lang="zh-CN" altLang="zh-CN" sz="2400"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7784313" y="739001"/>
            <a:ext cx="2353942" cy="3222062"/>
          </a:xfrm>
          <a:prstGeom prst="rect">
            <a:avLst/>
          </a:prstGeom>
        </p:spPr>
      </p:pic>
      <p:sp>
        <p:nvSpPr>
          <p:cNvPr id="2" name="标题 1"/>
          <p:cNvSpPr>
            <a:spLocks noGrp="1"/>
          </p:cNvSpPr>
          <p:nvPr>
            <p:ph type="title"/>
          </p:nvPr>
        </p:nvSpPr>
        <p:spPr/>
        <p:txBody>
          <a:bodyPr/>
          <a:lstStyle/>
          <a:p>
            <a:r>
              <a:rPr lang="zh-CN" altLang="en-US" sz="2800" dirty="0"/>
              <a:t>树与对应的二叉树的遍历</a:t>
            </a:r>
            <a:endParaRPr lang="zh-CN" altLang="en-US" dirty="0"/>
          </a:p>
        </p:txBody>
      </p:sp>
      <p:sp>
        <p:nvSpPr>
          <p:cNvPr id="3" name="副标题 2"/>
          <p:cNvSpPr>
            <a:spLocks noGrp="1"/>
          </p:cNvSpPr>
          <p:nvPr>
            <p:ph type="subTitle" idx="1"/>
          </p:nvPr>
        </p:nvSpPr>
        <p:spPr/>
        <p:txBody>
          <a:bodyPr/>
          <a:lstStyle/>
          <a:p>
            <a:r>
              <a:rPr lang="en-US" altLang="zh-CN" dirty="0"/>
              <a:t>5.6 </a:t>
            </a:r>
            <a:r>
              <a:rPr lang="zh-CN" altLang="en-US" dirty="0"/>
              <a:t>树与森林</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pic>
        <p:nvPicPr>
          <p:cNvPr id="6" name="图片 5"/>
          <p:cNvPicPr>
            <a:picLocks noChangeAspect="1"/>
          </p:cNvPicPr>
          <p:nvPr/>
        </p:nvPicPr>
        <p:blipFill>
          <a:blip r:embed="rId2"/>
          <a:stretch>
            <a:fillRect/>
          </a:stretch>
        </p:blipFill>
        <p:spPr>
          <a:xfrm>
            <a:off x="1578192" y="1369490"/>
            <a:ext cx="3317476" cy="1924136"/>
          </a:xfrm>
          <a:prstGeom prst="rect">
            <a:avLst/>
          </a:prstGeom>
        </p:spPr>
      </p:pic>
      <p:sp>
        <p:nvSpPr>
          <p:cNvPr id="7" name="文本框 6"/>
          <p:cNvSpPr txBox="1"/>
          <p:nvPr/>
        </p:nvSpPr>
        <p:spPr>
          <a:xfrm>
            <a:off x="1454440" y="4213467"/>
            <a:ext cx="4347472" cy="268792"/>
          </a:xfrm>
          <a:prstGeom prst="rect">
            <a:avLst/>
          </a:prstGeom>
          <a:noFill/>
        </p:spPr>
        <p:txBody>
          <a:bodyPr wrap="square">
            <a:spAutoFit/>
          </a:bodyPr>
          <a:lstStyle/>
          <a:p>
            <a:pPr>
              <a:lnSpc>
                <a:spcPts val="1200"/>
              </a:lnSpc>
            </a:pPr>
            <a:r>
              <a:rPr lang="en-US" altLang="zh-CN" sz="2000"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&lt;A, B, E, F, K, L, G, C, H, D, I, M, </a:t>
            </a:r>
            <a:r>
              <a:rPr lang="en-US" altLang="zh-CN" sz="2000" kern="0" dirty="0">
                <a:solidFill>
                  <a:srgbClr val="333333"/>
                </a:solidFill>
                <a:latin typeface="微软雅黑" panose="020B0503020204020204" pitchFamily="34" charset="-122"/>
                <a:ea typeface="微软雅黑" panose="020B0503020204020204" pitchFamily="34" charset="-122"/>
                <a:cs typeface="Symbol" panose="05050102010706020507" pitchFamily="2" charset="2"/>
              </a:rPr>
              <a:t>J</a:t>
            </a:r>
            <a:r>
              <a:rPr lang="en-US" altLang="zh-CN" sz="2000"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&gt; </a:t>
            </a:r>
            <a:endParaRPr lang="zh-CN" altLang="zh-CN" sz="2000"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
        <p:nvSpPr>
          <p:cNvPr id="8" name="文本框 7"/>
          <p:cNvSpPr txBox="1"/>
          <p:nvPr/>
        </p:nvSpPr>
        <p:spPr>
          <a:xfrm>
            <a:off x="1453524" y="5539435"/>
            <a:ext cx="4477660" cy="268728"/>
          </a:xfrm>
          <a:prstGeom prst="rect">
            <a:avLst/>
          </a:prstGeom>
          <a:noFill/>
        </p:spPr>
        <p:txBody>
          <a:bodyPr wrap="square">
            <a:spAutoFit/>
          </a:bodyPr>
          <a:lstStyle/>
          <a:p>
            <a:pPr>
              <a:lnSpc>
                <a:spcPts val="1200"/>
              </a:lnSpc>
            </a:pPr>
            <a:r>
              <a:rPr lang="en-US" altLang="zh-CN" sz="2000"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&lt;E, K, L, F, G, B, H, C, I, M, J, D, A&gt; </a:t>
            </a:r>
            <a:endParaRPr lang="zh-CN" altLang="zh-CN" sz="2000"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
        <p:nvSpPr>
          <p:cNvPr id="13" name="文本框 12"/>
          <p:cNvSpPr txBox="1"/>
          <p:nvPr/>
        </p:nvSpPr>
        <p:spPr>
          <a:xfrm>
            <a:off x="6439184" y="4213467"/>
            <a:ext cx="4347472" cy="268728"/>
          </a:xfrm>
          <a:prstGeom prst="rect">
            <a:avLst/>
          </a:prstGeom>
          <a:noFill/>
        </p:spPr>
        <p:txBody>
          <a:bodyPr wrap="square">
            <a:spAutoFit/>
          </a:bodyPr>
          <a:lstStyle/>
          <a:p>
            <a:pPr>
              <a:lnSpc>
                <a:spcPts val="1200"/>
              </a:lnSpc>
            </a:pPr>
            <a:r>
              <a:rPr lang="en-US" altLang="zh-CN" sz="2000"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&lt;A, B, E, F, K, L, G, C, H, D, I, J, M&gt; </a:t>
            </a:r>
            <a:endParaRPr lang="zh-CN" altLang="zh-CN" sz="2000"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cxnSp>
        <p:nvCxnSpPr>
          <p:cNvPr id="15" name="直线连接符 14"/>
          <p:cNvCxnSpPr/>
          <p:nvPr/>
        </p:nvCxnSpPr>
        <p:spPr>
          <a:xfrm>
            <a:off x="6070884" y="1460500"/>
            <a:ext cx="0" cy="5103312"/>
          </a:xfrm>
          <a:prstGeom prst="line">
            <a:avLst/>
          </a:prstGeom>
          <a:ln w="2857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6401084" y="5539435"/>
            <a:ext cx="4477660" cy="268728"/>
          </a:xfrm>
          <a:prstGeom prst="rect">
            <a:avLst/>
          </a:prstGeom>
          <a:noFill/>
        </p:spPr>
        <p:txBody>
          <a:bodyPr wrap="square">
            <a:spAutoFit/>
          </a:bodyPr>
          <a:lstStyle/>
          <a:p>
            <a:pPr>
              <a:lnSpc>
                <a:spcPts val="1200"/>
              </a:lnSpc>
            </a:pPr>
            <a:r>
              <a:rPr lang="en-US" altLang="zh-CN" sz="2000"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&lt;E, K, L, F, G, B, H, C, I, M, J, D, A&gt; </a:t>
            </a:r>
            <a:endParaRPr lang="zh-CN" altLang="zh-CN" sz="2000"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
        <p:nvSpPr>
          <p:cNvPr id="12" name="左右箭头 11"/>
          <p:cNvSpPr/>
          <p:nvPr/>
        </p:nvSpPr>
        <p:spPr>
          <a:xfrm>
            <a:off x="5514625" y="2113911"/>
            <a:ext cx="1094472" cy="807299"/>
          </a:xfrm>
          <a:prstGeom prst="leftRightArrow">
            <a:avLst>
              <a:gd name="adj1" fmla="val 70957"/>
              <a:gd name="adj2" fmla="val 31663"/>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latin typeface="微软雅黑" panose="020B0503020204020204" pitchFamily="34" charset="-122"/>
                <a:ea typeface="微软雅黑" panose="020B0503020204020204" pitchFamily="34" charset="-122"/>
              </a:rPr>
              <a:t>对应</a:t>
            </a:r>
            <a:endParaRPr kumimoji="1" lang="zh-CN" altLang="en-US" sz="2000" dirty="0">
              <a:latin typeface="微软雅黑" panose="020B0503020204020204" pitchFamily="34" charset="-122"/>
              <a:ea typeface="微软雅黑" panose="020B0503020204020204" pitchFamily="34" charset="-122"/>
            </a:endParaRPr>
          </a:p>
        </p:txBody>
      </p:sp>
      <p:sp>
        <p:nvSpPr>
          <p:cNvPr id="17" name="任意多边形: 形状 8"/>
          <p:cNvSpPr/>
          <p:nvPr/>
        </p:nvSpPr>
        <p:spPr>
          <a:xfrm>
            <a:off x="528107" y="4042317"/>
            <a:ext cx="975836"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kern="1200" dirty="0">
                <a:solidFill>
                  <a:schemeClr val="bg1"/>
                </a:solidFill>
                <a:latin typeface="微软雅黑" panose="020B0503020204020204" pitchFamily="34" charset="-122"/>
                <a:ea typeface="微软雅黑" panose="020B0503020204020204" pitchFamily="34" charset="-122"/>
              </a:rPr>
              <a:t>前序</a:t>
            </a:r>
            <a:endParaRPr lang="zh-CN" altLang="en-US" sz="2000" kern="1200" dirty="0">
              <a:solidFill>
                <a:schemeClr val="bg1"/>
              </a:solidFill>
              <a:latin typeface="微软雅黑" panose="020B0503020204020204" pitchFamily="34" charset="-122"/>
              <a:ea typeface="微软雅黑" panose="020B0503020204020204" pitchFamily="34" charset="-122"/>
            </a:endParaRPr>
          </a:p>
        </p:txBody>
      </p:sp>
      <p:sp>
        <p:nvSpPr>
          <p:cNvPr id="18" name="任意多边形: 形状 8"/>
          <p:cNvSpPr/>
          <p:nvPr/>
        </p:nvSpPr>
        <p:spPr>
          <a:xfrm>
            <a:off x="10726304" y="4042317"/>
            <a:ext cx="975836"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kern="1200" dirty="0">
                <a:solidFill>
                  <a:schemeClr val="bg1"/>
                </a:solidFill>
                <a:latin typeface="微软雅黑" panose="020B0503020204020204" pitchFamily="34" charset="-122"/>
                <a:ea typeface="微软雅黑" panose="020B0503020204020204" pitchFamily="34" charset="-122"/>
              </a:rPr>
              <a:t>前序</a:t>
            </a:r>
            <a:endParaRPr lang="zh-CN" altLang="en-US" sz="2000" kern="1200" dirty="0">
              <a:solidFill>
                <a:schemeClr val="bg1"/>
              </a:solidFill>
              <a:latin typeface="微软雅黑" panose="020B0503020204020204" pitchFamily="34" charset="-122"/>
              <a:ea typeface="微软雅黑" panose="020B0503020204020204" pitchFamily="34" charset="-122"/>
            </a:endParaRPr>
          </a:p>
        </p:txBody>
      </p:sp>
      <p:sp>
        <p:nvSpPr>
          <p:cNvPr id="19" name="任意多边形: 形状 8"/>
          <p:cNvSpPr/>
          <p:nvPr/>
        </p:nvSpPr>
        <p:spPr>
          <a:xfrm>
            <a:off x="527920" y="5387426"/>
            <a:ext cx="975836"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dirty="0">
                <a:solidFill>
                  <a:schemeClr val="bg1"/>
                </a:solidFill>
                <a:latin typeface="微软雅黑" panose="020B0503020204020204" pitchFamily="34" charset="-122"/>
                <a:ea typeface="微软雅黑" panose="020B0503020204020204" pitchFamily="34" charset="-122"/>
              </a:rPr>
              <a:t>后</a:t>
            </a:r>
            <a:r>
              <a:rPr lang="zh-CN" altLang="en-US" sz="2000" kern="1200" dirty="0">
                <a:solidFill>
                  <a:schemeClr val="bg1"/>
                </a:solidFill>
                <a:latin typeface="微软雅黑" panose="020B0503020204020204" pitchFamily="34" charset="-122"/>
                <a:ea typeface="微软雅黑" panose="020B0503020204020204" pitchFamily="34" charset="-122"/>
              </a:rPr>
              <a:t>序</a:t>
            </a:r>
            <a:endParaRPr lang="zh-CN" altLang="en-US" sz="2000" kern="1200" dirty="0">
              <a:solidFill>
                <a:schemeClr val="bg1"/>
              </a:solidFill>
              <a:latin typeface="微软雅黑" panose="020B0503020204020204" pitchFamily="34" charset="-122"/>
              <a:ea typeface="微软雅黑" panose="020B0503020204020204" pitchFamily="34" charset="-122"/>
            </a:endParaRPr>
          </a:p>
        </p:txBody>
      </p:sp>
      <p:sp>
        <p:nvSpPr>
          <p:cNvPr id="20" name="任意多边形: 形状 8"/>
          <p:cNvSpPr/>
          <p:nvPr/>
        </p:nvSpPr>
        <p:spPr>
          <a:xfrm>
            <a:off x="10688204" y="5387426"/>
            <a:ext cx="975836"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dirty="0">
                <a:solidFill>
                  <a:srgbClr val="FFFF00"/>
                </a:solidFill>
                <a:latin typeface="微软雅黑" panose="020B0503020204020204" pitchFamily="34" charset="-122"/>
                <a:ea typeface="微软雅黑" panose="020B0503020204020204" pitchFamily="34" charset="-122"/>
              </a:rPr>
              <a:t>中</a:t>
            </a:r>
            <a:r>
              <a:rPr lang="zh-CN" altLang="en-US" sz="2000" kern="1200" dirty="0">
                <a:solidFill>
                  <a:srgbClr val="FFFF00"/>
                </a:solidFill>
                <a:latin typeface="微软雅黑" panose="020B0503020204020204" pitchFamily="34" charset="-122"/>
                <a:ea typeface="微软雅黑" panose="020B0503020204020204" pitchFamily="34" charset="-122"/>
              </a:rPr>
              <a:t>序</a:t>
            </a:r>
            <a:endParaRPr lang="zh-CN" altLang="en-US" sz="2000" kern="1200" dirty="0">
              <a:solidFill>
                <a:srgbClr val="FFFF00"/>
              </a:solidFill>
              <a:latin typeface="微软雅黑" panose="020B0503020204020204" pitchFamily="34" charset="-122"/>
              <a:ea typeface="微软雅黑" panose="020B0503020204020204" pitchFamily="34" charset="-122"/>
            </a:endParaRPr>
          </a:p>
        </p:txBody>
      </p:sp>
      <p:sp>
        <p:nvSpPr>
          <p:cNvPr id="24" name="任意多边形: 形状 19"/>
          <p:cNvSpPr/>
          <p:nvPr/>
        </p:nvSpPr>
        <p:spPr>
          <a:xfrm>
            <a:off x="3115036" y="4656916"/>
            <a:ext cx="5911696" cy="50774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ts val="2600"/>
              </a:lnSpc>
              <a:spcBef>
                <a:spcPct val="0"/>
              </a:spcBef>
              <a:spcAft>
                <a:spcPts val="600"/>
              </a:spcAft>
            </a:pPr>
            <a:r>
              <a:rPr lang="zh-CN" altLang="en-US" sz="2000" dirty="0">
                <a:solidFill>
                  <a:schemeClr val="bg1"/>
                </a:solidFill>
                <a:latin typeface="微软雅黑" panose="020B0503020204020204" pitchFamily="34" charset="-122"/>
                <a:ea typeface="微软雅黑" panose="020B0503020204020204" pitchFamily="34" charset="-122"/>
              </a:rPr>
              <a:t>树的前序遍历与对应的二叉树的前序遍历结果相同</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25" name="等于 24"/>
          <p:cNvSpPr/>
          <p:nvPr/>
        </p:nvSpPr>
        <p:spPr>
          <a:xfrm>
            <a:off x="5712753" y="4128093"/>
            <a:ext cx="698216" cy="358533"/>
          </a:xfrm>
          <a:prstGeom prst="mathEqual">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6" name="等于 25"/>
          <p:cNvSpPr/>
          <p:nvPr/>
        </p:nvSpPr>
        <p:spPr>
          <a:xfrm>
            <a:off x="5712753" y="5431033"/>
            <a:ext cx="698216" cy="358533"/>
          </a:xfrm>
          <a:prstGeom prst="mathEqual">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7" name="任意多边形: 形状 19"/>
          <p:cNvSpPr/>
          <p:nvPr/>
        </p:nvSpPr>
        <p:spPr>
          <a:xfrm>
            <a:off x="3113844" y="5952849"/>
            <a:ext cx="5911696" cy="50774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ts val="2600"/>
              </a:lnSpc>
              <a:spcBef>
                <a:spcPct val="0"/>
              </a:spcBef>
              <a:spcAft>
                <a:spcPts val="600"/>
              </a:spcAft>
            </a:pPr>
            <a:r>
              <a:rPr lang="zh-CN" altLang="en-US" sz="2000" dirty="0">
                <a:solidFill>
                  <a:schemeClr val="bg1"/>
                </a:solidFill>
                <a:latin typeface="微软雅黑" panose="020B0503020204020204" pitchFamily="34" charset="-122"/>
                <a:ea typeface="微软雅黑" panose="020B0503020204020204" pitchFamily="34" charset="-122"/>
              </a:rPr>
              <a:t>树的后序遍历与对应的二叉树的</a:t>
            </a:r>
            <a:r>
              <a:rPr lang="zh-CN" altLang="en-US" sz="2000" dirty="0">
                <a:solidFill>
                  <a:srgbClr val="FFFF00"/>
                </a:solidFill>
                <a:latin typeface="微软雅黑" panose="020B0503020204020204" pitchFamily="34" charset="-122"/>
                <a:ea typeface="微软雅黑" panose="020B0503020204020204" pitchFamily="34" charset="-122"/>
              </a:rPr>
              <a:t>中序</a:t>
            </a:r>
            <a:r>
              <a:rPr lang="zh-CN" altLang="en-US" sz="2000" dirty="0">
                <a:solidFill>
                  <a:schemeClr val="bg1"/>
                </a:solidFill>
                <a:latin typeface="微软雅黑" panose="020B0503020204020204" pitchFamily="34" charset="-122"/>
                <a:ea typeface="微软雅黑" panose="020B0503020204020204" pitchFamily="34" charset="-122"/>
              </a:rPr>
              <a:t>遍历结果相同</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28" name="下箭头 27"/>
          <p:cNvSpPr/>
          <p:nvPr/>
        </p:nvSpPr>
        <p:spPr>
          <a:xfrm>
            <a:off x="5819279" y="4502980"/>
            <a:ext cx="492622" cy="128536"/>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下箭头 28"/>
          <p:cNvSpPr/>
          <p:nvPr/>
        </p:nvSpPr>
        <p:spPr>
          <a:xfrm>
            <a:off x="5831979" y="5798380"/>
            <a:ext cx="492622" cy="128536"/>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zh-CN" altLang="en-US" dirty="0"/>
              <a:t>基于二叉树遍历方案的树遍历算法</a:t>
            </a:r>
            <a:endParaRPr lang="zh-CN" altLang="en-US" dirty="0"/>
          </a:p>
        </p:txBody>
      </p:sp>
      <p:sp>
        <p:nvSpPr>
          <p:cNvPr id="14" name="副标题 13"/>
          <p:cNvSpPr>
            <a:spLocks noGrp="1"/>
          </p:cNvSpPr>
          <p:nvPr>
            <p:ph type="subTitle" idx="1"/>
          </p:nvPr>
        </p:nvSpPr>
        <p:spPr/>
        <p:txBody>
          <a:bodyPr/>
          <a:lstStyle/>
          <a:p>
            <a:r>
              <a:rPr lang="en-US" altLang="zh-CN" dirty="0"/>
              <a:t>5-6</a:t>
            </a:r>
            <a:r>
              <a:rPr lang="zh-CN" altLang="en-US" dirty="0"/>
              <a:t> 树与森林</a:t>
            </a:r>
            <a:endParaRPr lang="zh-CN" altLang="en-US" dirty="0"/>
          </a:p>
        </p:txBody>
      </p:sp>
      <p:sp>
        <p:nvSpPr>
          <p:cNvPr id="15" name="文本占位符 14"/>
          <p:cNvSpPr>
            <a:spLocks noGrp="1"/>
          </p:cNvSpPr>
          <p:nvPr>
            <p:ph type="body" idx="10"/>
          </p:nvPr>
        </p:nvSpPr>
        <p:spPr/>
        <p:txBody>
          <a:bodyPr/>
          <a:lstStyle/>
          <a:p>
            <a:endParaRPr lang="zh-CN" altLang="en-US" dirty="0"/>
          </a:p>
        </p:txBody>
      </p:sp>
      <p:sp>
        <p:nvSpPr>
          <p:cNvPr id="5" name="文本框 4"/>
          <p:cNvSpPr txBox="1"/>
          <p:nvPr/>
        </p:nvSpPr>
        <p:spPr>
          <a:xfrm>
            <a:off x="2264452" y="1201729"/>
            <a:ext cx="7933648" cy="2603277"/>
          </a:xfrm>
          <a:prstGeom prst="rect">
            <a:avLst/>
          </a:prstGeom>
          <a:noFill/>
          <a:ln>
            <a:solidFill>
              <a:schemeClr val="accent2">
                <a:lumMod val="40000"/>
                <a:lumOff val="60000"/>
              </a:schemeClr>
            </a:solidFill>
          </a:ln>
        </p:spPr>
        <p:txBody>
          <a:bodyPr wrap="square">
            <a:spAutoFit/>
          </a:bodyPr>
          <a:lstStyle/>
          <a:p>
            <a:pPr>
              <a:spcBef>
                <a:spcPts val="100"/>
              </a:spcBef>
              <a:spcAft>
                <a:spcPts val="500"/>
              </a:spcAft>
            </a:pPr>
            <a:r>
              <a:rPr lang="zh-CN" altLang="en-US" b="1" dirty="0">
                <a:solidFill>
                  <a:schemeClr val="bg1"/>
                </a:solidFill>
                <a:latin typeface="Times New Roman" panose="02020603050405020304" pitchFamily="18" charset="0"/>
                <a:cs typeface="Times New Roman" panose="02020603050405020304" pitchFamily="18" charset="0"/>
              </a:rPr>
              <a:t>算法</a:t>
            </a:r>
            <a:r>
              <a:rPr lang="en-US" altLang="zh-CN" b="1" dirty="0">
                <a:solidFill>
                  <a:schemeClr val="bg1"/>
                </a:solidFill>
                <a:latin typeface="Times New Roman" panose="02020603050405020304" pitchFamily="18" charset="0"/>
                <a:cs typeface="Times New Roman" panose="02020603050405020304" pitchFamily="18" charset="0"/>
              </a:rPr>
              <a:t>5-19</a:t>
            </a:r>
            <a:r>
              <a:rPr lang="en-US"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前序遍历树 </a:t>
            </a:r>
            <a:r>
              <a:rPr lang="en-GB" altLang="zh-CN" dirty="0" err="1">
                <a:solidFill>
                  <a:schemeClr val="bg1"/>
                </a:solidFill>
                <a:effectLst>
                  <a:outerShdw blurRad="38100" dist="38100" dir="2700000" algn="tl">
                    <a:srgbClr val="000000">
                      <a:alpha val="43137"/>
                    </a:srgbClr>
                  </a:outerShdw>
                </a:effectLst>
                <a:latin typeface="Times New Roman" panose="02020603050405020304" pitchFamily="18" charset="0"/>
                <a:ea typeface="华文中宋" panose="02010600040101010101" pitchFamily="2" charset="-122"/>
                <a:cs typeface="Times New Roman" panose="02020603050405020304" pitchFamily="18" charset="0"/>
              </a:rPr>
              <a:t>PreOrde</a:t>
            </a: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华文中宋" panose="02010600040101010101" pitchFamily="2" charset="-122"/>
                <a:cs typeface="Times New Roman" panose="02020603050405020304" pitchFamily="18" charset="0"/>
              </a:rPr>
              <a:t>r</a:t>
            </a:r>
            <a:r>
              <a:rPr lang="en-GB" altLang="zh-CN" dirty="0">
                <a:solidFill>
                  <a:schemeClr val="bg1"/>
                </a:solidFill>
                <a:latin typeface="Times New Roman" panose="02020603050405020304" pitchFamily="18" charset="0"/>
                <a:cs typeface="Times New Roman" panose="02020603050405020304" pitchFamily="18" charset="0"/>
              </a:rPr>
              <a:t>(</a:t>
            </a:r>
            <a:r>
              <a:rPr lang="en-GB" altLang="zh-CN" i="1" dirty="0">
                <a:solidFill>
                  <a:schemeClr val="bg1"/>
                </a:solidFill>
                <a:latin typeface="Times New Roman" panose="02020603050405020304" pitchFamily="18" charset="0"/>
                <a:cs typeface="Times New Roman" panose="02020603050405020304" pitchFamily="18" charset="0"/>
              </a:rPr>
              <a:t>tree</a:t>
            </a:r>
            <a:r>
              <a:rPr lang="en-GB" altLang="zh-CN" dirty="0">
                <a:solidFill>
                  <a:schemeClr val="bg1"/>
                </a:solidFill>
                <a:latin typeface="Times New Roman" panose="02020603050405020304" pitchFamily="18" charset="0"/>
                <a:cs typeface="Times New Roman" panose="02020603050405020304" pitchFamily="18" charset="0"/>
              </a:rPr>
              <a:t>)</a:t>
            </a:r>
            <a:endParaRPr lang="en-GB" altLang="zh-CN"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zh-CN" altLang="en-US" b="1"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输入</a:t>
            </a:r>
            <a:r>
              <a:rPr lang="zh-CN" altLang="en-US"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基于孩子兄弟表示法存储的树</a:t>
            </a:r>
            <a:r>
              <a:rPr lang="en-US" altLang="zh-CN" i="1"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tree</a:t>
            </a:r>
            <a:r>
              <a:rPr lang="en-US" altLang="zh-CN"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（二叉链表结构）</a:t>
            </a:r>
            <a:endParaRPr lang="zh-CN" altLang="zh-CN"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p>
            <a:pPr>
              <a:spcBef>
                <a:spcPts val="100"/>
              </a:spcBef>
              <a:spcAft>
                <a:spcPts val="600"/>
              </a:spcAft>
            </a:pPr>
            <a:r>
              <a:rPr lang="zh-CN" altLang="en-GB" b="1" dirty="0">
                <a:solidFill>
                  <a:schemeClr val="bg1"/>
                </a:solidFill>
                <a:latin typeface="Times New Roman" panose="02020603050405020304" pitchFamily="18" charset="0"/>
                <a:cs typeface="Times New Roman" panose="02020603050405020304" pitchFamily="18" charset="0"/>
              </a:rPr>
              <a:t>输出</a:t>
            </a:r>
            <a:r>
              <a:rPr lang="zh-CN" altLang="en-US" dirty="0">
                <a:solidFill>
                  <a:schemeClr val="bg1"/>
                </a:solidFill>
                <a:latin typeface="Times New Roman" panose="02020603050405020304" pitchFamily="18" charset="0"/>
                <a:cs typeface="Times New Roman" panose="02020603050405020304" pitchFamily="18" charset="0"/>
              </a:rPr>
              <a:t>：按前序遍历的顺序依次访问各结点 </a:t>
            </a:r>
            <a:endParaRPr lang="en-GB" altLang="zh-CN"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GB" altLang="zh-CN" b="1" dirty="0">
                <a:solidFill>
                  <a:schemeClr val="bg1"/>
                </a:solidFill>
                <a:latin typeface="Times New Roman" panose="02020603050405020304" pitchFamily="18" charset="0"/>
                <a:cs typeface="Times New Roman" panose="02020603050405020304" pitchFamily="18" charset="0"/>
              </a:rPr>
              <a:t>if</a:t>
            </a:r>
            <a:r>
              <a:rPr lang="en-GB" altLang="zh-CN" dirty="0">
                <a:solidFill>
                  <a:schemeClr val="bg1"/>
                </a:solidFill>
                <a:latin typeface="Times New Roman" panose="02020603050405020304" pitchFamily="18" charset="0"/>
                <a:cs typeface="Times New Roman" panose="02020603050405020304" pitchFamily="18" charset="0"/>
              </a:rPr>
              <a:t> </a:t>
            </a:r>
            <a:r>
              <a:rPr lang="en-US" altLang="zh-CN" i="1" dirty="0">
                <a:solidFill>
                  <a:schemeClr val="bg1"/>
                </a:solidFill>
                <a:latin typeface="Times New Roman" panose="02020603050405020304" pitchFamily="18" charset="0"/>
                <a:cs typeface="Times New Roman" panose="02020603050405020304" pitchFamily="18" charset="0"/>
              </a:rPr>
              <a:t>tree</a:t>
            </a:r>
            <a:r>
              <a:rPr lang="zh-CN" altLang="en-US" dirty="0">
                <a:solidFill>
                  <a:schemeClr val="bg1"/>
                </a:solidFill>
                <a:latin typeface="Times New Roman" panose="02020603050405020304" pitchFamily="18" charset="0"/>
                <a:cs typeface="Times New Roman" panose="02020603050405020304" pitchFamily="18" charset="0"/>
              </a:rPr>
              <a:t> </a:t>
            </a:r>
            <a:r>
              <a:rPr lang="en-GB" altLang="zh-CN" dirty="0">
                <a:solidFill>
                  <a:schemeClr val="bg1"/>
                </a:solidFill>
                <a:latin typeface="Times New Roman" panose="02020603050405020304" pitchFamily="18" charset="0"/>
                <a:cs typeface="Times New Roman" panose="02020603050405020304" pitchFamily="18" charset="0"/>
              </a:rPr>
              <a:t>≠</a:t>
            </a:r>
            <a:r>
              <a:rPr lang="zh-CN" altLang="en-US" dirty="0">
                <a:solidFill>
                  <a:schemeClr val="bg1"/>
                </a:solidFill>
                <a:latin typeface="Times New Roman" panose="02020603050405020304" pitchFamily="18" charset="0"/>
                <a:cs typeface="Times New Roman" panose="02020603050405020304" pitchFamily="18" charset="0"/>
              </a:rPr>
              <a:t> </a:t>
            </a:r>
            <a:r>
              <a:rPr lang="en-GB" altLang="zh-CN" dirty="0">
                <a:solidFill>
                  <a:schemeClr val="bg1"/>
                </a:solidFill>
                <a:latin typeface="Times New Roman" panose="02020603050405020304" pitchFamily="18" charset="0"/>
                <a:cs typeface="Times New Roman" panose="02020603050405020304" pitchFamily="18" charset="0"/>
              </a:rPr>
              <a:t>NIL </a:t>
            </a:r>
            <a:r>
              <a:rPr lang="en-GB" altLang="zh-CN" b="1" dirty="0">
                <a:solidFill>
                  <a:schemeClr val="bg1"/>
                </a:solidFill>
                <a:latin typeface="Times New Roman" panose="02020603050405020304" pitchFamily="18" charset="0"/>
                <a:cs typeface="Times New Roman" panose="02020603050405020304" pitchFamily="18" charset="0"/>
              </a:rPr>
              <a:t>then</a:t>
            </a:r>
            <a:r>
              <a:rPr lang="en-GB"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空树不做处理，直接返回</a:t>
            </a:r>
            <a:endParaRPr lang="zh-CN" altLang="en-US"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US" altLang="zh-CN" dirty="0">
                <a:solidFill>
                  <a:schemeClr val="bg1"/>
                </a:solidFill>
                <a:latin typeface="Times New Roman" panose="02020603050405020304" pitchFamily="18" charset="0"/>
                <a:cs typeface="Times New Roman" panose="02020603050405020304" pitchFamily="18" charset="0"/>
              </a:rPr>
              <a:t>|  </a:t>
            </a:r>
            <a:r>
              <a:rPr lang="en-GB" altLang="zh-CN" dirty="0">
                <a:solidFill>
                  <a:schemeClr val="bg1"/>
                </a:solidFill>
                <a:latin typeface="Times New Roman" panose="02020603050405020304" pitchFamily="18" charset="0"/>
                <a:cs typeface="Times New Roman" panose="02020603050405020304" pitchFamily="18" charset="0"/>
              </a:rPr>
              <a:t>Visit(</a:t>
            </a:r>
            <a:r>
              <a:rPr lang="en-GB" altLang="zh-CN" i="1" dirty="0">
                <a:solidFill>
                  <a:schemeClr val="bg1"/>
                </a:solidFill>
                <a:latin typeface="Times New Roman" panose="02020603050405020304" pitchFamily="18" charset="0"/>
                <a:cs typeface="Times New Roman" panose="02020603050405020304" pitchFamily="18" charset="0"/>
              </a:rPr>
              <a:t>tree</a:t>
            </a:r>
            <a:r>
              <a:rPr lang="en-GB"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                </a:t>
            </a:r>
            <a:r>
              <a:rPr lang="en-GB"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先访问根结点</a:t>
            </a:r>
            <a:endParaRPr lang="zh-CN" altLang="en-US"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US" altLang="zh-CN" dirty="0">
                <a:solidFill>
                  <a:schemeClr val="bg1"/>
                </a:solidFill>
                <a:latin typeface="Times New Roman" panose="02020603050405020304" pitchFamily="18" charset="0"/>
                <a:cs typeface="Times New Roman" panose="02020603050405020304" pitchFamily="18" charset="0"/>
              </a:rPr>
              <a:t>|  </a:t>
            </a:r>
            <a:r>
              <a:rPr lang="en-GB" altLang="zh-CN" dirty="0" err="1">
                <a:solidFill>
                  <a:schemeClr val="bg1"/>
                </a:solidFill>
                <a:latin typeface="Times New Roman" panose="02020603050405020304" pitchFamily="18" charset="0"/>
                <a:cs typeface="Times New Roman" panose="02020603050405020304" pitchFamily="18" charset="0"/>
              </a:rPr>
              <a:t>PreOrder</a:t>
            </a:r>
            <a:r>
              <a:rPr lang="en-GB" altLang="zh-CN" dirty="0">
                <a:solidFill>
                  <a:schemeClr val="bg1"/>
                </a:solidFill>
                <a:latin typeface="Times New Roman" panose="02020603050405020304" pitchFamily="18" charset="0"/>
                <a:cs typeface="Times New Roman" panose="02020603050405020304" pitchFamily="18" charset="0"/>
              </a:rPr>
              <a:t>(</a:t>
            </a:r>
            <a:r>
              <a:rPr lang="en-US" altLang="zh-CN" i="1" dirty="0" err="1">
                <a:solidFill>
                  <a:schemeClr val="bg1"/>
                </a:solidFill>
                <a:latin typeface="Times New Roman" panose="02020603050405020304" pitchFamily="18" charset="0"/>
                <a:cs typeface="Times New Roman" panose="02020603050405020304" pitchFamily="18" charset="0"/>
              </a:rPr>
              <a:t>tree.first_child</a:t>
            </a:r>
            <a:r>
              <a:rPr lang="en-GB"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 </a:t>
            </a:r>
            <a:r>
              <a:rPr lang="en-GB"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接下来访问</a:t>
            </a:r>
            <a:r>
              <a:rPr lang="en-GB" altLang="zh-CN" i="1" dirty="0">
                <a:solidFill>
                  <a:schemeClr val="bg1"/>
                </a:solidFill>
                <a:latin typeface="Times New Roman" panose="02020603050405020304" pitchFamily="18" charset="0"/>
                <a:cs typeface="Times New Roman" panose="02020603050405020304" pitchFamily="18" charset="0"/>
              </a:rPr>
              <a:t>tree</a:t>
            </a:r>
            <a:r>
              <a:rPr lang="zh-CN" altLang="en-US" dirty="0">
                <a:solidFill>
                  <a:schemeClr val="bg1"/>
                </a:solidFill>
                <a:latin typeface="Times New Roman" panose="02020603050405020304" pitchFamily="18" charset="0"/>
                <a:cs typeface="Times New Roman" panose="02020603050405020304" pitchFamily="18" charset="0"/>
              </a:rPr>
              <a:t>所有子孙结点 </a:t>
            </a:r>
            <a:endParaRPr lang="zh-CN" altLang="en-US"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US" altLang="zh-CN" dirty="0">
                <a:solidFill>
                  <a:schemeClr val="bg1"/>
                </a:solidFill>
                <a:latin typeface="Times New Roman" panose="02020603050405020304" pitchFamily="18" charset="0"/>
                <a:cs typeface="Times New Roman" panose="02020603050405020304" pitchFamily="18" charset="0"/>
              </a:rPr>
              <a:t>|  </a:t>
            </a:r>
            <a:r>
              <a:rPr lang="en-GB" altLang="zh-CN" dirty="0" err="1">
                <a:solidFill>
                  <a:schemeClr val="bg1"/>
                </a:solidFill>
                <a:latin typeface="Times New Roman" panose="02020603050405020304" pitchFamily="18" charset="0"/>
                <a:cs typeface="Times New Roman" panose="02020603050405020304" pitchFamily="18" charset="0"/>
              </a:rPr>
              <a:t>PreOrder</a:t>
            </a:r>
            <a:r>
              <a:rPr lang="en-GB" altLang="zh-CN" dirty="0">
                <a:solidFill>
                  <a:schemeClr val="bg1"/>
                </a:solidFill>
                <a:latin typeface="Times New Roman" panose="02020603050405020304" pitchFamily="18" charset="0"/>
                <a:cs typeface="Times New Roman" panose="02020603050405020304" pitchFamily="18" charset="0"/>
              </a:rPr>
              <a:t>(</a:t>
            </a:r>
            <a:r>
              <a:rPr lang="en-US" altLang="zh-CN" i="1" dirty="0" err="1">
                <a:solidFill>
                  <a:schemeClr val="bg1"/>
                </a:solidFill>
                <a:latin typeface="Times New Roman" panose="02020603050405020304" pitchFamily="18" charset="0"/>
                <a:cs typeface="Times New Roman" panose="02020603050405020304" pitchFamily="18" charset="0"/>
              </a:rPr>
              <a:t>tree.next_sibling</a:t>
            </a:r>
            <a:r>
              <a:rPr lang="en-GB"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最后访问</a:t>
            </a:r>
            <a:r>
              <a:rPr lang="en-GB" altLang="zh-CN" i="1" dirty="0">
                <a:solidFill>
                  <a:schemeClr val="bg1"/>
                </a:solidFill>
                <a:latin typeface="Times New Roman" panose="02020603050405020304" pitchFamily="18" charset="0"/>
                <a:cs typeface="Times New Roman" panose="02020603050405020304" pitchFamily="18" charset="0"/>
              </a:rPr>
              <a:t>tree</a:t>
            </a:r>
            <a:r>
              <a:rPr lang="zh-CN" altLang="en-US" dirty="0">
                <a:solidFill>
                  <a:schemeClr val="bg1"/>
                </a:solidFill>
                <a:latin typeface="Times New Roman" panose="02020603050405020304" pitchFamily="18" charset="0"/>
                <a:cs typeface="Times New Roman" panose="02020603050405020304" pitchFamily="18" charset="0"/>
              </a:rPr>
              <a:t>后序的兄弟结点及其子孙</a:t>
            </a:r>
            <a:endParaRPr lang="zh-CN" altLang="en-US"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GB" altLang="zh-CN" b="1" dirty="0" err="1">
                <a:solidFill>
                  <a:schemeClr val="bg1"/>
                </a:solidFill>
                <a:latin typeface="Times New Roman" panose="02020603050405020304" pitchFamily="18" charset="0"/>
                <a:cs typeface="Times New Roman" panose="02020603050405020304" pitchFamily="18" charset="0"/>
              </a:rPr>
              <a:t>en</a:t>
            </a:r>
            <a:r>
              <a:rPr lang="en-US" altLang="zh-CN" b="1" dirty="0">
                <a:solidFill>
                  <a:schemeClr val="bg1"/>
                </a:solidFill>
                <a:latin typeface="Times New Roman" panose="02020603050405020304" pitchFamily="18" charset="0"/>
                <a:cs typeface="Times New Roman" panose="02020603050405020304" pitchFamily="18" charset="0"/>
              </a:rPr>
              <a:t>d</a:t>
            </a:r>
            <a:endParaRPr lang="en-GB" altLang="zh-CN" b="1" dirty="0">
              <a:solidFill>
                <a:schemeClr val="bg1"/>
              </a:solidFill>
              <a:latin typeface="Times New Roman" panose="02020603050405020304" pitchFamily="18" charset="0"/>
              <a:cs typeface="Times New Roman" panose="02020603050405020304" pitchFamily="18" charset="0"/>
            </a:endParaRPr>
          </a:p>
        </p:txBody>
      </p:sp>
      <p:cxnSp>
        <p:nvCxnSpPr>
          <p:cNvPr id="7" name="直线连接符 6"/>
          <p:cNvCxnSpPr/>
          <p:nvPr/>
        </p:nvCxnSpPr>
        <p:spPr>
          <a:xfrm>
            <a:off x="2264454" y="2209800"/>
            <a:ext cx="7933646" cy="0"/>
          </a:xfrm>
          <a:prstGeom prst="line">
            <a:avLst/>
          </a:prstGeom>
          <a:ln w="12700">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3" name="直线连接符 2"/>
          <p:cNvCxnSpPr/>
          <p:nvPr/>
        </p:nvCxnSpPr>
        <p:spPr>
          <a:xfrm>
            <a:off x="2264454" y="1574800"/>
            <a:ext cx="7933646" cy="0"/>
          </a:xfrm>
          <a:prstGeom prst="line">
            <a:avLst/>
          </a:prstGeom>
          <a:ln w="12700">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16" name="文本框 15"/>
          <p:cNvSpPr txBox="1"/>
          <p:nvPr/>
        </p:nvSpPr>
        <p:spPr>
          <a:xfrm>
            <a:off x="2264452" y="3922829"/>
            <a:ext cx="7933648" cy="2603277"/>
          </a:xfrm>
          <a:prstGeom prst="rect">
            <a:avLst/>
          </a:prstGeom>
          <a:noFill/>
          <a:ln>
            <a:solidFill>
              <a:schemeClr val="accent2">
                <a:lumMod val="40000"/>
                <a:lumOff val="60000"/>
              </a:schemeClr>
            </a:solidFill>
          </a:ln>
        </p:spPr>
        <p:txBody>
          <a:bodyPr wrap="square">
            <a:spAutoFit/>
          </a:bodyPr>
          <a:lstStyle/>
          <a:p>
            <a:pPr>
              <a:spcBef>
                <a:spcPts val="100"/>
              </a:spcBef>
              <a:spcAft>
                <a:spcPts val="500"/>
              </a:spcAft>
            </a:pPr>
            <a:r>
              <a:rPr lang="zh-CN" altLang="en-US" b="1" dirty="0">
                <a:solidFill>
                  <a:schemeClr val="bg1"/>
                </a:solidFill>
                <a:latin typeface="Times New Roman" panose="02020603050405020304" pitchFamily="18" charset="0"/>
                <a:cs typeface="Times New Roman" panose="02020603050405020304" pitchFamily="18" charset="0"/>
              </a:rPr>
              <a:t>算法</a:t>
            </a:r>
            <a:r>
              <a:rPr lang="en-US" altLang="zh-CN" b="1" dirty="0">
                <a:solidFill>
                  <a:schemeClr val="bg1"/>
                </a:solidFill>
                <a:latin typeface="Times New Roman" panose="02020603050405020304" pitchFamily="18" charset="0"/>
                <a:cs typeface="Times New Roman" panose="02020603050405020304" pitchFamily="18" charset="0"/>
              </a:rPr>
              <a:t>5-20</a:t>
            </a:r>
            <a:r>
              <a:rPr lang="en-US"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后序遍历树 </a:t>
            </a:r>
            <a:r>
              <a:rPr lang="en-GB" altLang="zh-CN" dirty="0" err="1">
                <a:solidFill>
                  <a:schemeClr val="bg1"/>
                </a:solidFill>
                <a:effectLst>
                  <a:outerShdw blurRad="38100" dist="38100" dir="2700000" algn="tl">
                    <a:srgbClr val="000000">
                      <a:alpha val="43137"/>
                    </a:srgbClr>
                  </a:outerShdw>
                </a:effectLst>
                <a:latin typeface="Times New Roman" panose="02020603050405020304" pitchFamily="18" charset="0"/>
                <a:ea typeface="华文中宋" panose="02010600040101010101" pitchFamily="2" charset="-122"/>
                <a:cs typeface="Times New Roman" panose="02020603050405020304" pitchFamily="18" charset="0"/>
              </a:rPr>
              <a:t>PostOrde</a:t>
            </a:r>
            <a:r>
              <a:rPr lang="en-US" altLang="zh-CN" dirty="0">
                <a:solidFill>
                  <a:schemeClr val="bg1"/>
                </a:solidFill>
                <a:effectLst>
                  <a:outerShdw blurRad="38100" dist="38100" dir="2700000" algn="tl">
                    <a:srgbClr val="000000">
                      <a:alpha val="43137"/>
                    </a:srgbClr>
                  </a:outerShdw>
                </a:effectLst>
                <a:latin typeface="Times New Roman" panose="02020603050405020304" pitchFamily="18" charset="0"/>
                <a:ea typeface="华文中宋" panose="02010600040101010101" pitchFamily="2" charset="-122"/>
                <a:cs typeface="Times New Roman" panose="02020603050405020304" pitchFamily="18" charset="0"/>
              </a:rPr>
              <a:t>r</a:t>
            </a:r>
            <a:r>
              <a:rPr lang="en-GB" altLang="zh-CN" dirty="0">
                <a:solidFill>
                  <a:schemeClr val="bg1"/>
                </a:solidFill>
                <a:latin typeface="Times New Roman" panose="02020603050405020304" pitchFamily="18" charset="0"/>
                <a:cs typeface="Times New Roman" panose="02020603050405020304" pitchFamily="18" charset="0"/>
              </a:rPr>
              <a:t>(</a:t>
            </a:r>
            <a:r>
              <a:rPr lang="en-GB" altLang="zh-CN" i="1" dirty="0">
                <a:solidFill>
                  <a:schemeClr val="bg1"/>
                </a:solidFill>
                <a:latin typeface="Times New Roman" panose="02020603050405020304" pitchFamily="18" charset="0"/>
                <a:cs typeface="Times New Roman" panose="02020603050405020304" pitchFamily="18" charset="0"/>
              </a:rPr>
              <a:t>tree</a:t>
            </a:r>
            <a:r>
              <a:rPr lang="en-GB" altLang="zh-CN" dirty="0">
                <a:solidFill>
                  <a:schemeClr val="bg1"/>
                </a:solidFill>
                <a:latin typeface="Times New Roman" panose="02020603050405020304" pitchFamily="18" charset="0"/>
                <a:cs typeface="Times New Roman" panose="02020603050405020304" pitchFamily="18" charset="0"/>
              </a:rPr>
              <a:t>)</a:t>
            </a:r>
            <a:endParaRPr lang="en-GB" altLang="zh-CN"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zh-CN" altLang="en-US" b="1"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输入</a:t>
            </a:r>
            <a:r>
              <a:rPr lang="zh-CN" altLang="en-US"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基于孩子兄弟表示法存储的树</a:t>
            </a:r>
            <a:r>
              <a:rPr lang="en-US" altLang="zh-CN" i="1"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tree</a:t>
            </a:r>
            <a:r>
              <a:rPr lang="en-US" altLang="zh-CN"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kern="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（二叉链表结构）</a:t>
            </a:r>
            <a:endParaRPr lang="zh-CN" altLang="zh-CN"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p>
            <a:pPr>
              <a:spcBef>
                <a:spcPts val="100"/>
              </a:spcBef>
              <a:spcAft>
                <a:spcPts val="600"/>
              </a:spcAft>
            </a:pPr>
            <a:r>
              <a:rPr lang="zh-CN" altLang="en-GB" b="1" dirty="0">
                <a:solidFill>
                  <a:schemeClr val="bg1"/>
                </a:solidFill>
                <a:latin typeface="Times New Roman" panose="02020603050405020304" pitchFamily="18" charset="0"/>
                <a:cs typeface="Times New Roman" panose="02020603050405020304" pitchFamily="18" charset="0"/>
              </a:rPr>
              <a:t>输出</a:t>
            </a:r>
            <a:r>
              <a:rPr lang="zh-CN" altLang="en-US" dirty="0">
                <a:solidFill>
                  <a:schemeClr val="bg1"/>
                </a:solidFill>
                <a:latin typeface="Times New Roman" panose="02020603050405020304" pitchFamily="18" charset="0"/>
                <a:cs typeface="Times New Roman" panose="02020603050405020304" pitchFamily="18" charset="0"/>
              </a:rPr>
              <a:t>：按后序遍历的顺序依次访问各结点 </a:t>
            </a:r>
            <a:endParaRPr lang="en-GB" altLang="zh-CN"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GB" altLang="zh-CN" b="1" dirty="0">
                <a:solidFill>
                  <a:schemeClr val="bg1"/>
                </a:solidFill>
                <a:latin typeface="Times New Roman" panose="02020603050405020304" pitchFamily="18" charset="0"/>
                <a:cs typeface="Times New Roman" panose="02020603050405020304" pitchFamily="18" charset="0"/>
              </a:rPr>
              <a:t>if</a:t>
            </a:r>
            <a:r>
              <a:rPr lang="en-GB" altLang="zh-CN" dirty="0">
                <a:solidFill>
                  <a:schemeClr val="bg1"/>
                </a:solidFill>
                <a:latin typeface="Times New Roman" panose="02020603050405020304" pitchFamily="18" charset="0"/>
                <a:cs typeface="Times New Roman" panose="02020603050405020304" pitchFamily="18" charset="0"/>
              </a:rPr>
              <a:t> </a:t>
            </a:r>
            <a:r>
              <a:rPr lang="en-US" altLang="zh-CN" i="1" dirty="0">
                <a:solidFill>
                  <a:schemeClr val="bg1"/>
                </a:solidFill>
                <a:latin typeface="Times New Roman" panose="02020603050405020304" pitchFamily="18" charset="0"/>
                <a:cs typeface="Times New Roman" panose="02020603050405020304" pitchFamily="18" charset="0"/>
              </a:rPr>
              <a:t>tree</a:t>
            </a:r>
            <a:r>
              <a:rPr lang="zh-CN" altLang="en-US" dirty="0">
                <a:solidFill>
                  <a:schemeClr val="bg1"/>
                </a:solidFill>
                <a:latin typeface="Times New Roman" panose="02020603050405020304" pitchFamily="18" charset="0"/>
                <a:cs typeface="Times New Roman" panose="02020603050405020304" pitchFamily="18" charset="0"/>
              </a:rPr>
              <a:t> </a:t>
            </a:r>
            <a:r>
              <a:rPr lang="en-GB" altLang="zh-CN" dirty="0">
                <a:solidFill>
                  <a:schemeClr val="bg1"/>
                </a:solidFill>
                <a:latin typeface="Times New Roman" panose="02020603050405020304" pitchFamily="18" charset="0"/>
                <a:cs typeface="Times New Roman" panose="02020603050405020304" pitchFamily="18" charset="0"/>
              </a:rPr>
              <a:t>≠</a:t>
            </a:r>
            <a:r>
              <a:rPr lang="zh-CN" altLang="en-US" dirty="0">
                <a:solidFill>
                  <a:schemeClr val="bg1"/>
                </a:solidFill>
                <a:latin typeface="Times New Roman" panose="02020603050405020304" pitchFamily="18" charset="0"/>
                <a:cs typeface="Times New Roman" panose="02020603050405020304" pitchFamily="18" charset="0"/>
              </a:rPr>
              <a:t> </a:t>
            </a:r>
            <a:r>
              <a:rPr lang="en-GB" altLang="zh-CN" dirty="0">
                <a:solidFill>
                  <a:schemeClr val="bg1"/>
                </a:solidFill>
                <a:latin typeface="Times New Roman" panose="02020603050405020304" pitchFamily="18" charset="0"/>
                <a:cs typeface="Times New Roman" panose="02020603050405020304" pitchFamily="18" charset="0"/>
              </a:rPr>
              <a:t>NIL </a:t>
            </a:r>
            <a:r>
              <a:rPr lang="en-GB" altLang="zh-CN" b="1" dirty="0">
                <a:solidFill>
                  <a:schemeClr val="bg1"/>
                </a:solidFill>
                <a:latin typeface="Times New Roman" panose="02020603050405020304" pitchFamily="18" charset="0"/>
                <a:cs typeface="Times New Roman" panose="02020603050405020304" pitchFamily="18" charset="0"/>
              </a:rPr>
              <a:t>then</a:t>
            </a:r>
            <a:r>
              <a:rPr lang="en-GB"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空树不做处理，直接返回</a:t>
            </a:r>
            <a:endParaRPr lang="zh-CN" altLang="en-US"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US" altLang="zh-CN" dirty="0">
                <a:solidFill>
                  <a:schemeClr val="bg1"/>
                </a:solidFill>
                <a:latin typeface="Times New Roman" panose="02020603050405020304" pitchFamily="18" charset="0"/>
                <a:cs typeface="Times New Roman" panose="02020603050405020304" pitchFamily="18" charset="0"/>
              </a:rPr>
              <a:t>|  Post</a:t>
            </a:r>
            <a:r>
              <a:rPr lang="en-GB" altLang="zh-CN" dirty="0">
                <a:solidFill>
                  <a:schemeClr val="bg1"/>
                </a:solidFill>
                <a:latin typeface="Times New Roman" panose="02020603050405020304" pitchFamily="18" charset="0"/>
                <a:cs typeface="Times New Roman" panose="02020603050405020304" pitchFamily="18" charset="0"/>
              </a:rPr>
              <a:t>Order(</a:t>
            </a:r>
            <a:r>
              <a:rPr lang="en-US" altLang="zh-CN" i="1" dirty="0" err="1">
                <a:solidFill>
                  <a:schemeClr val="bg1"/>
                </a:solidFill>
                <a:latin typeface="Times New Roman" panose="02020603050405020304" pitchFamily="18" charset="0"/>
                <a:cs typeface="Times New Roman" panose="02020603050405020304" pitchFamily="18" charset="0"/>
              </a:rPr>
              <a:t>tree.first_child</a:t>
            </a:r>
            <a:r>
              <a:rPr lang="en-GB"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 </a:t>
            </a:r>
            <a:r>
              <a:rPr lang="en-GB"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先访问</a:t>
            </a:r>
            <a:r>
              <a:rPr lang="en-GB" altLang="zh-CN" i="1" dirty="0">
                <a:solidFill>
                  <a:schemeClr val="bg1"/>
                </a:solidFill>
                <a:latin typeface="Times New Roman" panose="02020603050405020304" pitchFamily="18" charset="0"/>
                <a:cs typeface="Times New Roman" panose="02020603050405020304" pitchFamily="18" charset="0"/>
              </a:rPr>
              <a:t>tree</a:t>
            </a:r>
            <a:r>
              <a:rPr lang="zh-CN" altLang="en-US" dirty="0">
                <a:solidFill>
                  <a:schemeClr val="bg1"/>
                </a:solidFill>
                <a:latin typeface="Times New Roman" panose="02020603050405020304" pitchFamily="18" charset="0"/>
                <a:cs typeface="Times New Roman" panose="02020603050405020304" pitchFamily="18" charset="0"/>
              </a:rPr>
              <a:t>所有子孙结点 </a:t>
            </a:r>
            <a:endParaRPr lang="en-US" altLang="zh-CN"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US" altLang="zh-CN" dirty="0">
                <a:solidFill>
                  <a:schemeClr val="bg1"/>
                </a:solidFill>
                <a:latin typeface="Times New Roman" panose="02020603050405020304" pitchFamily="18" charset="0"/>
                <a:cs typeface="Times New Roman" panose="02020603050405020304" pitchFamily="18" charset="0"/>
              </a:rPr>
              <a:t>|</a:t>
            </a:r>
            <a:r>
              <a:rPr lang="zh-CN" altLang="en-US" dirty="0">
                <a:solidFill>
                  <a:schemeClr val="bg1"/>
                </a:solidFill>
                <a:latin typeface="Times New Roman" panose="02020603050405020304" pitchFamily="18" charset="0"/>
                <a:cs typeface="Times New Roman" panose="02020603050405020304" pitchFamily="18" charset="0"/>
              </a:rPr>
              <a:t>  </a:t>
            </a:r>
            <a:r>
              <a:rPr lang="en-GB" altLang="zh-CN" dirty="0">
                <a:solidFill>
                  <a:schemeClr val="bg1"/>
                </a:solidFill>
                <a:latin typeface="Times New Roman" panose="02020603050405020304" pitchFamily="18" charset="0"/>
                <a:cs typeface="Times New Roman" panose="02020603050405020304" pitchFamily="18" charset="0"/>
              </a:rPr>
              <a:t>Visit(</a:t>
            </a:r>
            <a:r>
              <a:rPr lang="en-GB" altLang="zh-CN" i="1" dirty="0">
                <a:solidFill>
                  <a:schemeClr val="bg1"/>
                </a:solidFill>
                <a:latin typeface="Times New Roman" panose="02020603050405020304" pitchFamily="18" charset="0"/>
                <a:cs typeface="Times New Roman" panose="02020603050405020304" pitchFamily="18" charset="0"/>
              </a:rPr>
              <a:t>tree</a:t>
            </a:r>
            <a:r>
              <a:rPr lang="en-GB"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                  </a:t>
            </a:r>
            <a:r>
              <a:rPr lang="en-GB"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接下来访问根结点</a:t>
            </a:r>
            <a:endParaRPr lang="zh-CN" altLang="en-US"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US" altLang="zh-CN" dirty="0">
                <a:solidFill>
                  <a:schemeClr val="bg1"/>
                </a:solidFill>
                <a:latin typeface="Times New Roman" panose="02020603050405020304" pitchFamily="18" charset="0"/>
                <a:cs typeface="Times New Roman" panose="02020603050405020304" pitchFamily="18" charset="0"/>
              </a:rPr>
              <a:t>|  </a:t>
            </a:r>
            <a:r>
              <a:rPr lang="en-GB" altLang="zh-CN" dirty="0" err="1">
                <a:solidFill>
                  <a:schemeClr val="bg1"/>
                </a:solidFill>
                <a:latin typeface="Times New Roman" panose="02020603050405020304" pitchFamily="18" charset="0"/>
                <a:cs typeface="Times New Roman" panose="02020603050405020304" pitchFamily="18" charset="0"/>
              </a:rPr>
              <a:t>PostOrder</a:t>
            </a:r>
            <a:r>
              <a:rPr lang="en-GB" altLang="zh-CN" dirty="0">
                <a:solidFill>
                  <a:schemeClr val="bg1"/>
                </a:solidFill>
                <a:latin typeface="Times New Roman" panose="02020603050405020304" pitchFamily="18" charset="0"/>
                <a:cs typeface="Times New Roman" panose="02020603050405020304" pitchFamily="18" charset="0"/>
              </a:rPr>
              <a:t>(</a:t>
            </a:r>
            <a:r>
              <a:rPr lang="en-US" altLang="zh-CN" i="1" dirty="0" err="1">
                <a:solidFill>
                  <a:schemeClr val="bg1"/>
                </a:solidFill>
                <a:latin typeface="Times New Roman" panose="02020603050405020304" pitchFamily="18" charset="0"/>
                <a:cs typeface="Times New Roman" panose="02020603050405020304" pitchFamily="18" charset="0"/>
              </a:rPr>
              <a:t>tree.next_sibling</a:t>
            </a:r>
            <a:r>
              <a:rPr lang="en-GB"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最后访问</a:t>
            </a:r>
            <a:r>
              <a:rPr lang="en-GB" altLang="zh-CN" i="1" dirty="0">
                <a:solidFill>
                  <a:schemeClr val="bg1"/>
                </a:solidFill>
                <a:latin typeface="Times New Roman" panose="02020603050405020304" pitchFamily="18" charset="0"/>
                <a:cs typeface="Times New Roman" panose="02020603050405020304" pitchFamily="18" charset="0"/>
              </a:rPr>
              <a:t>tree</a:t>
            </a:r>
            <a:r>
              <a:rPr lang="zh-CN" altLang="en-US" dirty="0">
                <a:solidFill>
                  <a:schemeClr val="bg1"/>
                </a:solidFill>
                <a:latin typeface="Times New Roman" panose="02020603050405020304" pitchFamily="18" charset="0"/>
                <a:cs typeface="Times New Roman" panose="02020603050405020304" pitchFamily="18" charset="0"/>
              </a:rPr>
              <a:t>后序的兄弟结点及其子孙</a:t>
            </a:r>
            <a:endParaRPr lang="zh-CN" altLang="en-US"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GB" altLang="zh-CN" b="1" dirty="0">
                <a:solidFill>
                  <a:schemeClr val="bg1"/>
                </a:solidFill>
                <a:latin typeface="Times New Roman" panose="02020603050405020304" pitchFamily="18" charset="0"/>
                <a:cs typeface="Times New Roman" panose="02020603050405020304" pitchFamily="18" charset="0"/>
              </a:rPr>
              <a:t>end</a:t>
            </a:r>
            <a:endParaRPr lang="en-GB" altLang="zh-CN" b="1" dirty="0">
              <a:solidFill>
                <a:schemeClr val="bg1"/>
              </a:solidFill>
              <a:latin typeface="Times New Roman" panose="02020603050405020304" pitchFamily="18" charset="0"/>
              <a:cs typeface="Times New Roman" panose="02020603050405020304" pitchFamily="18" charset="0"/>
            </a:endParaRPr>
          </a:p>
        </p:txBody>
      </p:sp>
      <p:cxnSp>
        <p:nvCxnSpPr>
          <p:cNvPr id="18" name="直线连接符 17"/>
          <p:cNvCxnSpPr/>
          <p:nvPr/>
        </p:nvCxnSpPr>
        <p:spPr>
          <a:xfrm>
            <a:off x="2264454" y="4939254"/>
            <a:ext cx="7933646" cy="0"/>
          </a:xfrm>
          <a:prstGeom prst="line">
            <a:avLst/>
          </a:prstGeom>
          <a:ln w="12700">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19" name="直线连接符 18"/>
          <p:cNvCxnSpPr/>
          <p:nvPr/>
        </p:nvCxnSpPr>
        <p:spPr>
          <a:xfrm>
            <a:off x="2264454" y="4278854"/>
            <a:ext cx="7933646" cy="0"/>
          </a:xfrm>
          <a:prstGeom prst="line">
            <a:avLst/>
          </a:prstGeom>
          <a:ln w="12700">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20" name="文本框 19"/>
          <p:cNvSpPr txBox="1"/>
          <p:nvPr/>
        </p:nvSpPr>
        <p:spPr>
          <a:xfrm>
            <a:off x="194352" y="5337159"/>
            <a:ext cx="1816100" cy="707886"/>
          </a:xfrm>
          <a:prstGeom prst="rect">
            <a:avLst/>
          </a:prstGeom>
          <a:noFill/>
        </p:spPr>
        <p:txBody>
          <a:bodyPr wrap="square" rtlCol="0">
            <a:spAutoFit/>
          </a:bodyPr>
          <a:lstStyle/>
          <a:p>
            <a:r>
              <a:rPr kumimoji="1" lang="zh-CN" altLang="en-US" sz="2000" dirty="0">
                <a:solidFill>
                  <a:srgbClr val="FFC000"/>
                </a:solidFill>
                <a:latin typeface="微软雅黑" panose="020B0503020204020204" pitchFamily="34" charset="-122"/>
                <a:ea typeface="微软雅黑" panose="020B0503020204020204" pitchFamily="34" charset="-122"/>
              </a:rPr>
              <a:t>二叉树的中序遍历算法</a:t>
            </a:r>
            <a:endParaRPr kumimoji="1" lang="zh-CN" altLang="en-US" sz="2000" dirty="0">
              <a:solidFill>
                <a:srgbClr val="FFC000"/>
              </a:solidFill>
              <a:latin typeface="微软雅黑" panose="020B0503020204020204" pitchFamily="34" charset="-122"/>
              <a:ea typeface="微软雅黑" panose="020B0503020204020204" pitchFamily="34" charset="-122"/>
            </a:endParaRPr>
          </a:p>
        </p:txBody>
      </p:sp>
      <p:sp>
        <p:nvSpPr>
          <p:cNvPr id="21" name="左大括号 20"/>
          <p:cNvSpPr/>
          <p:nvPr/>
        </p:nvSpPr>
        <p:spPr>
          <a:xfrm>
            <a:off x="1883452" y="5359401"/>
            <a:ext cx="381000" cy="707886"/>
          </a:xfrm>
          <a:prstGeom prst="leftBrace">
            <a:avLst/>
          </a:prstGeom>
          <a:ln w="19050">
            <a:solidFill>
              <a:schemeClr val="accent2">
                <a:lumMod val="40000"/>
                <a:lumOff val="6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kumimoji="1" lang="zh-CN" altLang="en-US">
              <a:solidFill>
                <a:srgbClr val="FFC000"/>
              </a:solidFill>
            </a:endParaRPr>
          </a:p>
        </p:txBody>
      </p:sp>
      <p:sp>
        <p:nvSpPr>
          <p:cNvPr id="22" name="文本框 21"/>
          <p:cNvSpPr txBox="1"/>
          <p:nvPr/>
        </p:nvSpPr>
        <p:spPr>
          <a:xfrm>
            <a:off x="181652" y="2670159"/>
            <a:ext cx="1816100" cy="707886"/>
          </a:xfrm>
          <a:prstGeom prst="rect">
            <a:avLst/>
          </a:prstGeom>
          <a:noFill/>
        </p:spPr>
        <p:txBody>
          <a:bodyPr wrap="square" rtlCol="0">
            <a:spAutoFit/>
          </a:bodyPr>
          <a:lstStyle/>
          <a:p>
            <a:r>
              <a:rPr kumimoji="1" lang="zh-CN" altLang="en-US" sz="2000" dirty="0">
                <a:solidFill>
                  <a:srgbClr val="FFC000"/>
                </a:solidFill>
                <a:latin typeface="微软雅黑" panose="020B0503020204020204" pitchFamily="34" charset="-122"/>
                <a:ea typeface="微软雅黑" panose="020B0503020204020204" pitchFamily="34" charset="-122"/>
              </a:rPr>
              <a:t>二叉树的前序遍历算法</a:t>
            </a:r>
            <a:endParaRPr kumimoji="1" lang="zh-CN" altLang="en-US" sz="2000" dirty="0">
              <a:solidFill>
                <a:srgbClr val="FFC000"/>
              </a:solidFill>
              <a:latin typeface="微软雅黑" panose="020B0503020204020204" pitchFamily="34" charset="-122"/>
              <a:ea typeface="微软雅黑" panose="020B0503020204020204" pitchFamily="34" charset="-122"/>
            </a:endParaRPr>
          </a:p>
        </p:txBody>
      </p:sp>
      <p:sp>
        <p:nvSpPr>
          <p:cNvPr id="23" name="左大括号 22"/>
          <p:cNvSpPr/>
          <p:nvPr/>
        </p:nvSpPr>
        <p:spPr>
          <a:xfrm>
            <a:off x="1870752" y="2692401"/>
            <a:ext cx="381000" cy="707886"/>
          </a:xfrm>
          <a:prstGeom prst="leftBrace">
            <a:avLst/>
          </a:prstGeom>
          <a:ln w="19050">
            <a:solidFill>
              <a:schemeClr val="accent2">
                <a:lumMod val="40000"/>
                <a:lumOff val="6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kumimoji="1" lang="zh-CN" altLang="en-US">
              <a:solidFill>
                <a:srgbClr val="FFC000"/>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custDataLst>
              <p:tags r:id="rId1"/>
            </p:custDataLst>
          </p:nvPr>
        </p:nvSpPr>
        <p:spPr>
          <a:xfrm>
            <a:off x="1064217" y="697639"/>
            <a:ext cx="9753600" cy="1508125"/>
          </a:xfrm>
          <a:prstGeom prst="rect">
            <a:avLst/>
          </a:prstGeom>
          <a:noFill/>
        </p:spPr>
        <p:txBody>
          <a:bodyPr vert="horz" wrap="square" rtlCol="0" anchor="ctr" anchorCtr="0">
            <a:noAutofit/>
          </a:bodyPr>
          <a:lstStyle/>
          <a:p>
            <a:r>
              <a:rPr kumimoji="1"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层序遍历基于孩子兄弟表示法的树，设队列先头取出的结点</a:t>
            </a:r>
            <a:r>
              <a:rPr kumimoji="1"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node</a:t>
            </a:r>
            <a:r>
              <a:rPr kumimoji="1" lang="zh-CN" altLang="en-US" sz="24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非空</a:t>
            </a:r>
            <a:r>
              <a:rPr kumimoji="1"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，下面的操作中正确的是</a:t>
            </a:r>
            <a:endParaRPr kumimoji="1"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mc:AlternateContent xmlns:mc="http://schemas.openxmlformats.org/markup-compatibility/2006">
        <mc:Choice xmlns:a14="http://schemas.microsoft.com/office/drawing/2010/main" Requires="a14">
          <p:sp>
            <p:nvSpPr>
              <p:cNvPr id="14" name="文本框 13"/>
              <p:cNvSpPr txBox="1"/>
              <p:nvPr>
                <p:custDataLst>
                  <p:tags r:id="rId2"/>
                </p:custDataLst>
              </p:nvPr>
            </p:nvSpPr>
            <p:spPr>
              <a:xfrm>
                <a:off x="2360909" y="5034905"/>
                <a:ext cx="8534400" cy="1472537"/>
              </a:xfrm>
              <a:prstGeom prst="rect">
                <a:avLst/>
              </a:prstGeom>
              <a:noFill/>
            </p:spPr>
            <p:txBody>
              <a:bodyPr vert="horz" rtlCol="0" anchor="ctr" anchorCtr="0">
                <a:noAutofit/>
              </a:bodyPr>
              <a:lstStyle/>
              <a:p>
                <a:endParaRPr kumimoji="1" lang="en-US" altLang="zh-CN" sz="1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kumimoji="1" lang="en-US" altLang="zh-CN"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t</a:t>
                </a:r>
                <a:r>
                  <a:rPr kumimoji="1"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14:m>
                  <m:oMath xmlns:m="http://schemas.openxmlformats.org/officeDocument/2006/math">
                    <m:r>
                      <a:rPr kumimoji="1" lang="en-US" altLang="zh-CN" sz="1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m:t>
                    </m:r>
                  </m:oMath>
                </a14:m>
                <a:r>
                  <a:rPr kumimoji="1"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kumimoji="1" lang="en-US" altLang="zh-CN" sz="160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node.next_sibling</a:t>
                </a:r>
                <a:endParaRPr kumimoji="1" lang="en-US" altLang="zh-CN"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kumimoji="1" lang="en-US" altLang="zh-CN" sz="1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while</a:t>
                </a:r>
                <a:r>
                  <a:rPr kumimoji="1"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kumimoji="1" lang="en-US" altLang="zh-CN"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t</a:t>
                </a:r>
                <a:r>
                  <a:rPr kumimoji="1"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14:m>
                  <m:oMath xmlns:m="http://schemas.openxmlformats.org/officeDocument/2006/math">
                    <m:r>
                      <a:rPr kumimoji="1" lang="en-US" altLang="zh-CN" sz="1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m:t>
                    </m:r>
                  </m:oMath>
                </a14:m>
                <a:r>
                  <a:rPr kumimoji="1"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kumimoji="1" lang="en-US" altLang="zh-CN"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NIL</a:t>
                </a:r>
                <a:r>
                  <a:rPr kumimoji="1"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kumimoji="1" lang="en-US" altLang="zh-CN" sz="1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do</a:t>
                </a:r>
                <a:endParaRPr kumimoji="1" lang="en-US" altLang="zh-CN" sz="1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kumimoji="1" lang="en-US" altLang="zh-CN"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kumimoji="1"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kumimoji="1" lang="en-US" altLang="zh-CN" sz="160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EnQueue</a:t>
                </a:r>
                <a:r>
                  <a:rPr kumimoji="1" lang="en-US" altLang="zh-CN"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(queue,</a:t>
                </a:r>
                <a:r>
                  <a:rPr kumimoji="1"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kumimoji="1" lang="en-US" altLang="zh-CN"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t)</a:t>
                </a:r>
                <a:endParaRPr kumimoji="1" lang="en-US" altLang="zh-CN"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kumimoji="1" lang="en-US" altLang="zh-CN"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kumimoji="1"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kumimoji="1" lang="en-US" altLang="zh-CN"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t</a:t>
                </a:r>
                <a:r>
                  <a:rPr kumimoji="1"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14:m>
                  <m:oMath xmlns:m="http://schemas.openxmlformats.org/officeDocument/2006/math">
                    <m:r>
                      <a:rPr kumimoji="1" lang="en-US" altLang="zh-CN" sz="1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m:t>
                    </m:r>
                  </m:oMath>
                </a14:m>
                <a:r>
                  <a:rPr kumimoji="1"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kumimoji="1" lang="en-US" altLang="zh-CN"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t.</a:t>
                </a:r>
                <a:r>
                  <a:rPr kumimoji="1" lang="en-US" altLang="zh-CN" sz="160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next_sibling</a:t>
                </a:r>
                <a:endParaRPr kumimoji="1" lang="en-US" altLang="zh-CN"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kumimoji="1" lang="en-US" altLang="zh-CN" sz="1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end</a:t>
                </a:r>
                <a:endParaRPr kumimoji="1" lang="en-US" altLang="zh-CN" sz="1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kumimoji="1" lang="en-US" altLang="zh-CN" sz="160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EnQueue</a:t>
                </a:r>
                <a:r>
                  <a:rPr kumimoji="1" lang="en-US" altLang="zh-CN"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(queue,</a:t>
                </a:r>
                <a:r>
                  <a:rPr kumimoji="1"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kumimoji="1" lang="en-US" altLang="zh-CN" sz="160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node.first_child</a:t>
                </a:r>
                <a:r>
                  <a:rPr kumimoji="1" lang="en-US" altLang="zh-CN"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kumimoji="1" lang="en-US" altLang="zh-CN" sz="1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endParaRPr kumimoji="1"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p:sp>
            <p:nvSpPr>
              <p:cNvPr id="14" name="文本框 13"/>
              <p:cNvSpPr txBox="1">
                <a:spLocks noRot="1" noChangeAspect="1" noMove="1" noResize="1" noEditPoints="1" noAdjustHandles="1" noChangeArrowheads="1" noChangeShapeType="1" noTextEdit="1"/>
              </p:cNvSpPr>
              <p:nvPr>
                <p:custDataLst>
                  <p:tags r:id="rId3"/>
                </p:custDataLst>
              </p:nvPr>
            </p:nvSpPr>
            <p:spPr>
              <a:xfrm>
                <a:off x="2360909" y="5034905"/>
                <a:ext cx="8534400" cy="1472537"/>
              </a:xfrm>
              <a:prstGeom prst="rect">
                <a:avLst/>
              </a:prstGeom>
              <a:blipFill rotWithShape="1">
                <a:blip r:embed="rId4"/>
                <a:stretch>
                  <a:fillRect l="-7" t="-18025" r="7" b="-15613"/>
                </a:stretch>
              </a:blipFill>
            </p:spPr>
            <p:txBody>
              <a:bodyPr/>
              <a:lstStyle/>
              <a:p>
                <a:r>
                  <a:rPr lang="zh-CN" altLang="en-US">
                    <a:noFill/>
                  </a:rPr>
                  <a:t> </a:t>
                </a:r>
              </a:p>
            </p:txBody>
          </p:sp>
        </mc:Fallback>
      </mc:AlternateContent>
      <p:sp>
        <p:nvSpPr>
          <p:cNvPr id="18" name="椭圆 17"/>
          <p:cNvSpPr>
            <a:spLocks noChangeAspect="1"/>
          </p:cNvSpPr>
          <p:nvPr>
            <p:custDataLst>
              <p:tags r:id="rId5"/>
            </p:custDataLst>
          </p:nvPr>
        </p:nvSpPr>
        <p:spPr>
          <a:xfrm>
            <a:off x="1525905" y="2539237"/>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椭圆 18"/>
          <p:cNvSpPr>
            <a:spLocks noChangeAspect="1"/>
          </p:cNvSpPr>
          <p:nvPr>
            <p:custDataLst>
              <p:tags r:id="rId6"/>
            </p:custDataLst>
          </p:nvPr>
        </p:nvSpPr>
        <p:spPr>
          <a:xfrm rot="10961027" flipV="1">
            <a:off x="1551660" y="3937104"/>
            <a:ext cx="488595" cy="488595"/>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椭圆 19"/>
          <p:cNvSpPr>
            <a:spLocks noChangeAspect="1"/>
          </p:cNvSpPr>
          <p:nvPr>
            <p:custDataLst>
              <p:tags r:id="rId7"/>
            </p:custDataLst>
          </p:nvPr>
        </p:nvSpPr>
        <p:spPr>
          <a:xfrm>
            <a:off x="1525905" y="547722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圆角矩形 21"/>
          <p:cNvSpPr/>
          <p:nvPr>
            <p:custDataLst>
              <p:tags r:id="rId8"/>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mc:AlternateContent xmlns:mc="http://schemas.openxmlformats.org/markup-compatibility/2006">
        <mc:Choice xmlns:a14="http://schemas.microsoft.com/office/drawing/2010/main" Requires="a14">
          <p:sp>
            <p:nvSpPr>
              <p:cNvPr id="25" name="文本框 24"/>
              <p:cNvSpPr txBox="1"/>
              <p:nvPr>
                <p:custDataLst>
                  <p:tags r:id="rId9"/>
                </p:custDataLst>
              </p:nvPr>
            </p:nvSpPr>
            <p:spPr>
              <a:xfrm>
                <a:off x="2360909" y="2205764"/>
                <a:ext cx="8534400" cy="1054101"/>
              </a:xfrm>
              <a:prstGeom prst="rect">
                <a:avLst/>
              </a:prstGeom>
              <a:noFill/>
            </p:spPr>
            <p:txBody>
              <a:bodyPr vert="horz" rtlCol="0" anchor="ctr" anchorCtr="0">
                <a:noAutofit/>
              </a:bodyPr>
              <a:lstStyle/>
              <a:p>
                <a:endParaRPr kumimoji="1" lang="en-US" altLang="zh-CN" sz="1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kumimoji="1" lang="en-US" altLang="zh-CN"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node</a:t>
                </a:r>
                <a:r>
                  <a:rPr kumimoji="1"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14:m>
                  <m:oMath xmlns:m="http://schemas.openxmlformats.org/officeDocument/2006/math">
                    <m:r>
                      <a:rPr kumimoji="1" lang="en-US" altLang="zh-CN" sz="1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m:t>
                    </m:r>
                  </m:oMath>
                </a14:m>
                <a:r>
                  <a:rPr kumimoji="1"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kumimoji="1" lang="en-US" altLang="zh-CN" sz="160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node.first_child</a:t>
                </a:r>
                <a:endParaRPr kumimoji="1" lang="en-US" altLang="zh-CN" sz="1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kumimoji="1" lang="en-US" altLang="zh-CN" sz="1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while</a:t>
                </a:r>
                <a:r>
                  <a:rPr kumimoji="1" lang="zh-CN" altLang="en-US" sz="1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kumimoji="1" lang="en-US" altLang="zh-CN"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node</a:t>
                </a:r>
                <a:r>
                  <a:rPr kumimoji="1"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14:m>
                  <m:oMath xmlns:m="http://schemas.openxmlformats.org/officeDocument/2006/math">
                    <m:r>
                      <a:rPr kumimoji="1" lang="en-US" altLang="zh-CN" sz="1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m:t>
                    </m:r>
                  </m:oMath>
                </a14:m>
                <a:r>
                  <a:rPr kumimoji="1"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kumimoji="1" lang="en-US" altLang="zh-CN"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NIL</a:t>
                </a:r>
                <a:r>
                  <a:rPr kumimoji="1"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kumimoji="1" lang="en-US" altLang="zh-CN" sz="1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do</a:t>
                </a:r>
                <a:endParaRPr kumimoji="1" lang="en-US" altLang="zh-CN" sz="1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kumimoji="1" lang="en-US" altLang="zh-CN"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kumimoji="1"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kumimoji="1" lang="en-US" altLang="zh-CN" sz="160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EnQueue</a:t>
                </a:r>
                <a:r>
                  <a:rPr kumimoji="1" lang="en-US" altLang="zh-CN"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(queue,</a:t>
                </a:r>
                <a:r>
                  <a:rPr kumimoji="1"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kumimoji="1" lang="en-US" altLang="zh-CN"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node)</a:t>
                </a:r>
                <a:endParaRPr kumimoji="1" lang="en-US" altLang="zh-CN"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kumimoji="1" lang="en-US" altLang="zh-CN"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kumimoji="1"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kumimoji="1" lang="en-US" altLang="zh-CN"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node</a:t>
                </a:r>
                <a:r>
                  <a:rPr kumimoji="1"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14:m>
                  <m:oMath xmlns:m="http://schemas.openxmlformats.org/officeDocument/2006/math">
                    <m:r>
                      <a:rPr kumimoji="1" lang="en-US" altLang="zh-CN" sz="1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m:t>
                    </m:r>
                  </m:oMath>
                </a14:m>
                <a:r>
                  <a:rPr kumimoji="1"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kumimoji="1" lang="en-US" altLang="zh-CN"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node.</a:t>
                </a:r>
                <a:r>
                  <a:rPr kumimoji="1" lang="en-US" altLang="zh-CN" sz="160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next_sibling</a:t>
                </a:r>
                <a:endParaRPr kumimoji="1" lang="en-US" altLang="zh-CN"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kumimoji="1" lang="en-US" altLang="zh-CN" sz="1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end</a:t>
                </a:r>
                <a:endParaRPr kumimoji="1"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p:sp>
            <p:nvSpPr>
              <p:cNvPr id="25" name="文本框 24"/>
              <p:cNvSpPr txBox="1">
                <a:spLocks noRot="1" noChangeAspect="1" noMove="1" noResize="1" noEditPoints="1" noAdjustHandles="1" noChangeArrowheads="1" noChangeShapeType="1" noTextEdit="1"/>
              </p:cNvSpPr>
              <p:nvPr>
                <p:custDataLst>
                  <p:tags r:id="rId10"/>
                </p:custDataLst>
              </p:nvPr>
            </p:nvSpPr>
            <p:spPr>
              <a:xfrm>
                <a:off x="2360909" y="2205764"/>
                <a:ext cx="8534400" cy="1054101"/>
              </a:xfrm>
              <a:prstGeom prst="rect">
                <a:avLst/>
              </a:prstGeom>
              <a:blipFill rotWithShape="1">
                <a:blip r:embed="rId11"/>
                <a:stretch>
                  <a:fillRect l="-7" t="-21846" r="7" b="-18576"/>
                </a:stretch>
              </a:blipFill>
            </p:spPr>
            <p:txBody>
              <a:bodyPr/>
              <a:lstStyle/>
              <a:p>
                <a:r>
                  <a:rPr lang="zh-CN" altLang="en-US">
                    <a:noFill/>
                  </a:rPr>
                  <a:t> </a:t>
                </a:r>
              </a:p>
            </p:txBody>
          </p:sp>
        </mc:Fallback>
      </mc:AlternateContent>
      <p:sp>
        <p:nvSpPr>
          <p:cNvPr id="26" name="文本框 25"/>
          <p:cNvSpPr txBox="1"/>
          <p:nvPr>
            <p:custDataLst>
              <p:tags r:id="rId12"/>
            </p:custDataLst>
          </p:nvPr>
        </p:nvSpPr>
        <p:spPr>
          <a:xfrm>
            <a:off x="2283417" y="3562368"/>
            <a:ext cx="8534400" cy="1472537"/>
          </a:xfrm>
          <a:prstGeom prst="rect">
            <a:avLst/>
          </a:prstGeom>
          <a:noFill/>
        </p:spPr>
        <p:txBody>
          <a:bodyPr vert="horz" rtlCol="0" anchor="ctr" anchorCtr="0">
            <a:noAutofit/>
          </a:bodyPr>
          <a:lstStyle/>
          <a:p>
            <a:r>
              <a:rPr kumimoji="1" lang="en-US" altLang="zh-CN" sz="160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EnQueue</a:t>
            </a:r>
            <a:r>
              <a:rPr kumimoji="1" lang="en-US" altLang="zh-CN"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(queue,</a:t>
            </a:r>
            <a:r>
              <a:rPr kumimoji="1"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kumimoji="1" lang="en-US" altLang="zh-CN" sz="160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node.next_sibling</a:t>
            </a:r>
            <a:r>
              <a:rPr kumimoji="1" lang="en-US" altLang="zh-CN"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kumimoji="1" lang="en-US" altLang="zh-CN" sz="1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kumimoji="1" lang="en-US" altLang="zh-CN" sz="160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EnQueue</a:t>
            </a:r>
            <a:r>
              <a:rPr kumimoji="1" lang="en-US" altLang="zh-CN"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(queue,</a:t>
            </a:r>
            <a:r>
              <a:rPr kumimoji="1"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kumimoji="1" lang="en-US" altLang="zh-CN" sz="160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node.first_child</a:t>
            </a:r>
            <a:r>
              <a:rPr kumimoji="1" lang="en-US" altLang="zh-CN"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kumimoji="1" lang="en-US" altLang="zh-CN" sz="1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endParaRPr kumimoji="1"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2" name="组合 11"/>
          <p:cNvGrpSpPr/>
          <p:nvPr>
            <p:custDataLst>
              <p:tags r:id="rId13"/>
            </p:custDataLst>
          </p:nvPr>
        </p:nvGrpSpPr>
        <p:grpSpPr>
          <a:xfrm>
            <a:off x="0" y="0"/>
            <a:ext cx="12192000" cy="635000"/>
            <a:chOff x="0" y="0"/>
            <a:chExt cx="12192000" cy="635000"/>
          </a:xfrm>
        </p:grpSpPr>
        <p:sp>
          <p:nvSpPr>
            <p:cNvPr id="8" name="TitleBackground"/>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15000"/>
                    </a:schemeClr>
                  </a:solidFill>
                  <a:prstDash val="solid"/>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15000"/>
                    </a:schemeClr>
                  </a:solidFill>
                  <a:prstDash val="solid"/>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图片 6"/>
          <p:cNvPicPr/>
          <p:nvPr>
            <p:custDataLst>
              <p:tags r:id="rId18"/>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20"/>
    </p:custData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森林的遍历</a:t>
            </a:r>
            <a:endParaRPr lang="zh-CN" altLang="en-US" dirty="0"/>
          </a:p>
        </p:txBody>
      </p:sp>
      <p:sp>
        <p:nvSpPr>
          <p:cNvPr id="3" name="副标题 2"/>
          <p:cNvSpPr>
            <a:spLocks noGrp="1"/>
          </p:cNvSpPr>
          <p:nvPr>
            <p:ph type="subTitle" idx="1"/>
          </p:nvPr>
        </p:nvSpPr>
        <p:spPr/>
        <p:txBody>
          <a:bodyPr/>
          <a:lstStyle/>
          <a:p>
            <a:r>
              <a:rPr lang="en-US" altLang="zh-CN" dirty="0"/>
              <a:t>5.6 </a:t>
            </a:r>
            <a:r>
              <a:rPr lang="zh-CN" altLang="en-US" dirty="0"/>
              <a:t>树与森林</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1"/>
            <a:ext cx="11055325" cy="1720850"/>
          </a:xfrm>
        </p:spPr>
        <p:txBody>
          <a:bodyPr>
            <a:normAutofit/>
          </a:bodyPr>
          <a:lstStyle/>
          <a:p>
            <a:pPr>
              <a:lnSpc>
                <a:spcPct val="110000"/>
              </a:lnSpc>
            </a:pPr>
            <a:r>
              <a:rPr lang="zh-CN" altLang="en-US" sz="2400" b="1" dirty="0"/>
              <a:t>前序遍历</a:t>
            </a:r>
            <a:r>
              <a:rPr lang="zh-CN" altLang="en-US" sz="2400" dirty="0"/>
              <a:t>：从其中的第一个树开始，按序对每个树进行前序遍历</a:t>
            </a:r>
            <a:endParaRPr lang="en-US" altLang="zh-CN" sz="2400" dirty="0"/>
          </a:p>
          <a:p>
            <a:pPr>
              <a:lnSpc>
                <a:spcPct val="110000"/>
              </a:lnSpc>
            </a:pPr>
            <a:r>
              <a:rPr lang="zh-CN" altLang="en-US" sz="2400" b="1" dirty="0"/>
              <a:t>后序遍历</a:t>
            </a:r>
            <a:r>
              <a:rPr lang="zh-CN" altLang="en-US" sz="2400" dirty="0"/>
              <a:t>：从其中的第一个树开始，按序对每个树进行后序遍历</a:t>
            </a:r>
            <a:endParaRPr lang="zh-CN" altLang="zh-CN" sz="2400" dirty="0"/>
          </a:p>
        </p:txBody>
      </p:sp>
      <p:sp>
        <p:nvSpPr>
          <p:cNvPr id="7" name="文本框 6"/>
          <p:cNvSpPr txBox="1"/>
          <p:nvPr/>
        </p:nvSpPr>
        <p:spPr>
          <a:xfrm>
            <a:off x="4988046" y="3774902"/>
            <a:ext cx="7203954" cy="287258"/>
          </a:xfrm>
          <a:prstGeom prst="rect">
            <a:avLst/>
          </a:prstGeom>
          <a:noFill/>
        </p:spPr>
        <p:txBody>
          <a:bodyPr wrap="square">
            <a:spAutoFit/>
          </a:bodyPr>
          <a:lstStyle/>
          <a:p>
            <a:pPr>
              <a:lnSpc>
                <a:spcPts val="1200"/>
              </a:lnSpc>
            </a:pPr>
            <a:r>
              <a:rPr lang="zh-CN" altLang="zh-CN" sz="2400" kern="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前序遍历：</a:t>
            </a:r>
            <a:r>
              <a:rPr lang="en-US" altLang="zh-CN" sz="2400"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 B, E, F, K, L, G, C, H, D, I, J, M &gt; </a:t>
            </a:r>
            <a:endParaRPr lang="zh-CN" altLang="zh-CN" sz="2400"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
        <p:nvSpPr>
          <p:cNvPr id="8" name="文本框 7"/>
          <p:cNvSpPr txBox="1"/>
          <p:nvPr/>
        </p:nvSpPr>
        <p:spPr>
          <a:xfrm>
            <a:off x="4968754" y="4693090"/>
            <a:ext cx="7203954" cy="287258"/>
          </a:xfrm>
          <a:prstGeom prst="rect">
            <a:avLst/>
          </a:prstGeom>
          <a:noFill/>
        </p:spPr>
        <p:txBody>
          <a:bodyPr wrap="square">
            <a:spAutoFit/>
          </a:bodyPr>
          <a:lstStyle/>
          <a:p>
            <a:pPr>
              <a:lnSpc>
                <a:spcPts val="1200"/>
              </a:lnSpc>
            </a:pPr>
            <a:r>
              <a:rPr lang="zh-CN" altLang="en-US" sz="2400" kern="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后序</a:t>
            </a:r>
            <a:r>
              <a:rPr lang="zh-CN" altLang="zh-CN" sz="2400" kern="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遍历：</a:t>
            </a:r>
            <a:r>
              <a:rPr lang="en-US" altLang="zh-CN" sz="2400"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 E, K, L, F, G, B, H, C, I, M, J, D &gt; </a:t>
            </a:r>
            <a:endParaRPr lang="zh-CN" altLang="zh-CN" sz="2400"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pic>
        <p:nvPicPr>
          <p:cNvPr id="9" name="图片 8"/>
          <p:cNvPicPr>
            <a:picLocks noChangeAspect="1"/>
          </p:cNvPicPr>
          <p:nvPr/>
        </p:nvPicPr>
        <p:blipFill>
          <a:blip r:embed="rId1"/>
          <a:stretch>
            <a:fillRect/>
          </a:stretch>
        </p:blipFill>
        <p:spPr>
          <a:xfrm>
            <a:off x="355625" y="3429000"/>
            <a:ext cx="4462974" cy="1944874"/>
          </a:xfrm>
          <a:prstGeom prst="rect">
            <a:avLst/>
          </a:prstGeom>
        </p:spPr>
      </p:pic>
      <p:sp>
        <p:nvSpPr>
          <p:cNvPr id="10" name="文本框 9"/>
          <p:cNvSpPr txBox="1"/>
          <p:nvPr/>
        </p:nvSpPr>
        <p:spPr>
          <a:xfrm>
            <a:off x="1068980" y="5581649"/>
            <a:ext cx="3262432" cy="400110"/>
          </a:xfrm>
          <a:prstGeom prst="rect">
            <a:avLst/>
          </a:prstGeom>
          <a:noFill/>
        </p:spPr>
        <p:txBody>
          <a:bodyPr wrap="none" rtlCol="0">
            <a:spAutoFit/>
          </a:bodyPr>
          <a:lstStyle/>
          <a:p>
            <a:r>
              <a:rPr kumimoji="1" lang="zh-CN" altLang="en-US" sz="2000" dirty="0">
                <a:solidFill>
                  <a:srgbClr val="C00000"/>
                </a:solidFill>
                <a:latin typeface="微软雅黑" panose="020B0503020204020204" pitchFamily="34" charset="-122"/>
                <a:ea typeface="微软雅黑" panose="020B0503020204020204" pitchFamily="34" charset="-122"/>
              </a:rPr>
              <a:t>从左向右依次遍历每棵树！</a:t>
            </a:r>
            <a:endParaRPr kumimoji="1" lang="zh-CN" altLang="en-US" sz="20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7305345" y="1076917"/>
            <a:ext cx="2816554" cy="2917145"/>
          </a:xfrm>
          <a:prstGeom prst="rect">
            <a:avLst/>
          </a:prstGeom>
        </p:spPr>
      </p:pic>
      <p:sp>
        <p:nvSpPr>
          <p:cNvPr id="2" name="标题 1"/>
          <p:cNvSpPr>
            <a:spLocks noGrp="1"/>
          </p:cNvSpPr>
          <p:nvPr>
            <p:ph type="title"/>
          </p:nvPr>
        </p:nvSpPr>
        <p:spPr/>
        <p:txBody>
          <a:bodyPr/>
          <a:lstStyle/>
          <a:p>
            <a:r>
              <a:rPr lang="zh-CN" altLang="en-US" sz="2800" dirty="0"/>
              <a:t>森林与对应的二叉树的遍历</a:t>
            </a:r>
            <a:endParaRPr lang="zh-CN" altLang="en-US" dirty="0"/>
          </a:p>
        </p:txBody>
      </p:sp>
      <p:sp>
        <p:nvSpPr>
          <p:cNvPr id="3" name="副标题 2"/>
          <p:cNvSpPr>
            <a:spLocks noGrp="1"/>
          </p:cNvSpPr>
          <p:nvPr>
            <p:ph type="subTitle" idx="1"/>
          </p:nvPr>
        </p:nvSpPr>
        <p:spPr/>
        <p:txBody>
          <a:bodyPr/>
          <a:lstStyle/>
          <a:p>
            <a:r>
              <a:rPr lang="en-US" altLang="zh-CN" dirty="0"/>
              <a:t>5.6 </a:t>
            </a:r>
            <a:r>
              <a:rPr lang="zh-CN" altLang="en-US" dirty="0"/>
              <a:t>树与森林</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7" name="文本框 6"/>
          <p:cNvSpPr txBox="1"/>
          <p:nvPr/>
        </p:nvSpPr>
        <p:spPr>
          <a:xfrm>
            <a:off x="1748528" y="4213780"/>
            <a:ext cx="4347472" cy="268728"/>
          </a:xfrm>
          <a:prstGeom prst="rect">
            <a:avLst/>
          </a:prstGeom>
          <a:noFill/>
        </p:spPr>
        <p:txBody>
          <a:bodyPr wrap="square">
            <a:spAutoFit/>
          </a:bodyPr>
          <a:lstStyle/>
          <a:p>
            <a:pPr>
              <a:lnSpc>
                <a:spcPts val="1200"/>
              </a:lnSpc>
            </a:pPr>
            <a:r>
              <a:rPr lang="en-US" altLang="zh-CN" sz="2000" kern="0" dirty="0">
                <a:solidFill>
                  <a:srgbClr val="333333"/>
                </a:solidFill>
                <a:latin typeface="微软雅黑" panose="020B0503020204020204" pitchFamily="34" charset="-122"/>
                <a:ea typeface="微软雅黑" panose="020B0503020204020204" pitchFamily="34" charset="-122"/>
                <a:cs typeface="Symbol" panose="05050102010706020507" pitchFamily="2" charset="2"/>
              </a:rPr>
              <a:t>&lt;</a:t>
            </a:r>
            <a:r>
              <a:rPr lang="en-US" altLang="zh-CN" sz="2000"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B, E, F, K, L, G, C, H, D, I, J, M&gt; </a:t>
            </a:r>
            <a:endParaRPr lang="zh-CN" altLang="zh-CN" sz="2000"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
        <p:nvSpPr>
          <p:cNvPr id="8" name="文本框 7"/>
          <p:cNvSpPr txBox="1"/>
          <p:nvPr/>
        </p:nvSpPr>
        <p:spPr>
          <a:xfrm>
            <a:off x="1758325" y="5539435"/>
            <a:ext cx="4477660" cy="268728"/>
          </a:xfrm>
          <a:prstGeom prst="rect">
            <a:avLst/>
          </a:prstGeom>
          <a:noFill/>
        </p:spPr>
        <p:txBody>
          <a:bodyPr wrap="square">
            <a:spAutoFit/>
          </a:bodyPr>
          <a:lstStyle/>
          <a:p>
            <a:pPr>
              <a:lnSpc>
                <a:spcPts val="1200"/>
              </a:lnSpc>
            </a:pPr>
            <a:r>
              <a:rPr lang="en-US" altLang="zh-CN" sz="2000"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&lt;E, K, L, F, G, B, H, C, I, M, J, D&gt; </a:t>
            </a:r>
            <a:endParaRPr lang="zh-CN" altLang="zh-CN" sz="2000"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cxnSp>
        <p:nvCxnSpPr>
          <p:cNvPr id="15" name="直线连接符 14"/>
          <p:cNvCxnSpPr/>
          <p:nvPr/>
        </p:nvCxnSpPr>
        <p:spPr>
          <a:xfrm>
            <a:off x="6070884" y="1460500"/>
            <a:ext cx="0" cy="5103312"/>
          </a:xfrm>
          <a:prstGeom prst="line">
            <a:avLst/>
          </a:prstGeom>
          <a:ln w="2857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6401084" y="5539435"/>
            <a:ext cx="4477660" cy="268728"/>
          </a:xfrm>
          <a:prstGeom prst="rect">
            <a:avLst/>
          </a:prstGeom>
          <a:noFill/>
        </p:spPr>
        <p:txBody>
          <a:bodyPr wrap="square">
            <a:spAutoFit/>
          </a:bodyPr>
          <a:lstStyle/>
          <a:p>
            <a:pPr>
              <a:lnSpc>
                <a:spcPts val="1200"/>
              </a:lnSpc>
            </a:pPr>
            <a:r>
              <a:rPr lang="en-US" altLang="zh-CN" sz="2000"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&lt;E, K, L, F, G, B, H, C, I, M, J, D&gt; </a:t>
            </a:r>
            <a:endParaRPr lang="zh-CN" altLang="zh-CN" sz="2000"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
        <p:nvSpPr>
          <p:cNvPr id="12" name="左右箭头 11"/>
          <p:cNvSpPr/>
          <p:nvPr/>
        </p:nvSpPr>
        <p:spPr>
          <a:xfrm>
            <a:off x="5514625" y="2113911"/>
            <a:ext cx="1094472" cy="807299"/>
          </a:xfrm>
          <a:prstGeom prst="leftRightArrow">
            <a:avLst>
              <a:gd name="adj1" fmla="val 70957"/>
              <a:gd name="adj2" fmla="val 31663"/>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latin typeface="微软雅黑" panose="020B0503020204020204" pitchFamily="34" charset="-122"/>
                <a:ea typeface="微软雅黑" panose="020B0503020204020204" pitchFamily="34" charset="-122"/>
              </a:rPr>
              <a:t>对应</a:t>
            </a:r>
            <a:endParaRPr kumimoji="1" lang="zh-CN" altLang="en-US" sz="2000" dirty="0">
              <a:latin typeface="微软雅黑" panose="020B0503020204020204" pitchFamily="34" charset="-122"/>
              <a:ea typeface="微软雅黑" panose="020B0503020204020204" pitchFamily="34" charset="-122"/>
            </a:endParaRPr>
          </a:p>
        </p:txBody>
      </p:sp>
      <p:sp>
        <p:nvSpPr>
          <p:cNvPr id="17" name="任意多边形: 形状 8"/>
          <p:cNvSpPr/>
          <p:nvPr/>
        </p:nvSpPr>
        <p:spPr>
          <a:xfrm>
            <a:off x="744007" y="4074471"/>
            <a:ext cx="975836"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kern="1200" dirty="0">
                <a:solidFill>
                  <a:schemeClr val="bg1"/>
                </a:solidFill>
                <a:latin typeface="微软雅黑" panose="020B0503020204020204" pitchFamily="34" charset="-122"/>
                <a:ea typeface="微软雅黑" panose="020B0503020204020204" pitchFamily="34" charset="-122"/>
              </a:rPr>
              <a:t>前序</a:t>
            </a:r>
            <a:endParaRPr lang="zh-CN" altLang="en-US" sz="2000" kern="1200" dirty="0">
              <a:solidFill>
                <a:schemeClr val="bg1"/>
              </a:solidFill>
              <a:latin typeface="微软雅黑" panose="020B0503020204020204" pitchFamily="34" charset="-122"/>
              <a:ea typeface="微软雅黑" panose="020B0503020204020204" pitchFamily="34" charset="-122"/>
            </a:endParaRPr>
          </a:p>
        </p:txBody>
      </p:sp>
      <p:sp>
        <p:nvSpPr>
          <p:cNvPr id="18" name="任意多边形: 形状 8"/>
          <p:cNvSpPr/>
          <p:nvPr/>
        </p:nvSpPr>
        <p:spPr>
          <a:xfrm>
            <a:off x="10364033" y="4074471"/>
            <a:ext cx="975836"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kern="1200" dirty="0">
                <a:solidFill>
                  <a:schemeClr val="bg1"/>
                </a:solidFill>
                <a:latin typeface="微软雅黑" panose="020B0503020204020204" pitchFamily="34" charset="-122"/>
                <a:ea typeface="微软雅黑" panose="020B0503020204020204" pitchFamily="34" charset="-122"/>
              </a:rPr>
              <a:t>前序</a:t>
            </a:r>
            <a:endParaRPr lang="zh-CN" altLang="en-US" sz="2000" kern="1200" dirty="0">
              <a:solidFill>
                <a:schemeClr val="bg1"/>
              </a:solidFill>
              <a:latin typeface="微软雅黑" panose="020B0503020204020204" pitchFamily="34" charset="-122"/>
              <a:ea typeface="微软雅黑" panose="020B0503020204020204" pitchFamily="34" charset="-122"/>
            </a:endParaRPr>
          </a:p>
        </p:txBody>
      </p:sp>
      <p:sp>
        <p:nvSpPr>
          <p:cNvPr id="19" name="任意多边形: 形状 8"/>
          <p:cNvSpPr/>
          <p:nvPr/>
        </p:nvSpPr>
        <p:spPr>
          <a:xfrm>
            <a:off x="743820" y="5387426"/>
            <a:ext cx="975836"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dirty="0">
                <a:solidFill>
                  <a:schemeClr val="bg1"/>
                </a:solidFill>
                <a:latin typeface="微软雅黑" panose="020B0503020204020204" pitchFamily="34" charset="-122"/>
                <a:ea typeface="微软雅黑" panose="020B0503020204020204" pitchFamily="34" charset="-122"/>
              </a:rPr>
              <a:t>后</a:t>
            </a:r>
            <a:r>
              <a:rPr lang="zh-CN" altLang="en-US" sz="2000" kern="1200" dirty="0">
                <a:solidFill>
                  <a:schemeClr val="bg1"/>
                </a:solidFill>
                <a:latin typeface="微软雅黑" panose="020B0503020204020204" pitchFamily="34" charset="-122"/>
                <a:ea typeface="微软雅黑" panose="020B0503020204020204" pitchFamily="34" charset="-122"/>
              </a:rPr>
              <a:t>序</a:t>
            </a:r>
            <a:endParaRPr lang="zh-CN" altLang="en-US" sz="2000" kern="1200" dirty="0">
              <a:solidFill>
                <a:schemeClr val="bg1"/>
              </a:solidFill>
              <a:latin typeface="微软雅黑" panose="020B0503020204020204" pitchFamily="34" charset="-122"/>
              <a:ea typeface="微软雅黑" panose="020B0503020204020204" pitchFamily="34" charset="-122"/>
            </a:endParaRPr>
          </a:p>
        </p:txBody>
      </p:sp>
      <p:sp>
        <p:nvSpPr>
          <p:cNvPr id="20" name="任意多边形: 形状 8"/>
          <p:cNvSpPr/>
          <p:nvPr/>
        </p:nvSpPr>
        <p:spPr>
          <a:xfrm>
            <a:off x="10364033" y="5387426"/>
            <a:ext cx="975836" cy="4457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dirty="0">
                <a:solidFill>
                  <a:srgbClr val="FFFF00"/>
                </a:solidFill>
                <a:latin typeface="微软雅黑" panose="020B0503020204020204" pitchFamily="34" charset="-122"/>
                <a:ea typeface="微软雅黑" panose="020B0503020204020204" pitchFamily="34" charset="-122"/>
              </a:rPr>
              <a:t>中</a:t>
            </a:r>
            <a:r>
              <a:rPr lang="zh-CN" altLang="en-US" sz="2000" kern="1200" dirty="0">
                <a:solidFill>
                  <a:srgbClr val="FFFF00"/>
                </a:solidFill>
                <a:latin typeface="微软雅黑" panose="020B0503020204020204" pitchFamily="34" charset="-122"/>
                <a:ea typeface="微软雅黑" panose="020B0503020204020204" pitchFamily="34" charset="-122"/>
              </a:rPr>
              <a:t>序</a:t>
            </a:r>
            <a:endParaRPr lang="zh-CN" altLang="en-US" sz="2000" kern="1200" dirty="0">
              <a:solidFill>
                <a:srgbClr val="FFFF00"/>
              </a:solidFill>
              <a:latin typeface="微软雅黑" panose="020B0503020204020204" pitchFamily="34" charset="-122"/>
              <a:ea typeface="微软雅黑" panose="020B0503020204020204" pitchFamily="34" charset="-122"/>
            </a:endParaRPr>
          </a:p>
        </p:txBody>
      </p:sp>
      <p:sp>
        <p:nvSpPr>
          <p:cNvPr id="24" name="任意多边形: 形状 19"/>
          <p:cNvSpPr/>
          <p:nvPr/>
        </p:nvSpPr>
        <p:spPr>
          <a:xfrm>
            <a:off x="2984500" y="4656916"/>
            <a:ext cx="6261100" cy="50774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ts val="2600"/>
              </a:lnSpc>
              <a:spcBef>
                <a:spcPct val="0"/>
              </a:spcBef>
              <a:spcAft>
                <a:spcPts val="600"/>
              </a:spcAft>
            </a:pPr>
            <a:r>
              <a:rPr lang="zh-CN" altLang="en-US" sz="2000" dirty="0">
                <a:solidFill>
                  <a:schemeClr val="bg1"/>
                </a:solidFill>
                <a:latin typeface="微软雅黑" panose="020B0503020204020204" pitchFamily="34" charset="-122"/>
                <a:ea typeface="微软雅黑" panose="020B0503020204020204" pitchFamily="34" charset="-122"/>
              </a:rPr>
              <a:t>森林的前序遍历与对应的二叉树的前序遍历结果相同</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25" name="等于 24"/>
          <p:cNvSpPr/>
          <p:nvPr/>
        </p:nvSpPr>
        <p:spPr>
          <a:xfrm>
            <a:off x="5712753" y="4118078"/>
            <a:ext cx="698216" cy="358533"/>
          </a:xfrm>
          <a:prstGeom prst="mathEqual">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6" name="等于 25"/>
          <p:cNvSpPr/>
          <p:nvPr/>
        </p:nvSpPr>
        <p:spPr>
          <a:xfrm>
            <a:off x="5712753" y="5431033"/>
            <a:ext cx="698216" cy="358533"/>
          </a:xfrm>
          <a:prstGeom prst="mathEqual">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7" name="任意多边形: 形状 19"/>
          <p:cNvSpPr/>
          <p:nvPr/>
        </p:nvSpPr>
        <p:spPr>
          <a:xfrm>
            <a:off x="2984499" y="5952849"/>
            <a:ext cx="6261099" cy="50774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ts val="2600"/>
              </a:lnSpc>
              <a:spcBef>
                <a:spcPct val="0"/>
              </a:spcBef>
              <a:spcAft>
                <a:spcPts val="600"/>
              </a:spcAft>
            </a:pPr>
            <a:r>
              <a:rPr lang="zh-CN" altLang="en-US" sz="2000" dirty="0">
                <a:solidFill>
                  <a:schemeClr val="bg1"/>
                </a:solidFill>
                <a:latin typeface="微软雅黑" panose="020B0503020204020204" pitchFamily="34" charset="-122"/>
                <a:ea typeface="微软雅黑" panose="020B0503020204020204" pitchFamily="34" charset="-122"/>
              </a:rPr>
              <a:t>森林的后序遍历与对应的二叉树的</a:t>
            </a:r>
            <a:r>
              <a:rPr lang="zh-CN" altLang="en-US" sz="2000" dirty="0">
                <a:solidFill>
                  <a:srgbClr val="FFFF00"/>
                </a:solidFill>
                <a:latin typeface="微软雅黑" panose="020B0503020204020204" pitchFamily="34" charset="-122"/>
                <a:ea typeface="微软雅黑" panose="020B0503020204020204" pitchFamily="34" charset="-122"/>
              </a:rPr>
              <a:t>中序</a:t>
            </a:r>
            <a:r>
              <a:rPr lang="zh-CN" altLang="en-US" sz="2000" dirty="0">
                <a:solidFill>
                  <a:schemeClr val="bg1"/>
                </a:solidFill>
                <a:latin typeface="微软雅黑" panose="020B0503020204020204" pitchFamily="34" charset="-122"/>
                <a:ea typeface="微软雅黑" panose="020B0503020204020204" pitchFamily="34" charset="-122"/>
              </a:rPr>
              <a:t>遍历结果相同</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28" name="下箭头 27"/>
          <p:cNvSpPr/>
          <p:nvPr/>
        </p:nvSpPr>
        <p:spPr>
          <a:xfrm>
            <a:off x="5819279" y="4502980"/>
            <a:ext cx="492622" cy="128536"/>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下箭头 28"/>
          <p:cNvSpPr/>
          <p:nvPr/>
        </p:nvSpPr>
        <p:spPr>
          <a:xfrm>
            <a:off x="5831979" y="5798380"/>
            <a:ext cx="492622" cy="128536"/>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p:cNvPicPr>
            <a:picLocks noChangeAspect="1"/>
          </p:cNvPicPr>
          <p:nvPr/>
        </p:nvPicPr>
        <p:blipFill>
          <a:blip r:embed="rId2"/>
          <a:stretch>
            <a:fillRect/>
          </a:stretch>
        </p:blipFill>
        <p:spPr>
          <a:xfrm>
            <a:off x="1415466" y="1732943"/>
            <a:ext cx="3614884" cy="1575293"/>
          </a:xfrm>
          <a:prstGeom prst="rect">
            <a:avLst/>
          </a:prstGeom>
        </p:spPr>
      </p:pic>
      <p:sp>
        <p:nvSpPr>
          <p:cNvPr id="14" name="文本框 13"/>
          <p:cNvSpPr txBox="1"/>
          <p:nvPr/>
        </p:nvSpPr>
        <p:spPr>
          <a:xfrm>
            <a:off x="6410968" y="4097289"/>
            <a:ext cx="3964225" cy="400110"/>
          </a:xfrm>
          <a:prstGeom prst="rect">
            <a:avLst/>
          </a:prstGeom>
          <a:noFill/>
        </p:spPr>
        <p:txBody>
          <a:bodyPr wrap="square">
            <a:spAutoFit/>
          </a:bodyPr>
          <a:lstStyle/>
          <a:p>
            <a:r>
              <a:rPr lang="en-US" altLang="zh-CN" sz="2000" kern="0" dirty="0">
                <a:solidFill>
                  <a:srgbClr val="333333"/>
                </a:solidFill>
                <a:latin typeface="微软雅黑" panose="020B0503020204020204" pitchFamily="34" charset="-122"/>
                <a:ea typeface="微软雅黑" panose="020B0503020204020204" pitchFamily="34" charset="-122"/>
                <a:cs typeface="Symbol" panose="05050102010706020507" pitchFamily="2" charset="2"/>
              </a:rPr>
              <a:t>&lt;</a:t>
            </a:r>
            <a:r>
              <a:rPr lang="en-US" altLang="zh-CN" sz="2000"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B, E, F, K, L, G, C, H, D, I, J, M&gt;</a:t>
            </a:r>
            <a:endParaRPr lang="zh-CN" altLang="en-US" sz="2000" dirty="0"/>
          </a:p>
        </p:txBody>
      </p:sp>
      <p:sp>
        <p:nvSpPr>
          <p:cNvPr id="21" name="文本框 20"/>
          <p:cNvSpPr txBox="1"/>
          <p:nvPr/>
        </p:nvSpPr>
        <p:spPr>
          <a:xfrm>
            <a:off x="9377246" y="4716514"/>
            <a:ext cx="1725152" cy="400110"/>
          </a:xfrm>
          <a:prstGeom prst="rect">
            <a:avLst/>
          </a:prstGeom>
          <a:noFill/>
        </p:spPr>
        <p:txBody>
          <a:bodyPr wrap="none" rtlCol="0">
            <a:spAutoFit/>
          </a:bodyPr>
          <a:lstStyle/>
          <a:p>
            <a:r>
              <a:rPr kumimoji="1" lang="zh-CN" altLang="en-US" sz="2000" dirty="0">
                <a:solidFill>
                  <a:srgbClr val="C00000"/>
                </a:solidFill>
                <a:latin typeface="微软雅黑" panose="020B0503020204020204" pitchFamily="34" charset="-122"/>
                <a:ea typeface="微软雅黑" panose="020B0503020204020204" pitchFamily="34" charset="-122"/>
              </a:rPr>
              <a:t>算法</a:t>
            </a:r>
            <a:r>
              <a:rPr kumimoji="1" lang="en-US" altLang="zh-CN" sz="2000" dirty="0">
                <a:solidFill>
                  <a:srgbClr val="C00000"/>
                </a:solidFill>
                <a:latin typeface="微软雅黑" panose="020B0503020204020204" pitchFamily="34" charset="-122"/>
                <a:ea typeface="微软雅黑" panose="020B0503020204020204" pitchFamily="34" charset="-122"/>
              </a:rPr>
              <a:t>5.19</a:t>
            </a:r>
            <a:r>
              <a:rPr kumimoji="1" lang="zh-CN" altLang="en-US" sz="2000" dirty="0">
                <a:solidFill>
                  <a:srgbClr val="C00000"/>
                </a:solidFill>
                <a:latin typeface="微软雅黑" panose="020B0503020204020204" pitchFamily="34" charset="-122"/>
                <a:ea typeface="微软雅黑" panose="020B0503020204020204" pitchFamily="34" charset="-122"/>
              </a:rPr>
              <a:t>可用</a:t>
            </a:r>
            <a:endParaRPr kumimoji="1"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9390169" y="6055928"/>
            <a:ext cx="1725152" cy="400110"/>
          </a:xfrm>
          <a:prstGeom prst="rect">
            <a:avLst/>
          </a:prstGeom>
          <a:noFill/>
        </p:spPr>
        <p:txBody>
          <a:bodyPr wrap="none" rtlCol="0">
            <a:spAutoFit/>
          </a:bodyPr>
          <a:lstStyle/>
          <a:p>
            <a:r>
              <a:rPr kumimoji="1" lang="zh-CN" altLang="en-US" sz="2000" dirty="0">
                <a:solidFill>
                  <a:srgbClr val="C00000"/>
                </a:solidFill>
                <a:latin typeface="微软雅黑" panose="020B0503020204020204" pitchFamily="34" charset="-122"/>
                <a:ea typeface="微软雅黑" panose="020B0503020204020204" pitchFamily="34" charset="-122"/>
              </a:rPr>
              <a:t>算法</a:t>
            </a:r>
            <a:r>
              <a:rPr kumimoji="1" lang="en-US" altLang="zh-CN" sz="2000" dirty="0">
                <a:solidFill>
                  <a:srgbClr val="C00000"/>
                </a:solidFill>
                <a:latin typeface="微软雅黑" panose="020B0503020204020204" pitchFamily="34" charset="-122"/>
                <a:ea typeface="微软雅黑" panose="020B0503020204020204" pitchFamily="34" charset="-122"/>
              </a:rPr>
              <a:t>5.20</a:t>
            </a:r>
            <a:r>
              <a:rPr kumimoji="1" lang="zh-CN" altLang="en-US" sz="2000" dirty="0">
                <a:solidFill>
                  <a:srgbClr val="C00000"/>
                </a:solidFill>
                <a:latin typeface="微软雅黑" panose="020B0503020204020204" pitchFamily="34" charset="-122"/>
                <a:ea typeface="微软雅黑" panose="020B0503020204020204" pitchFamily="34" charset="-122"/>
              </a:rPr>
              <a:t>可用</a:t>
            </a:r>
            <a:endParaRPr kumimoji="1" lang="zh-CN" altLang="en-US" sz="20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5.6.2</a:t>
            </a:r>
            <a:r>
              <a:rPr lang="zh-CN" altLang="en-US" sz="2800" dirty="0"/>
              <a:t> 树、森林与二叉树的转换</a:t>
            </a:r>
            <a:endParaRPr lang="zh-CN" altLang="en-US" dirty="0"/>
          </a:p>
        </p:txBody>
      </p:sp>
      <p:sp>
        <p:nvSpPr>
          <p:cNvPr id="3" name="副标题 2"/>
          <p:cNvSpPr>
            <a:spLocks noGrp="1"/>
          </p:cNvSpPr>
          <p:nvPr>
            <p:ph type="subTitle" idx="1"/>
          </p:nvPr>
        </p:nvSpPr>
        <p:spPr/>
        <p:txBody>
          <a:bodyPr/>
          <a:lstStyle/>
          <a:p>
            <a:r>
              <a:rPr lang="en-US" altLang="zh-CN" dirty="0"/>
              <a:t>5.6 </a:t>
            </a:r>
            <a:r>
              <a:rPr lang="zh-CN" altLang="en-US" dirty="0"/>
              <a:t>树与森林</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6" name="内容占位符 4"/>
          <p:cNvSpPr>
            <a:spLocks noGrp="1"/>
          </p:cNvSpPr>
          <p:nvPr>
            <p:ph idx="11"/>
          </p:nvPr>
        </p:nvSpPr>
        <p:spPr>
          <a:xfrm>
            <a:off x="568337" y="1708150"/>
            <a:ext cx="11055325" cy="1720850"/>
          </a:xfrm>
        </p:spPr>
        <p:txBody>
          <a:bodyPr>
            <a:normAutofit/>
          </a:bodyPr>
          <a:lstStyle/>
          <a:p>
            <a:pPr>
              <a:lnSpc>
                <a:spcPct val="110000"/>
              </a:lnSpc>
            </a:pPr>
            <a:r>
              <a:rPr lang="zh-CN" altLang="en-US" sz="2400" dirty="0"/>
              <a:t>树、森林与二叉树的对应关系表明可以把树或森林先转换为二叉树，使用二叉树的各种操作进行处理，处理结束后还可以再转换回原来的树或森林 </a:t>
            </a:r>
            <a:endParaRPr lang="zh-CN" altLang="zh-CN" sz="2400" dirty="0"/>
          </a:p>
        </p:txBody>
      </p:sp>
      <p:sp>
        <p:nvSpPr>
          <p:cNvPr id="9" name="任意多边形: 形状 19"/>
          <p:cNvSpPr/>
          <p:nvPr/>
        </p:nvSpPr>
        <p:spPr>
          <a:xfrm>
            <a:off x="3746501" y="3035810"/>
            <a:ext cx="806296" cy="260298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ts val="2600"/>
              </a:lnSpc>
              <a:spcBef>
                <a:spcPct val="0"/>
              </a:spcBef>
              <a:spcAft>
                <a:spcPct val="35000"/>
              </a:spcAft>
            </a:pPr>
            <a:r>
              <a:rPr lang="zh-CN" altLang="en-US" sz="3200" dirty="0">
                <a:solidFill>
                  <a:schemeClr val="bg1"/>
                </a:solidFill>
                <a:latin typeface="微软雅黑" panose="020B0503020204020204" pitchFamily="34" charset="-122"/>
                <a:ea typeface="微软雅黑" panose="020B0503020204020204" pitchFamily="34" charset="-122"/>
              </a:rPr>
              <a:t>树  </a:t>
            </a:r>
            <a:endParaRPr lang="en-US" altLang="zh-CN" sz="3200" dirty="0">
              <a:solidFill>
                <a:schemeClr val="bg1"/>
              </a:solidFill>
              <a:latin typeface="微软雅黑" panose="020B0503020204020204" pitchFamily="34" charset="-122"/>
              <a:ea typeface="微软雅黑" panose="020B0503020204020204" pitchFamily="34" charset="-122"/>
            </a:endParaRPr>
          </a:p>
          <a:p>
            <a:pPr algn="ctr" defTabSz="1155700">
              <a:lnSpc>
                <a:spcPts val="2600"/>
              </a:lnSpc>
              <a:spcBef>
                <a:spcPct val="0"/>
              </a:spcBef>
              <a:spcAft>
                <a:spcPct val="35000"/>
              </a:spcAft>
            </a:pPr>
            <a:r>
              <a:rPr lang="zh-CN" altLang="en-US" sz="3200" dirty="0">
                <a:solidFill>
                  <a:schemeClr val="bg1"/>
                </a:solidFill>
                <a:latin typeface="微软雅黑" panose="020B0503020204020204" pitchFamily="34" charset="-122"/>
                <a:ea typeface="微软雅黑" panose="020B0503020204020204" pitchFamily="34" charset="-122"/>
              </a:rPr>
              <a:t>或  </a:t>
            </a:r>
            <a:endParaRPr lang="en-US" altLang="zh-CN" sz="3200" dirty="0">
              <a:solidFill>
                <a:schemeClr val="bg1"/>
              </a:solidFill>
              <a:latin typeface="微软雅黑" panose="020B0503020204020204" pitchFamily="34" charset="-122"/>
              <a:ea typeface="微软雅黑" panose="020B0503020204020204" pitchFamily="34" charset="-122"/>
            </a:endParaRPr>
          </a:p>
          <a:p>
            <a:pPr algn="ctr" defTabSz="1155700">
              <a:lnSpc>
                <a:spcPts val="2600"/>
              </a:lnSpc>
              <a:spcBef>
                <a:spcPct val="0"/>
              </a:spcBef>
              <a:spcAft>
                <a:spcPct val="35000"/>
              </a:spcAft>
            </a:pPr>
            <a:r>
              <a:rPr lang="zh-CN" altLang="en-US" sz="3200" dirty="0">
                <a:solidFill>
                  <a:schemeClr val="bg1"/>
                </a:solidFill>
                <a:latin typeface="微软雅黑" panose="020B0503020204020204" pitchFamily="34" charset="-122"/>
                <a:ea typeface="微软雅黑" panose="020B0503020204020204" pitchFamily="34" charset="-122"/>
              </a:rPr>
              <a:t>森林</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17" name="任意多边形: 形状 19"/>
          <p:cNvSpPr/>
          <p:nvPr/>
        </p:nvSpPr>
        <p:spPr>
          <a:xfrm>
            <a:off x="7281933" y="3035810"/>
            <a:ext cx="806296" cy="260298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ts val="2600"/>
              </a:lnSpc>
              <a:spcBef>
                <a:spcPct val="0"/>
              </a:spcBef>
              <a:spcAft>
                <a:spcPct val="35000"/>
              </a:spcAft>
            </a:pPr>
            <a:r>
              <a:rPr lang="zh-CN" altLang="en-US" sz="3200" dirty="0">
                <a:solidFill>
                  <a:schemeClr val="bg1"/>
                </a:solidFill>
                <a:latin typeface="微软雅黑" panose="020B0503020204020204" pitchFamily="34" charset="-122"/>
                <a:ea typeface="微软雅黑" panose="020B0503020204020204" pitchFamily="34" charset="-122"/>
              </a:rPr>
              <a:t>二</a:t>
            </a:r>
            <a:endParaRPr lang="en-US" altLang="zh-CN" sz="3200" dirty="0">
              <a:solidFill>
                <a:schemeClr val="bg1"/>
              </a:solidFill>
              <a:latin typeface="微软雅黑" panose="020B0503020204020204" pitchFamily="34" charset="-122"/>
              <a:ea typeface="微软雅黑" panose="020B0503020204020204" pitchFamily="34" charset="-122"/>
            </a:endParaRPr>
          </a:p>
          <a:p>
            <a:pPr algn="ctr" defTabSz="1155700">
              <a:lnSpc>
                <a:spcPts val="2600"/>
              </a:lnSpc>
              <a:spcBef>
                <a:spcPct val="0"/>
              </a:spcBef>
              <a:spcAft>
                <a:spcPct val="35000"/>
              </a:spcAft>
            </a:pPr>
            <a:r>
              <a:rPr lang="zh-CN" altLang="en-US" sz="3200" dirty="0">
                <a:solidFill>
                  <a:schemeClr val="bg1"/>
                </a:solidFill>
                <a:latin typeface="微软雅黑" panose="020B0503020204020204" pitchFamily="34" charset="-122"/>
                <a:ea typeface="微软雅黑" panose="020B0503020204020204" pitchFamily="34" charset="-122"/>
              </a:rPr>
              <a:t>叉</a:t>
            </a:r>
            <a:endParaRPr lang="en-US" altLang="zh-CN" sz="3200" dirty="0">
              <a:solidFill>
                <a:schemeClr val="bg1"/>
              </a:solidFill>
              <a:latin typeface="微软雅黑" panose="020B0503020204020204" pitchFamily="34" charset="-122"/>
              <a:ea typeface="微软雅黑" panose="020B0503020204020204" pitchFamily="34" charset="-122"/>
            </a:endParaRPr>
          </a:p>
          <a:p>
            <a:pPr algn="ctr" defTabSz="1155700">
              <a:lnSpc>
                <a:spcPts val="2600"/>
              </a:lnSpc>
              <a:spcBef>
                <a:spcPct val="0"/>
              </a:spcBef>
              <a:spcAft>
                <a:spcPct val="35000"/>
              </a:spcAft>
            </a:pPr>
            <a:r>
              <a:rPr lang="zh-CN" altLang="en-US" sz="3200" dirty="0">
                <a:solidFill>
                  <a:schemeClr val="bg1"/>
                </a:solidFill>
                <a:latin typeface="微软雅黑" panose="020B0503020204020204" pitchFamily="34" charset="-122"/>
                <a:ea typeface="微软雅黑" panose="020B0503020204020204" pitchFamily="34" charset="-122"/>
              </a:rPr>
              <a:t>树</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18" name="右箭头 17"/>
          <p:cNvSpPr/>
          <p:nvPr/>
        </p:nvSpPr>
        <p:spPr>
          <a:xfrm>
            <a:off x="4910068" y="3175000"/>
            <a:ext cx="2082373" cy="596900"/>
          </a:xfrm>
          <a:prstGeom prst="rightArrow">
            <a:avLst>
              <a:gd name="adj1" fmla="val 64815"/>
              <a:gd name="adj2" fmla="val 50000"/>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latin typeface="微软雅黑" panose="020B0503020204020204" pitchFamily="34" charset="-122"/>
                <a:ea typeface="微软雅黑" panose="020B0503020204020204" pitchFamily="34" charset="-122"/>
              </a:rPr>
              <a:t>转 换</a:t>
            </a:r>
            <a:endParaRPr kumimoji="1" lang="zh-CN" altLang="en-US" sz="2000" dirty="0">
              <a:latin typeface="微软雅黑" panose="020B0503020204020204" pitchFamily="34" charset="-122"/>
              <a:ea typeface="微软雅黑" panose="020B0503020204020204" pitchFamily="34" charset="-122"/>
            </a:endParaRPr>
          </a:p>
        </p:txBody>
      </p:sp>
      <p:sp>
        <p:nvSpPr>
          <p:cNvPr id="20" name="左弧形箭头 19"/>
          <p:cNvSpPr/>
          <p:nvPr/>
        </p:nvSpPr>
        <p:spPr>
          <a:xfrm>
            <a:off x="8203364" y="3429000"/>
            <a:ext cx="789071" cy="1917700"/>
          </a:xfrm>
          <a:prstGeom prst="curvedLeft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1" name="左箭头 20"/>
          <p:cNvSpPr/>
          <p:nvPr/>
        </p:nvSpPr>
        <p:spPr>
          <a:xfrm>
            <a:off x="4910068" y="4749800"/>
            <a:ext cx="2082373" cy="596900"/>
          </a:xfrm>
          <a:prstGeom prst="leftArrow">
            <a:avLst>
              <a:gd name="adj1" fmla="val 65873"/>
              <a:gd name="adj2" fmla="val 50000"/>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latin typeface="微软雅黑" panose="020B0503020204020204" pitchFamily="34" charset="-122"/>
                <a:ea typeface="微软雅黑" panose="020B0503020204020204" pitchFamily="34" charset="-122"/>
              </a:rPr>
              <a:t>转 换</a:t>
            </a:r>
            <a:endParaRPr kumimoji="1" lang="zh-CN" altLang="en-US" sz="20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9107570" y="3600271"/>
            <a:ext cx="2096864" cy="1477328"/>
          </a:xfrm>
          <a:prstGeom prst="rect">
            <a:avLst/>
          </a:prstGeom>
          <a:noFill/>
        </p:spPr>
        <p:txBody>
          <a:bodyPr wrap="square" rtlCol="0">
            <a:spAutoFit/>
          </a:bodyPr>
          <a:lstStyle/>
          <a:p>
            <a:r>
              <a:rPr kumimoji="1" lang="zh-CN" altLang="en-US" dirty="0">
                <a:latin typeface="微软雅黑" panose="020B0503020204020204" pitchFamily="34" charset="-122"/>
                <a:ea typeface="微软雅黑" panose="020B0503020204020204" pitchFamily="34" charset="-122"/>
              </a:rPr>
              <a:t>执行各种操作：比如，遍历、序列化与反序列化、树的合并与拆分、数据查找等</a:t>
            </a:r>
            <a:endParaRPr kumimoji="1"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5.7.1</a:t>
            </a:r>
            <a:r>
              <a:rPr lang="zh-CN" altLang="en-US" sz="2800" dirty="0"/>
              <a:t> 拓展延伸：</a:t>
            </a:r>
            <a:r>
              <a:rPr lang="en-US" altLang="zh-CN" sz="2800" dirty="0" err="1"/>
              <a:t>Trie</a:t>
            </a:r>
            <a:r>
              <a:rPr lang="zh-CN" altLang="en-US" sz="2800" dirty="0"/>
              <a:t>树</a:t>
            </a:r>
            <a:endParaRPr lang="zh-CN" altLang="en-US" dirty="0"/>
          </a:p>
        </p:txBody>
      </p:sp>
      <p:sp>
        <p:nvSpPr>
          <p:cNvPr id="3" name="副标题 2"/>
          <p:cNvSpPr>
            <a:spLocks noGrp="1"/>
          </p:cNvSpPr>
          <p:nvPr>
            <p:ph type="subTitle" idx="1"/>
          </p:nvPr>
        </p:nvSpPr>
        <p:spPr/>
        <p:txBody>
          <a:bodyPr/>
          <a:lstStyle/>
          <a:p>
            <a:r>
              <a:rPr lang="en-US" altLang="zh-CN" dirty="0"/>
              <a:t>5.7 </a:t>
            </a:r>
            <a:r>
              <a:rPr lang="zh-CN" altLang="en-US" dirty="0"/>
              <a:t>拓展延伸</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1"/>
            <a:ext cx="11055325" cy="1720850"/>
          </a:xfrm>
        </p:spPr>
        <p:txBody>
          <a:bodyPr>
            <a:normAutofit/>
          </a:bodyPr>
          <a:lstStyle/>
          <a:p>
            <a:pPr>
              <a:lnSpc>
                <a:spcPct val="110000"/>
              </a:lnSpc>
            </a:pPr>
            <a:r>
              <a:rPr lang="en-US" altLang="zh-CN" sz="2400" b="1" dirty="0" err="1"/>
              <a:t>Trie</a:t>
            </a:r>
            <a:r>
              <a:rPr lang="zh-CN" altLang="en-US" sz="2400" b="1" dirty="0"/>
              <a:t>树</a:t>
            </a:r>
            <a:r>
              <a:rPr lang="zh-CN" altLang="en-US" sz="2400" dirty="0"/>
              <a:t>：又名前缀树、字典树、单词查找树，是专门处理</a:t>
            </a:r>
            <a:r>
              <a:rPr lang="zh-CN" altLang="en-US" sz="2400" b="1" dirty="0"/>
              <a:t>字符串匹配</a:t>
            </a:r>
            <a:r>
              <a:rPr lang="zh-CN" altLang="en-US" sz="2400" dirty="0"/>
              <a:t>的树形结构</a:t>
            </a:r>
            <a:endParaRPr lang="en-US" altLang="zh-CN" sz="2400" dirty="0"/>
          </a:p>
          <a:p>
            <a:pPr>
              <a:lnSpc>
                <a:spcPct val="110000"/>
              </a:lnSpc>
            </a:pPr>
            <a:r>
              <a:rPr lang="zh-CN" altLang="en-US" sz="2400" b="1" dirty="0"/>
              <a:t>典型应用</a:t>
            </a:r>
            <a:r>
              <a:rPr lang="zh-CN" altLang="en-US" sz="2400" dirty="0"/>
              <a:t>：可以存储大量的字符串并从中快速查找指定的字符串，所以经常被搜索引擎系统用于</a:t>
            </a:r>
            <a:r>
              <a:rPr lang="zh-CN" altLang="en-US" sz="2400" b="1" dirty="0"/>
              <a:t>文本词频统计 </a:t>
            </a:r>
            <a:endParaRPr lang="zh-CN" altLang="zh-CN" sz="2400" b="1" dirty="0"/>
          </a:p>
        </p:txBody>
      </p:sp>
      <p:pic>
        <p:nvPicPr>
          <p:cNvPr id="6" name="图片 5"/>
          <p:cNvPicPr>
            <a:picLocks noChangeAspect="1"/>
          </p:cNvPicPr>
          <p:nvPr/>
        </p:nvPicPr>
        <p:blipFill>
          <a:blip r:embed="rId1"/>
          <a:stretch>
            <a:fillRect/>
          </a:stretch>
        </p:blipFill>
        <p:spPr>
          <a:xfrm>
            <a:off x="1312359" y="3051153"/>
            <a:ext cx="3583058" cy="3057232"/>
          </a:xfrm>
          <a:prstGeom prst="rect">
            <a:avLst/>
          </a:prstGeom>
        </p:spPr>
      </p:pic>
      <p:sp>
        <p:nvSpPr>
          <p:cNvPr id="13" name="文本框 12"/>
          <p:cNvSpPr txBox="1"/>
          <p:nvPr/>
        </p:nvSpPr>
        <p:spPr>
          <a:xfrm>
            <a:off x="2665307" y="6108385"/>
            <a:ext cx="877163" cy="369332"/>
          </a:xfrm>
          <a:prstGeom prst="rect">
            <a:avLst/>
          </a:prstGeom>
          <a:noFill/>
        </p:spPr>
        <p:txBody>
          <a:bodyPr wrap="none" rtlCol="0">
            <a:spAutoFit/>
          </a:bodyPr>
          <a:lstStyle/>
          <a:p>
            <a:r>
              <a:rPr kumimoji="1" lang="zh-CN" altLang="en-US" dirty="0">
                <a:solidFill>
                  <a:srgbClr val="C00000"/>
                </a:solidFill>
                <a:latin typeface="微软雅黑" panose="020B0503020204020204" pitchFamily="34" charset="-122"/>
                <a:ea typeface="微软雅黑" panose="020B0503020204020204" pitchFamily="34" charset="-122"/>
              </a:rPr>
              <a:t>前缀树</a:t>
            </a:r>
            <a:endParaRPr kumimoji="1" lang="zh-CN" altLang="en-US" dirty="0">
              <a:solidFill>
                <a:srgbClr val="C00000"/>
              </a:solidFill>
              <a:latin typeface="微软雅黑" panose="020B0503020204020204" pitchFamily="34" charset="-122"/>
              <a:ea typeface="微软雅黑" panose="020B0503020204020204" pitchFamily="34" charset="-122"/>
            </a:endParaRPr>
          </a:p>
        </p:txBody>
      </p:sp>
      <p:sp>
        <p:nvSpPr>
          <p:cNvPr id="14" name="任意多边形: 形状 19"/>
          <p:cNvSpPr/>
          <p:nvPr/>
        </p:nvSpPr>
        <p:spPr>
          <a:xfrm>
            <a:off x="5816544" y="2588455"/>
            <a:ext cx="4846767" cy="38892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indent="-342900" defTabSz="1155700">
              <a:lnSpc>
                <a:spcPts val="2600"/>
              </a:lnSpc>
              <a:spcBef>
                <a:spcPct val="0"/>
              </a:spcBef>
              <a:spcAft>
                <a:spcPct val="35000"/>
              </a:spcAft>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逻辑结构上，</a:t>
            </a:r>
            <a:r>
              <a:rPr lang="en-US" altLang="zh-CN" sz="2000" dirty="0" err="1">
                <a:solidFill>
                  <a:schemeClr val="bg1"/>
                </a:solidFill>
                <a:latin typeface="微软雅黑" panose="020B0503020204020204" pitchFamily="34" charset="-122"/>
                <a:ea typeface="微软雅黑" panose="020B0503020204020204" pitchFamily="34" charset="-122"/>
              </a:rPr>
              <a:t>Trie</a:t>
            </a:r>
            <a:r>
              <a:rPr lang="zh-CN" altLang="en-US" sz="2000" dirty="0">
                <a:solidFill>
                  <a:schemeClr val="bg1"/>
                </a:solidFill>
                <a:latin typeface="微软雅黑" panose="020B0503020204020204" pitchFamily="34" charset="-122"/>
                <a:ea typeface="微软雅黑" panose="020B0503020204020204" pitchFamily="34" charset="-122"/>
              </a:rPr>
              <a:t>树是一棵</a:t>
            </a:r>
            <a:r>
              <a:rPr lang="en-US" altLang="zh-CN" sz="2000" dirty="0">
                <a:solidFill>
                  <a:srgbClr val="FFFF00"/>
                </a:solidFill>
                <a:latin typeface="微软雅黑" panose="020B0503020204020204" pitchFamily="34" charset="-122"/>
                <a:ea typeface="微软雅黑" panose="020B0503020204020204" pitchFamily="34" charset="-122"/>
              </a:rPr>
              <a:t>k</a:t>
            </a:r>
            <a:r>
              <a:rPr lang="zh-CN" altLang="en-US" sz="2000" dirty="0">
                <a:solidFill>
                  <a:srgbClr val="FFFF00"/>
                </a:solidFill>
                <a:latin typeface="微软雅黑" panose="020B0503020204020204" pitchFamily="34" charset="-122"/>
                <a:ea typeface="微软雅黑" panose="020B0503020204020204" pitchFamily="34" charset="-122"/>
              </a:rPr>
              <a:t>叉树</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k</a:t>
            </a:r>
            <a:r>
              <a:rPr lang="zh-CN" altLang="en-US" sz="2000" dirty="0">
                <a:solidFill>
                  <a:schemeClr val="bg1"/>
                </a:solidFill>
                <a:latin typeface="微软雅黑" panose="020B0503020204020204" pitchFamily="34" charset="-122"/>
                <a:ea typeface="微软雅黑" panose="020B0503020204020204" pitchFamily="34" charset="-122"/>
              </a:rPr>
              <a:t>通常等于构成字符串的字符集规模</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结点的每个分支对应字符集中唯一的一个字符</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从根到各结点的路径，路径经过的分支序代表结点对应的字符串</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 每个结点对应的字符串不同，因此前缀树把所有字符串的</a:t>
            </a:r>
            <a:r>
              <a:rPr lang="zh-CN" altLang="en-US" sz="2000" dirty="0">
                <a:solidFill>
                  <a:srgbClr val="FFFF00"/>
                </a:solidFill>
                <a:latin typeface="微软雅黑" panose="020B0503020204020204" pitchFamily="34" charset="-122"/>
                <a:ea typeface="微软雅黑" panose="020B0503020204020204" pitchFamily="34" charset="-122"/>
              </a:rPr>
              <a:t>共同前缀合并在一条路径上表示</a:t>
            </a:r>
            <a:r>
              <a:rPr lang="zh-CN" altLang="en-US" sz="2000" dirty="0">
                <a:solidFill>
                  <a:schemeClr val="bg1"/>
                </a:solidFill>
                <a:latin typeface="微软雅黑" panose="020B0503020204020204" pitchFamily="34" charset="-122"/>
                <a:ea typeface="微软雅黑" panose="020B0503020204020204" pitchFamily="34" charset="-122"/>
              </a:rPr>
              <a:t>，从而最大限度地减少多余的字符串比较 </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5.7.1</a:t>
            </a:r>
            <a:r>
              <a:rPr lang="zh-CN" altLang="en-US" sz="2800" dirty="0"/>
              <a:t> 拓展延伸：</a:t>
            </a:r>
            <a:r>
              <a:rPr lang="en-US" altLang="zh-CN" sz="2800" dirty="0" err="1"/>
              <a:t>Trie</a:t>
            </a:r>
            <a:r>
              <a:rPr lang="zh-CN" altLang="en-US" sz="2800" dirty="0"/>
              <a:t>树</a:t>
            </a:r>
            <a:endParaRPr lang="zh-CN" altLang="en-US" dirty="0"/>
          </a:p>
        </p:txBody>
      </p:sp>
      <p:sp>
        <p:nvSpPr>
          <p:cNvPr id="3" name="副标题 2"/>
          <p:cNvSpPr>
            <a:spLocks noGrp="1"/>
          </p:cNvSpPr>
          <p:nvPr>
            <p:ph type="subTitle" idx="1"/>
          </p:nvPr>
        </p:nvSpPr>
        <p:spPr/>
        <p:txBody>
          <a:bodyPr/>
          <a:lstStyle/>
          <a:p>
            <a:r>
              <a:rPr lang="en-US" altLang="zh-CN" dirty="0"/>
              <a:t>5.7 </a:t>
            </a:r>
            <a:r>
              <a:rPr lang="zh-CN" altLang="en-US" dirty="0"/>
              <a:t>拓展延伸</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1"/>
            <a:ext cx="11055325" cy="582222"/>
          </a:xfrm>
        </p:spPr>
        <p:txBody>
          <a:bodyPr>
            <a:normAutofit/>
          </a:bodyPr>
          <a:lstStyle/>
          <a:p>
            <a:pPr algn="ctr">
              <a:lnSpc>
                <a:spcPct val="110000"/>
              </a:lnSpc>
            </a:pPr>
            <a:r>
              <a:rPr lang="zh-CN" altLang="en-US" sz="2400" dirty="0"/>
              <a:t>一种以空间换时间的算法</a:t>
            </a:r>
            <a:endParaRPr lang="zh-CN" altLang="zh-CN" sz="2400" dirty="0"/>
          </a:p>
        </p:txBody>
      </p:sp>
      <p:sp>
        <p:nvSpPr>
          <p:cNvPr id="14" name="任意多边形: 形状 19"/>
          <p:cNvSpPr/>
          <p:nvPr/>
        </p:nvSpPr>
        <p:spPr>
          <a:xfrm>
            <a:off x="1408589" y="1943140"/>
            <a:ext cx="4703298" cy="434991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ts val="2600"/>
              </a:lnSpc>
              <a:spcBef>
                <a:spcPct val="0"/>
              </a:spcBef>
              <a:spcAft>
                <a:spcPct val="35000"/>
              </a:spcAft>
            </a:pPr>
            <a:r>
              <a:rPr lang="en-US" altLang="zh-CN" sz="2400" b="1" dirty="0" err="1">
                <a:solidFill>
                  <a:schemeClr val="bg1"/>
                </a:solidFill>
                <a:latin typeface="微软雅黑" panose="020B0503020204020204" pitchFamily="34" charset="-122"/>
                <a:ea typeface="微软雅黑" panose="020B0503020204020204" pitchFamily="34" charset="-122"/>
              </a:rPr>
              <a:t>Trie</a:t>
            </a:r>
            <a:r>
              <a:rPr lang="zh-CN" altLang="en-US" sz="2400" b="1" dirty="0">
                <a:solidFill>
                  <a:schemeClr val="bg1"/>
                </a:solidFill>
                <a:latin typeface="微软雅黑" panose="020B0503020204020204" pitchFamily="34" charset="-122"/>
                <a:ea typeface="微软雅黑" panose="020B0503020204020204" pitchFamily="34" charset="-122"/>
              </a:rPr>
              <a:t>树的时间效率</a:t>
            </a:r>
            <a:endParaRPr lang="en-US" altLang="zh-CN" sz="2400" b="1" dirty="0">
              <a:solidFill>
                <a:schemeClr val="bg1"/>
              </a:solidFill>
              <a:latin typeface="微软雅黑" panose="020B0503020204020204" pitchFamily="34" charset="-122"/>
              <a:ea typeface="微软雅黑" panose="020B0503020204020204" pitchFamily="34" charset="-122"/>
            </a:endParaRPr>
          </a:p>
          <a:p>
            <a:pPr marL="457200" indent="-457200" defTabSz="1155700">
              <a:lnSpc>
                <a:spcPts val="2600"/>
              </a:lnSpc>
              <a:spcBef>
                <a:spcPct val="0"/>
              </a:spcBef>
              <a:spcAft>
                <a:spcPct val="35000"/>
              </a:spcAft>
              <a:buAutoNum type="arabicParenBoth"/>
            </a:pP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个基本操作：</a:t>
            </a:r>
            <a:r>
              <a:rPr lang="zh-CN" altLang="en-US" sz="2000" dirty="0">
                <a:solidFill>
                  <a:srgbClr val="FFFF00"/>
                </a:solidFill>
                <a:latin typeface="微软雅黑" panose="020B0503020204020204" pitchFamily="34" charset="-122"/>
                <a:ea typeface="微软雅黑" panose="020B0503020204020204" pitchFamily="34" charset="-122"/>
              </a:rPr>
              <a:t>插入</a:t>
            </a:r>
            <a:r>
              <a:rPr lang="zh-CN" altLang="en-US" sz="2000" dirty="0">
                <a:solidFill>
                  <a:schemeClr val="bg1"/>
                </a:solidFill>
                <a:latin typeface="微软雅黑" panose="020B0503020204020204" pitchFamily="34" charset="-122"/>
                <a:ea typeface="微软雅黑" panose="020B0503020204020204" pitchFamily="34" charset="-122"/>
              </a:rPr>
              <a:t>字符串、</a:t>
            </a:r>
            <a:r>
              <a:rPr lang="zh-CN" altLang="en-US" sz="2000" dirty="0">
                <a:solidFill>
                  <a:srgbClr val="FFFF00"/>
                </a:solidFill>
                <a:latin typeface="微软雅黑" panose="020B0503020204020204" pitchFamily="34" charset="-122"/>
                <a:ea typeface="微软雅黑" panose="020B0503020204020204" pitchFamily="34" charset="-122"/>
              </a:rPr>
              <a:t>查找</a:t>
            </a:r>
            <a:r>
              <a:rPr lang="zh-CN" altLang="en-US" sz="2000" dirty="0">
                <a:solidFill>
                  <a:schemeClr val="bg1"/>
                </a:solidFill>
                <a:latin typeface="微软雅黑" panose="020B0503020204020204" pitchFamily="34" charset="-122"/>
                <a:ea typeface="微软雅黑" panose="020B0503020204020204" pitchFamily="34" charset="-122"/>
              </a:rPr>
              <a:t>是否存放有指定的字符串</a:t>
            </a:r>
            <a:endParaRPr lang="en-US" altLang="zh-CN" sz="2000" dirty="0">
              <a:solidFill>
                <a:schemeClr val="bg1"/>
              </a:solidFill>
              <a:latin typeface="微软雅黑" panose="020B0503020204020204" pitchFamily="34" charset="-122"/>
              <a:ea typeface="微软雅黑" panose="020B0503020204020204" pitchFamily="34" charset="-122"/>
            </a:endParaRPr>
          </a:p>
          <a:p>
            <a:pPr marL="457200" indent="-457200" defTabSz="1155700">
              <a:lnSpc>
                <a:spcPts val="2600"/>
              </a:lnSpc>
              <a:spcBef>
                <a:spcPct val="0"/>
              </a:spcBef>
              <a:spcAft>
                <a:spcPct val="35000"/>
              </a:spcAft>
              <a:buAutoNum type="arabicParenBoth"/>
            </a:pPr>
            <a:r>
              <a:rPr lang="zh-CN" altLang="en-US" sz="2000" dirty="0">
                <a:solidFill>
                  <a:schemeClr val="bg1"/>
                </a:solidFill>
                <a:latin typeface="微软雅黑" panose="020B0503020204020204" pitchFamily="34" charset="-122"/>
                <a:ea typeface="微软雅黑" panose="020B0503020204020204" pitchFamily="34" charset="-122"/>
              </a:rPr>
              <a:t>插入字符串以及查询字符串的时间开销均为</a:t>
            </a:r>
            <a:r>
              <a:rPr lang="en-US" altLang="zh-CN" sz="2000" dirty="0">
                <a:solidFill>
                  <a:schemeClr val="bg1"/>
                </a:solidFill>
                <a:latin typeface="微软雅黑" panose="020B0503020204020204" pitchFamily="34" charset="-122"/>
                <a:ea typeface="微软雅黑" panose="020B0503020204020204" pitchFamily="34" charset="-122"/>
              </a:rPr>
              <a:t>O(n),</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n</a:t>
            </a:r>
            <a:r>
              <a:rPr lang="zh-CN" altLang="en-US" sz="2000" dirty="0">
                <a:solidFill>
                  <a:schemeClr val="bg1"/>
                </a:solidFill>
                <a:latin typeface="微软雅黑" panose="020B0503020204020204" pitchFamily="34" charset="-122"/>
                <a:ea typeface="微软雅黑" panose="020B0503020204020204" pitchFamily="34" charset="-122"/>
              </a:rPr>
              <a:t>是字符串的长度，</a:t>
            </a:r>
            <a:r>
              <a:rPr lang="zh-CN" altLang="en-US" sz="2000" dirty="0">
                <a:solidFill>
                  <a:srgbClr val="FFFF00"/>
                </a:solidFill>
                <a:latin typeface="微软雅黑" panose="020B0503020204020204" pitchFamily="34" charset="-122"/>
                <a:ea typeface="微软雅黑" panose="020B0503020204020204" pitchFamily="34" charset="-122"/>
              </a:rPr>
              <a:t>与树本身的规模无关</a:t>
            </a:r>
            <a:endParaRPr lang="en-US" altLang="zh-CN" sz="2000" dirty="0">
              <a:solidFill>
                <a:srgbClr val="FFFF00"/>
              </a:solidFill>
              <a:latin typeface="微软雅黑" panose="020B0503020204020204" pitchFamily="34" charset="-122"/>
              <a:ea typeface="微软雅黑" panose="020B0503020204020204" pitchFamily="34" charset="-122"/>
            </a:endParaRPr>
          </a:p>
          <a:p>
            <a:pPr marL="457200" indent="-457200" defTabSz="1155700">
              <a:lnSpc>
                <a:spcPts val="2600"/>
              </a:lnSpc>
              <a:spcBef>
                <a:spcPct val="0"/>
              </a:spcBef>
              <a:spcAft>
                <a:spcPct val="35000"/>
              </a:spcAft>
              <a:buAutoNum type="arabicParenBoth"/>
            </a:pPr>
            <a:r>
              <a:rPr lang="zh-CN" altLang="en-US" sz="2000" dirty="0">
                <a:solidFill>
                  <a:schemeClr val="bg1"/>
                </a:solidFill>
                <a:latin typeface="微软雅黑" panose="020B0503020204020204" pitchFamily="34" charset="-122"/>
                <a:ea typeface="微软雅黑" panose="020B0503020204020204" pitchFamily="34" charset="-122"/>
              </a:rPr>
              <a:t>树中各结点的数据不仅可以存放字符串，还能用于计数，比如统计其对应的字符串是多少个存放的字符串的公共前缀</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7" name="任意多边形: 形状 19"/>
          <p:cNvSpPr/>
          <p:nvPr/>
        </p:nvSpPr>
        <p:spPr>
          <a:xfrm>
            <a:off x="6400803" y="1943141"/>
            <a:ext cx="4529794" cy="434991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ts val="2600"/>
              </a:lnSpc>
              <a:spcBef>
                <a:spcPct val="0"/>
              </a:spcBef>
              <a:spcAft>
                <a:spcPct val="35000"/>
              </a:spcAft>
            </a:pPr>
            <a:r>
              <a:rPr lang="en-US" altLang="zh-CN" sz="2400" b="1" dirty="0" err="1">
                <a:solidFill>
                  <a:schemeClr val="bg1"/>
                </a:solidFill>
                <a:latin typeface="微软雅黑" panose="020B0503020204020204" pitchFamily="34" charset="-122"/>
                <a:ea typeface="微软雅黑" panose="020B0503020204020204" pitchFamily="34" charset="-122"/>
              </a:rPr>
              <a:t>Trie</a:t>
            </a:r>
            <a:r>
              <a:rPr lang="zh-CN" altLang="en-US" sz="2400" b="1" dirty="0">
                <a:solidFill>
                  <a:schemeClr val="bg1"/>
                </a:solidFill>
                <a:latin typeface="微软雅黑" panose="020B0503020204020204" pitchFamily="34" charset="-122"/>
                <a:ea typeface="微软雅黑" panose="020B0503020204020204" pitchFamily="34" charset="-122"/>
              </a:rPr>
              <a:t>树的空间开销</a:t>
            </a:r>
            <a:endParaRPr lang="en-US" altLang="zh-CN" sz="2400" b="1" dirty="0">
              <a:solidFill>
                <a:schemeClr val="bg1"/>
              </a:solidFill>
              <a:latin typeface="微软雅黑" panose="020B0503020204020204" pitchFamily="34" charset="-122"/>
              <a:ea typeface="微软雅黑" panose="020B0503020204020204" pitchFamily="34" charset="-122"/>
            </a:endParaRPr>
          </a:p>
          <a:p>
            <a:pPr marL="457200" indent="-457200" defTabSz="1155700">
              <a:lnSpc>
                <a:spcPts val="2600"/>
              </a:lnSpc>
              <a:spcBef>
                <a:spcPct val="0"/>
              </a:spcBef>
              <a:spcAft>
                <a:spcPct val="35000"/>
              </a:spcAft>
              <a:buFontTx/>
              <a:buAutoNum type="arabicParenBoth"/>
            </a:pPr>
            <a:r>
              <a:rPr lang="zh-CN" altLang="en-US" sz="2000" dirty="0">
                <a:solidFill>
                  <a:schemeClr val="bg1"/>
                </a:solidFill>
                <a:latin typeface="微软雅黑" panose="020B0503020204020204" pitchFamily="34" charset="-122"/>
                <a:ea typeface="微软雅黑" panose="020B0503020204020204" pitchFamily="34" charset="-122"/>
              </a:rPr>
              <a:t>在插入新字符串时，字符串的每个字符都有可能创建一个新的（</a:t>
            </a:r>
            <a:r>
              <a:rPr lang="en-US" altLang="zh-CN" sz="2000" dirty="0">
                <a:solidFill>
                  <a:schemeClr val="bg1"/>
                </a:solidFill>
                <a:latin typeface="微软雅黑" panose="020B0503020204020204" pitchFamily="34" charset="-122"/>
                <a:ea typeface="微软雅黑" panose="020B0503020204020204" pitchFamily="34" charset="-122"/>
              </a:rPr>
              <a:t>k</a:t>
            </a:r>
            <a:r>
              <a:rPr lang="zh-CN" altLang="en-US" sz="2000" dirty="0">
                <a:solidFill>
                  <a:schemeClr val="bg1"/>
                </a:solidFill>
                <a:latin typeface="微软雅黑" panose="020B0503020204020204" pitchFamily="34" charset="-122"/>
                <a:ea typeface="微软雅黑" panose="020B0503020204020204" pitchFamily="34" charset="-122"/>
              </a:rPr>
              <a:t>叉树）结点，导致</a:t>
            </a:r>
            <a:r>
              <a:rPr lang="en-US" altLang="zh-CN" sz="2000" dirty="0" err="1">
                <a:solidFill>
                  <a:schemeClr val="bg1"/>
                </a:solidFill>
                <a:latin typeface="微软雅黑" panose="020B0503020204020204" pitchFamily="34" charset="-122"/>
                <a:ea typeface="微软雅黑" panose="020B0503020204020204" pitchFamily="34" charset="-122"/>
              </a:rPr>
              <a:t>Trie</a:t>
            </a:r>
            <a:r>
              <a:rPr lang="zh-CN" altLang="en-US" sz="2000" dirty="0">
                <a:solidFill>
                  <a:schemeClr val="bg1"/>
                </a:solidFill>
                <a:latin typeface="微软雅黑" panose="020B0503020204020204" pitchFamily="34" charset="-122"/>
                <a:ea typeface="微软雅黑" panose="020B0503020204020204" pitchFamily="34" charset="-122"/>
              </a:rPr>
              <a:t>树的内存消耗会非常大</a:t>
            </a:r>
            <a:endParaRPr lang="en-US" altLang="zh-CN" sz="2000" dirty="0">
              <a:solidFill>
                <a:schemeClr val="bg1"/>
              </a:solidFill>
              <a:latin typeface="微软雅黑" panose="020B0503020204020204" pitchFamily="34" charset="-122"/>
              <a:ea typeface="微软雅黑" panose="020B0503020204020204" pitchFamily="34" charset="-122"/>
            </a:endParaRPr>
          </a:p>
          <a:p>
            <a:pPr marL="457200" indent="-457200" defTabSz="1155700">
              <a:lnSpc>
                <a:spcPts val="2600"/>
              </a:lnSpc>
              <a:spcBef>
                <a:spcPct val="0"/>
              </a:spcBef>
              <a:spcAft>
                <a:spcPct val="35000"/>
              </a:spcAft>
              <a:buFontTx/>
              <a:buAutoNum type="arabicParenBoth"/>
            </a:pPr>
            <a:r>
              <a:rPr lang="zh-CN" altLang="en-US" sz="2000" dirty="0">
                <a:solidFill>
                  <a:schemeClr val="bg1"/>
                </a:solidFill>
                <a:latin typeface="微软雅黑" panose="020B0503020204020204" pitchFamily="34" charset="-122"/>
                <a:ea typeface="微软雅黑" panose="020B0503020204020204" pitchFamily="34" charset="-122"/>
              </a:rPr>
              <a:t>最坏情况下，</a:t>
            </a:r>
            <a:r>
              <a:rPr lang="en-US" altLang="zh-CN" sz="2000" dirty="0" err="1">
                <a:solidFill>
                  <a:schemeClr val="bg1"/>
                </a:solidFill>
                <a:latin typeface="微软雅黑" panose="020B0503020204020204" pitchFamily="34" charset="-122"/>
                <a:ea typeface="微软雅黑" panose="020B0503020204020204" pitchFamily="34" charset="-122"/>
              </a:rPr>
              <a:t>Trie</a:t>
            </a:r>
            <a:r>
              <a:rPr lang="zh-CN" altLang="en-GB" sz="2000" dirty="0">
                <a:solidFill>
                  <a:schemeClr val="bg1"/>
                </a:solidFill>
                <a:latin typeface="微软雅黑" panose="020B0503020204020204" pitchFamily="34" charset="-122"/>
                <a:ea typeface="微软雅黑" panose="020B0503020204020204" pitchFamily="34" charset="-122"/>
              </a:rPr>
              <a:t>树</a:t>
            </a:r>
            <a:r>
              <a:rPr lang="zh-CN" altLang="en-US" sz="2000" dirty="0">
                <a:solidFill>
                  <a:schemeClr val="bg1"/>
                </a:solidFill>
                <a:latin typeface="微软雅黑" panose="020B0503020204020204" pitchFamily="34" charset="-122"/>
                <a:ea typeface="微软雅黑" panose="020B0503020204020204" pitchFamily="34" charset="-122"/>
              </a:rPr>
              <a:t>的空间复杂度可达</a:t>
            </a:r>
            <a:r>
              <a:rPr lang="en-GB" altLang="zh-CN" sz="2000" dirty="0">
                <a:solidFill>
                  <a:schemeClr val="bg1"/>
                </a:solidFill>
                <a:latin typeface="微软雅黑" panose="020B0503020204020204" pitchFamily="34" charset="-122"/>
                <a:ea typeface="微软雅黑" panose="020B0503020204020204" pitchFamily="34" charset="-122"/>
              </a:rPr>
              <a:t>O(</a:t>
            </a:r>
            <a:r>
              <a:rPr lang="en-US" altLang="zh-CN" sz="2000" dirty="0">
                <a:solidFill>
                  <a:schemeClr val="bg1"/>
                </a:solidFill>
                <a:latin typeface="微软雅黑" panose="020B0503020204020204" pitchFamily="34" charset="-122"/>
                <a:ea typeface="微软雅黑" panose="020B0503020204020204" pitchFamily="34" charset="-122"/>
              </a:rPr>
              <a:t>K</a:t>
            </a:r>
            <a:r>
              <a:rPr lang="en-GB" altLang="zh-CN" sz="2000" dirty="0">
                <a:solidFill>
                  <a:schemeClr val="bg1"/>
                </a:solidFill>
                <a:latin typeface="微软雅黑" panose="020B0503020204020204" pitchFamily="34" charset="-122"/>
                <a:ea typeface="微软雅黑" panose="020B0503020204020204" pitchFamily="34" charset="-122"/>
              </a:rPr>
              <a:t>N)</a:t>
            </a:r>
            <a:r>
              <a:rPr lang="zh-CN" altLang="en-GB"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其中</a:t>
            </a:r>
            <a:r>
              <a:rPr lang="en-GB" altLang="zh-CN" sz="2000" dirty="0">
                <a:solidFill>
                  <a:schemeClr val="bg1"/>
                </a:solidFill>
                <a:latin typeface="微软雅黑" panose="020B0503020204020204" pitchFamily="34" charset="-122"/>
                <a:ea typeface="微软雅黑" panose="020B0503020204020204" pitchFamily="34" charset="-122"/>
              </a:rPr>
              <a:t>N</a:t>
            </a:r>
            <a:r>
              <a:rPr lang="zh-CN" altLang="en-US" sz="2000" dirty="0">
                <a:solidFill>
                  <a:schemeClr val="bg1"/>
                </a:solidFill>
                <a:latin typeface="微软雅黑" panose="020B0503020204020204" pitchFamily="34" charset="-122"/>
                <a:ea typeface="微软雅黑" panose="020B0503020204020204" pitchFamily="34" charset="-122"/>
              </a:rPr>
              <a:t>为所有字符串的长度之和，</a:t>
            </a:r>
            <a:r>
              <a:rPr lang="en-US" altLang="zh-CN" sz="2000" dirty="0">
                <a:solidFill>
                  <a:schemeClr val="bg1"/>
                </a:solidFill>
                <a:latin typeface="微软雅黑" panose="020B0503020204020204" pitchFamily="34" charset="-122"/>
                <a:ea typeface="微软雅黑" panose="020B0503020204020204" pitchFamily="34" charset="-122"/>
              </a:rPr>
              <a:t>K</a:t>
            </a:r>
            <a:r>
              <a:rPr lang="zh-CN" altLang="en-US" sz="2000" dirty="0">
                <a:solidFill>
                  <a:schemeClr val="bg1"/>
                </a:solidFill>
                <a:latin typeface="微软雅黑" panose="020B0503020204020204" pitchFamily="34" charset="-122"/>
                <a:ea typeface="微软雅黑" panose="020B0503020204020204" pitchFamily="34" charset="-122"/>
              </a:rPr>
              <a:t>为字符集规模</a:t>
            </a:r>
            <a:endParaRPr lang="en-US" altLang="zh-CN" sz="2000" dirty="0">
              <a:solidFill>
                <a:schemeClr val="bg1"/>
              </a:solidFill>
              <a:latin typeface="微软雅黑" panose="020B0503020204020204" pitchFamily="34" charset="-122"/>
              <a:ea typeface="微软雅黑" panose="020B0503020204020204" pitchFamily="34" charset="-122"/>
            </a:endParaRPr>
          </a:p>
          <a:p>
            <a:pPr marL="457200" indent="-457200" defTabSz="1155700">
              <a:lnSpc>
                <a:spcPts val="2600"/>
              </a:lnSpc>
              <a:spcBef>
                <a:spcPct val="0"/>
              </a:spcBef>
              <a:spcAft>
                <a:spcPct val="35000"/>
              </a:spcAft>
              <a:buFontTx/>
              <a:buAutoNum type="arabicParenBoth"/>
            </a:pPr>
            <a:r>
              <a:rPr lang="zh-CN" altLang="en-US" sz="2000" dirty="0">
                <a:solidFill>
                  <a:schemeClr val="bg1"/>
                </a:solidFill>
                <a:latin typeface="微软雅黑" panose="020B0503020204020204" pitchFamily="34" charset="-122"/>
                <a:ea typeface="微软雅黑" panose="020B0503020204020204" pitchFamily="34" charset="-122"/>
              </a:rPr>
              <a:t>在实际应用中，</a:t>
            </a:r>
            <a:r>
              <a:rPr lang="en-US" altLang="zh-CN" sz="2000" dirty="0" err="1">
                <a:solidFill>
                  <a:schemeClr val="bg1"/>
                </a:solidFill>
                <a:latin typeface="微软雅黑" panose="020B0503020204020204" pitchFamily="34" charset="-122"/>
                <a:ea typeface="微软雅黑" panose="020B0503020204020204" pitchFamily="34" charset="-122"/>
              </a:rPr>
              <a:t>Trie</a:t>
            </a:r>
            <a:r>
              <a:rPr lang="zh-CN" altLang="en-US" sz="2000" dirty="0">
                <a:solidFill>
                  <a:schemeClr val="bg1"/>
                </a:solidFill>
                <a:latin typeface="微软雅黑" panose="020B0503020204020204" pitchFamily="34" charset="-122"/>
                <a:ea typeface="微软雅黑" panose="020B0503020204020204" pitchFamily="34" charset="-122"/>
              </a:rPr>
              <a:t>树通常用二维数组（顺序变）来实现</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2164753" y="2373757"/>
            <a:ext cx="2599250" cy="3867818"/>
          </a:xfrm>
          <a:prstGeom prst="rect">
            <a:avLst/>
          </a:prstGeom>
        </p:spPr>
      </p:pic>
      <p:sp>
        <p:nvSpPr>
          <p:cNvPr id="2" name="标题 1"/>
          <p:cNvSpPr>
            <a:spLocks noGrp="1"/>
          </p:cNvSpPr>
          <p:nvPr>
            <p:ph type="title"/>
          </p:nvPr>
        </p:nvSpPr>
        <p:spPr/>
        <p:txBody>
          <a:bodyPr/>
          <a:lstStyle/>
          <a:p>
            <a:r>
              <a:rPr lang="en-US" altLang="zh-CN" sz="2800" dirty="0"/>
              <a:t>5.7.2</a:t>
            </a:r>
            <a:r>
              <a:rPr lang="zh-CN" altLang="en-US" sz="2800" dirty="0"/>
              <a:t> 拓展延伸：后缀树与后缀自动机</a:t>
            </a:r>
            <a:endParaRPr lang="zh-CN" altLang="en-US" dirty="0"/>
          </a:p>
        </p:txBody>
      </p:sp>
      <p:sp>
        <p:nvSpPr>
          <p:cNvPr id="3" name="副标题 2"/>
          <p:cNvSpPr>
            <a:spLocks noGrp="1"/>
          </p:cNvSpPr>
          <p:nvPr>
            <p:ph type="subTitle" idx="1"/>
          </p:nvPr>
        </p:nvSpPr>
        <p:spPr/>
        <p:txBody>
          <a:bodyPr/>
          <a:lstStyle/>
          <a:p>
            <a:r>
              <a:rPr lang="en-US" altLang="zh-CN" dirty="0"/>
              <a:t>5.7 </a:t>
            </a:r>
            <a:r>
              <a:rPr lang="zh-CN" altLang="en-US" dirty="0"/>
              <a:t>拓展延伸</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1"/>
            <a:ext cx="5960451" cy="1366113"/>
          </a:xfrm>
        </p:spPr>
        <p:txBody>
          <a:bodyPr>
            <a:normAutofit/>
          </a:bodyPr>
          <a:lstStyle/>
          <a:p>
            <a:pPr>
              <a:lnSpc>
                <a:spcPct val="110000"/>
              </a:lnSpc>
            </a:pPr>
            <a:r>
              <a:rPr lang="zh-CN" altLang="en-US" b="1" dirty="0"/>
              <a:t>后缀树</a:t>
            </a:r>
            <a:r>
              <a:rPr lang="zh-CN" altLang="en-US" dirty="0"/>
              <a:t>：用一个字符串的所有后缀构建的</a:t>
            </a:r>
            <a:r>
              <a:rPr lang="en-US" altLang="zh-CN" b="1" dirty="0" err="1"/>
              <a:t>Trie</a:t>
            </a:r>
            <a:r>
              <a:rPr lang="zh-CN" altLang="en-US" b="1" dirty="0"/>
              <a:t>树</a:t>
            </a:r>
            <a:endParaRPr lang="en-US" altLang="zh-CN" b="1" dirty="0"/>
          </a:p>
          <a:p>
            <a:pPr>
              <a:lnSpc>
                <a:spcPct val="110000"/>
              </a:lnSpc>
            </a:pPr>
            <a:r>
              <a:rPr lang="zh-CN" altLang="en-US" b="1" dirty="0"/>
              <a:t>典型应用</a:t>
            </a:r>
            <a:r>
              <a:rPr lang="zh-CN" altLang="en-US" dirty="0"/>
              <a:t>：最长重复子串问题、最长公共子串问题、精确字符匹配问题等</a:t>
            </a:r>
            <a:endParaRPr lang="zh-CN" altLang="zh-CN" b="1" dirty="0"/>
          </a:p>
        </p:txBody>
      </p:sp>
      <p:sp>
        <p:nvSpPr>
          <p:cNvPr id="13" name="文本框 12"/>
          <p:cNvSpPr txBox="1"/>
          <p:nvPr/>
        </p:nvSpPr>
        <p:spPr>
          <a:xfrm>
            <a:off x="1709146" y="6189437"/>
            <a:ext cx="3538084" cy="369332"/>
          </a:xfrm>
          <a:prstGeom prst="rect">
            <a:avLst/>
          </a:prstGeom>
          <a:noFill/>
        </p:spPr>
        <p:txBody>
          <a:bodyPr wrap="none" rtlCol="0">
            <a:spAutoFit/>
          </a:bodyPr>
          <a:lstStyle/>
          <a:p>
            <a:r>
              <a:rPr kumimoji="1" lang="zh-CN" altLang="en-US" dirty="0">
                <a:solidFill>
                  <a:srgbClr val="C00000"/>
                </a:solidFill>
                <a:latin typeface="微软雅黑" panose="020B0503020204020204" pitchFamily="34" charset="-122"/>
                <a:ea typeface="微软雅黑" panose="020B0503020204020204" pitchFamily="34" charset="-122"/>
              </a:rPr>
              <a:t>字符串</a:t>
            </a:r>
            <a:r>
              <a:rPr kumimoji="1" lang="en-US" altLang="zh-CN" dirty="0">
                <a:solidFill>
                  <a:srgbClr val="C00000"/>
                </a:solidFill>
                <a:latin typeface="微软雅黑" panose="020B0503020204020204" pitchFamily="34" charset="-122"/>
                <a:ea typeface="微软雅黑" panose="020B0503020204020204" pitchFamily="34" charset="-122"/>
              </a:rPr>
              <a:t>“banana”</a:t>
            </a:r>
            <a:r>
              <a:rPr kumimoji="1" lang="zh-CN" altLang="en-US" dirty="0">
                <a:solidFill>
                  <a:srgbClr val="C00000"/>
                </a:solidFill>
                <a:latin typeface="微软雅黑" panose="020B0503020204020204" pitchFamily="34" charset="-122"/>
                <a:ea typeface="微软雅黑" panose="020B0503020204020204" pitchFamily="34" charset="-122"/>
              </a:rPr>
              <a:t>构成的后缀树</a:t>
            </a:r>
            <a:endParaRPr kumimoji="1" lang="zh-CN" altLang="en-US" dirty="0">
              <a:solidFill>
                <a:srgbClr val="C00000"/>
              </a:solidFill>
              <a:latin typeface="微软雅黑" panose="020B0503020204020204" pitchFamily="34" charset="-122"/>
              <a:ea typeface="微软雅黑" panose="020B0503020204020204" pitchFamily="34" charset="-122"/>
            </a:endParaRPr>
          </a:p>
        </p:txBody>
      </p:sp>
      <p:sp>
        <p:nvSpPr>
          <p:cNvPr id="14" name="任意多边形: 形状 19"/>
          <p:cNvSpPr/>
          <p:nvPr/>
        </p:nvSpPr>
        <p:spPr>
          <a:xfrm>
            <a:off x="6544678" y="1404983"/>
            <a:ext cx="5063097" cy="496912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indent="-342900" defTabSz="1155700">
              <a:lnSpc>
                <a:spcPts val="2600"/>
              </a:lnSpc>
              <a:spcBef>
                <a:spcPct val="0"/>
              </a:spcBef>
              <a:spcAft>
                <a:spcPct val="35000"/>
              </a:spcAft>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使用字符串的所有后缀构建</a:t>
            </a:r>
            <a:r>
              <a:rPr lang="en-US" altLang="zh-CN" sz="2000" dirty="0" err="1">
                <a:solidFill>
                  <a:schemeClr val="bg1"/>
                </a:solidFill>
                <a:latin typeface="微软雅黑" panose="020B0503020204020204" pitchFamily="34" charset="-122"/>
                <a:ea typeface="微软雅黑" panose="020B0503020204020204" pitchFamily="34" charset="-122"/>
              </a:rPr>
              <a:t>Trie</a:t>
            </a:r>
            <a:r>
              <a:rPr lang="zh-CN" altLang="en-US" sz="2000" dirty="0">
                <a:solidFill>
                  <a:schemeClr val="bg1"/>
                </a:solidFill>
                <a:latin typeface="微软雅黑" panose="020B0503020204020204" pitchFamily="34" charset="-122"/>
                <a:ea typeface="微软雅黑" panose="020B0503020204020204" pitchFamily="34" charset="-122"/>
              </a:rPr>
              <a:t>树，可以在树上保留所有子串信息，由此大幅提升</a:t>
            </a:r>
            <a:r>
              <a:rPr lang="zh-CN" altLang="en-US" sz="2000" dirty="0">
                <a:solidFill>
                  <a:srgbClr val="FFFF00"/>
                </a:solidFill>
                <a:latin typeface="微软雅黑" panose="020B0503020204020204" pitchFamily="34" charset="-122"/>
                <a:ea typeface="微软雅黑" panose="020B0503020204020204" pitchFamily="34" charset="-122"/>
              </a:rPr>
              <a:t>子串的查询效率</a:t>
            </a:r>
            <a:endParaRPr lang="en-US" altLang="zh-CN" sz="2000" dirty="0">
              <a:solidFill>
                <a:srgbClr val="FFFF00"/>
              </a:solidFill>
              <a:latin typeface="微软雅黑" panose="020B0503020204020204" pitchFamily="34" charset="-122"/>
              <a:ea typeface="微软雅黑"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查询字符串</a:t>
            </a:r>
            <a:r>
              <a:rPr lang="en-US" altLang="zh-CN" sz="2000" dirty="0">
                <a:solidFill>
                  <a:schemeClr val="bg1"/>
                </a:solidFill>
                <a:latin typeface="微软雅黑" panose="020B0503020204020204" pitchFamily="34" charset="-122"/>
                <a:ea typeface="微软雅黑" panose="020B0503020204020204" pitchFamily="34" charset="-122"/>
              </a:rPr>
              <a:t>S</a:t>
            </a:r>
            <a:r>
              <a:rPr lang="zh-CN" altLang="en-US" sz="2000" dirty="0">
                <a:solidFill>
                  <a:schemeClr val="bg1"/>
                </a:solidFill>
                <a:latin typeface="微软雅黑" panose="020B0503020204020204" pitchFamily="34" charset="-122"/>
                <a:ea typeface="微软雅黑" panose="020B0503020204020204" pitchFamily="34" charset="-122"/>
              </a:rPr>
              <a:t>中是否包含字符串</a:t>
            </a:r>
            <a:r>
              <a:rPr lang="en-US" altLang="zh-CN" sz="2000" dirty="0">
                <a:solidFill>
                  <a:schemeClr val="bg1"/>
                </a:solidFill>
                <a:latin typeface="微软雅黑" panose="020B0503020204020204" pitchFamily="34" charset="-122"/>
                <a:ea typeface="微软雅黑" panose="020B0503020204020204" pitchFamily="34" charset="-122"/>
              </a:rPr>
              <a:t>P</a:t>
            </a:r>
            <a:r>
              <a:rPr lang="zh-CN" altLang="en-US" sz="2000" dirty="0">
                <a:solidFill>
                  <a:schemeClr val="bg1"/>
                </a:solidFill>
                <a:latin typeface="微软雅黑" panose="020B0503020204020204" pitchFamily="34" charset="-122"/>
                <a:ea typeface="微软雅黑" panose="020B0503020204020204" pitchFamily="34" charset="-122"/>
              </a:rPr>
              <a:t>，只需在由</a:t>
            </a:r>
            <a:r>
              <a:rPr lang="en-US" altLang="zh-CN" sz="2000" dirty="0">
                <a:solidFill>
                  <a:schemeClr val="bg1"/>
                </a:solidFill>
                <a:latin typeface="微软雅黑" panose="020B0503020204020204" pitchFamily="34" charset="-122"/>
                <a:ea typeface="微软雅黑" panose="020B0503020204020204" pitchFamily="34" charset="-122"/>
              </a:rPr>
              <a:t>S</a:t>
            </a:r>
            <a:r>
              <a:rPr lang="zh-CN" altLang="en-US" sz="2000" dirty="0">
                <a:solidFill>
                  <a:schemeClr val="bg1"/>
                </a:solidFill>
                <a:latin typeface="微软雅黑" panose="020B0503020204020204" pitchFamily="34" charset="-122"/>
                <a:ea typeface="微软雅黑" panose="020B0503020204020204" pitchFamily="34" charset="-122"/>
              </a:rPr>
              <a:t>构建的后缀树上检索</a:t>
            </a:r>
            <a:r>
              <a:rPr lang="en-US" altLang="zh-CN" sz="2000" dirty="0">
                <a:solidFill>
                  <a:schemeClr val="bg1"/>
                </a:solidFill>
                <a:latin typeface="微软雅黑" panose="020B0503020204020204" pitchFamily="34" charset="-122"/>
                <a:ea typeface="微软雅黑" panose="020B0503020204020204" pitchFamily="34" charset="-122"/>
              </a:rPr>
              <a:t>P</a:t>
            </a:r>
            <a:r>
              <a:rPr lang="zh-CN" altLang="en-US" sz="2000" dirty="0">
                <a:solidFill>
                  <a:schemeClr val="bg1"/>
                </a:solidFill>
                <a:latin typeface="微软雅黑" panose="020B0503020204020204" pitchFamily="34" charset="-122"/>
                <a:ea typeface="微软雅黑" panose="020B0503020204020204" pitchFamily="34" charset="-122"/>
              </a:rPr>
              <a:t>，并且查询的时间复杂度为</a:t>
            </a:r>
            <a:r>
              <a:rPr lang="en-US" altLang="zh-CN" sz="2000" dirty="0">
                <a:solidFill>
                  <a:schemeClr val="bg1"/>
                </a:solidFill>
                <a:latin typeface="微软雅黑" panose="020B0503020204020204" pitchFamily="34" charset="-122"/>
                <a:ea typeface="微软雅黑" panose="020B0503020204020204" pitchFamily="34" charset="-122"/>
              </a:rPr>
              <a:t>O(|P|)</a:t>
            </a:r>
            <a:r>
              <a:rPr lang="zh-CN" altLang="en-US" sz="2000" dirty="0">
                <a:solidFill>
                  <a:schemeClr val="bg1"/>
                </a:solidFill>
                <a:latin typeface="微软雅黑" panose="020B0503020204020204" pitchFamily="34" charset="-122"/>
                <a:ea typeface="微软雅黑" panose="020B0503020204020204" pitchFamily="34" charset="-122"/>
              </a:rPr>
              <a:t>，与后缀树规模无关，比</a:t>
            </a:r>
            <a:r>
              <a:rPr lang="en-US" altLang="zh-CN" sz="2000" dirty="0">
                <a:solidFill>
                  <a:schemeClr val="bg1"/>
                </a:solidFill>
                <a:latin typeface="微软雅黑" panose="020B0503020204020204" pitchFamily="34" charset="-122"/>
                <a:ea typeface="微软雅黑" panose="020B0503020204020204" pitchFamily="34" charset="-122"/>
              </a:rPr>
              <a:t>KMP</a:t>
            </a:r>
            <a:r>
              <a:rPr lang="zh-CN" altLang="en-US" sz="2000" dirty="0">
                <a:solidFill>
                  <a:schemeClr val="bg1"/>
                </a:solidFill>
                <a:latin typeface="微软雅黑" panose="020B0503020204020204" pitchFamily="34" charset="-122"/>
                <a:ea typeface="微软雅黑" panose="020B0503020204020204" pitchFamily="34" charset="-122"/>
              </a:rPr>
              <a:t>等算法效率高</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建立字符串</a:t>
            </a:r>
            <a:r>
              <a:rPr lang="en-US" altLang="zh-CN" sz="2000" dirty="0">
                <a:solidFill>
                  <a:schemeClr val="bg1"/>
                </a:solidFill>
                <a:latin typeface="微软雅黑" panose="020B0503020204020204" pitchFamily="34" charset="-122"/>
                <a:ea typeface="微软雅黑" panose="020B0503020204020204" pitchFamily="34" charset="-122"/>
              </a:rPr>
              <a:t>S</a:t>
            </a:r>
            <a:r>
              <a:rPr lang="zh-CN" altLang="en-US" sz="2000" dirty="0">
                <a:solidFill>
                  <a:schemeClr val="bg1"/>
                </a:solidFill>
                <a:latin typeface="微软雅黑" panose="020B0503020204020204" pitchFamily="34" charset="-122"/>
                <a:ea typeface="微软雅黑" panose="020B0503020204020204" pitchFamily="34" charset="-122"/>
              </a:rPr>
              <a:t>的后缀树的时间与空间复杂度均为</a:t>
            </a:r>
            <a:r>
              <a:rPr lang="en-US" altLang="zh-CN" sz="2000" dirty="0">
                <a:solidFill>
                  <a:schemeClr val="bg1"/>
                </a:solidFill>
                <a:latin typeface="微软雅黑" panose="020B0503020204020204" pitchFamily="34" charset="-122"/>
                <a:ea typeface="微软雅黑" panose="020B0503020204020204" pitchFamily="34" charset="-122"/>
              </a:rPr>
              <a:t>O(K|S|</a:t>
            </a:r>
            <a:r>
              <a:rPr lang="en-US" altLang="zh-CN" sz="2000" baseline="30000" dirty="0">
                <a:solidFill>
                  <a:schemeClr val="bg1"/>
                </a:solidFill>
                <a:latin typeface="微软雅黑" panose="020B0503020204020204" pitchFamily="34" charset="-122"/>
                <a:ea typeface="微软雅黑" panose="020B0503020204020204" pitchFamily="34" charset="-122"/>
              </a:rPr>
              <a:t>2</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K</a:t>
            </a:r>
            <a:r>
              <a:rPr lang="zh-CN" altLang="en-US" sz="2000" dirty="0">
                <a:solidFill>
                  <a:schemeClr val="bg1"/>
                </a:solidFill>
                <a:latin typeface="微软雅黑" panose="020B0503020204020204" pitchFamily="34" charset="-122"/>
                <a:ea typeface="微软雅黑" panose="020B0503020204020204" pitchFamily="34" charset="-122"/>
              </a:rPr>
              <a:t>是字符集规模</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defTabSz="1155700">
              <a:lnSpc>
                <a:spcPts val="2600"/>
              </a:lnSpc>
              <a:spcBef>
                <a:spcPct val="0"/>
              </a:spcBef>
              <a:spcAft>
                <a:spcPct val="35000"/>
              </a:spcAft>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合并树中的相似结构，可以大幅压缩后缀树的规模，最终形成一个点和边的规模均为 </a:t>
            </a:r>
            <a:r>
              <a:rPr lang="en-GB" altLang="zh-CN" sz="2000" dirty="0">
                <a:solidFill>
                  <a:schemeClr val="bg1"/>
                </a:solidFill>
                <a:latin typeface="微软雅黑" panose="020B0503020204020204" pitchFamily="34" charset="-122"/>
                <a:ea typeface="微软雅黑" panose="020B0503020204020204" pitchFamily="34" charset="-122"/>
              </a:rPr>
              <a:t>O(</a:t>
            </a:r>
            <a:r>
              <a:rPr lang="en-US" altLang="zh-CN" sz="2000" dirty="0">
                <a:solidFill>
                  <a:schemeClr val="bg1"/>
                </a:solidFill>
                <a:latin typeface="微软雅黑" panose="020B0503020204020204" pitchFamily="34" charset="-122"/>
                <a:ea typeface="微软雅黑" panose="020B0503020204020204" pitchFamily="34" charset="-122"/>
              </a:rPr>
              <a:t>|S|</a:t>
            </a:r>
            <a:r>
              <a:rPr lang="en-GB"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的有向无环图，这就是</a:t>
            </a:r>
            <a:r>
              <a:rPr lang="zh-CN" altLang="en-US" sz="2000" b="1" dirty="0">
                <a:solidFill>
                  <a:srgbClr val="FFFF00"/>
                </a:solidFill>
                <a:latin typeface="微软雅黑" panose="020B0503020204020204" pitchFamily="34" charset="-122"/>
                <a:ea typeface="微软雅黑" panose="020B0503020204020204" pitchFamily="34" charset="-122"/>
              </a:rPr>
              <a:t>后缀自动机 </a:t>
            </a:r>
            <a:endParaRPr lang="en-US" altLang="zh-CN" sz="2000" dirty="0">
              <a:solidFill>
                <a:srgbClr val="FFFF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5.3.2</a:t>
            </a:r>
            <a:r>
              <a:rPr lang="zh-CN" altLang="en-US" sz="2800" dirty="0"/>
              <a:t> 满二叉树、完全二叉树、完美二叉树</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endParaRPr lang="zh-CN" altLang="zh-CN" sz="2400" dirty="0"/>
          </a:p>
          <a:p>
            <a:pPr>
              <a:lnSpc>
                <a:spcPct val="110000"/>
              </a:lnSpc>
            </a:pPr>
            <a:endParaRPr lang="en-US" altLang="zh-CN" sz="2400" dirty="0"/>
          </a:p>
        </p:txBody>
      </p:sp>
      <p:sp>
        <p:nvSpPr>
          <p:cNvPr id="6" name="内容占位符 4"/>
          <p:cNvSpPr txBox="1"/>
          <p:nvPr/>
        </p:nvSpPr>
        <p:spPr>
          <a:xfrm>
            <a:off x="584225" y="1475034"/>
            <a:ext cx="11055325" cy="20748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altLang="zh-CN" sz="2400" b="1" dirty="0"/>
          </a:p>
          <a:p>
            <a:pPr>
              <a:lnSpc>
                <a:spcPct val="110000"/>
              </a:lnSpc>
            </a:pPr>
            <a:r>
              <a:rPr lang="zh-CN" altLang="en-US" sz="2400" b="1" dirty="0"/>
              <a:t>完全二叉树</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p:pic>
        <p:nvPicPr>
          <p:cNvPr id="7" name="图片 6"/>
          <p:cNvPicPr>
            <a:picLocks noChangeAspect="1"/>
          </p:cNvPicPr>
          <p:nvPr/>
        </p:nvPicPr>
        <p:blipFill>
          <a:blip r:embed="rId1"/>
          <a:stretch>
            <a:fillRect/>
          </a:stretch>
        </p:blipFill>
        <p:spPr>
          <a:xfrm>
            <a:off x="1619859" y="2829895"/>
            <a:ext cx="9187841" cy="1588875"/>
          </a:xfrm>
          <a:prstGeom prst="rect">
            <a:avLst/>
          </a:prstGeom>
        </p:spPr>
      </p:pic>
      <mc:AlternateContent xmlns:mc="http://schemas.openxmlformats.org/markup-compatibility/2006">
        <mc:Choice xmlns:a14="http://schemas.microsoft.com/office/drawing/2010/main" Requires="a14">
          <p:sp>
            <p:nvSpPr>
              <p:cNvPr id="12" name="任意多边形: 形状 19"/>
              <p:cNvSpPr/>
              <p:nvPr/>
            </p:nvSpPr>
            <p:spPr>
              <a:xfrm>
                <a:off x="3535732" y="4817820"/>
                <a:ext cx="5120535" cy="61034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ct val="90000"/>
                  </a:lnSpc>
                  <a:spcBef>
                    <a:spcPct val="0"/>
                  </a:spcBef>
                  <a:spcAft>
                    <a:spcPct val="35000"/>
                  </a:spcAft>
                </a:pPr>
                <a:r>
                  <a:rPr lang="zh-CN" altLang="en-US" sz="2400" b="1" dirty="0">
                    <a:latin typeface="微软雅黑" panose="020B0503020204020204" pitchFamily="34" charset="-122"/>
                    <a:ea typeface="微软雅黑" panose="020B0503020204020204" pitchFamily="34" charset="-122"/>
                  </a:rPr>
                  <a:t>高度</a:t>
                </a:r>
                <a14:m>
                  <m:oMath xmlns:m="http://schemas.openxmlformats.org/officeDocument/2006/math">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𝒅</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𝟑</m:t>
                    </m:r>
                  </m:oMath>
                </a14:m>
                <a:r>
                  <a:rPr lang="zh-CN" altLang="en-US" sz="2400" b="1" dirty="0">
                    <a:latin typeface="微软雅黑" panose="020B0503020204020204" pitchFamily="34" charset="-122"/>
                    <a:ea typeface="微软雅黑" panose="020B0503020204020204" pitchFamily="34" charset="-122"/>
                  </a:rPr>
                  <a:t>的所有完全二叉树</a:t>
                </a:r>
                <a:endParaRPr lang="zh-CN" altLang="en-US" sz="2400" b="1" dirty="0">
                  <a:latin typeface="微软雅黑" panose="020B0503020204020204" pitchFamily="34" charset="-122"/>
                  <a:ea typeface="微软雅黑" panose="020B0503020204020204" pitchFamily="34" charset="-122"/>
                </a:endParaRPr>
              </a:p>
            </p:txBody>
          </p:sp>
        </mc:Choice>
        <mc:Fallback>
          <p:sp>
            <p:nvSpPr>
              <p:cNvPr id="12" name="任意多边形: 形状 19"/>
              <p:cNvSpPr>
                <a:spLocks noRot="1" noChangeAspect="1" noMove="1" noResize="1" noEditPoints="1" noAdjustHandles="1" noChangeArrowheads="1" noChangeShapeType="1" noTextEdit="1"/>
              </p:cNvSpPr>
              <p:nvPr/>
            </p:nvSpPr>
            <p:spPr>
              <a:xfrm>
                <a:off x="3535732" y="4817820"/>
                <a:ext cx="5120535" cy="61034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2"/>
                <a:stretch>
                  <a:fillRect l="-125" t="-1053" r="-113" b="-1010"/>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
        <p:nvSpPr>
          <p:cNvPr id="17" name="文本框 16"/>
          <p:cNvSpPr txBox="1"/>
          <p:nvPr/>
        </p:nvSpPr>
        <p:spPr>
          <a:xfrm>
            <a:off x="8938019" y="6103875"/>
            <a:ext cx="2724030" cy="44881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defPPr>
              <a:defRPr lang="zh-CN"/>
            </a:defPPr>
            <a:lvl1pPr>
              <a:lnSpc>
                <a:spcPct val="110000"/>
              </a:lnSpc>
              <a:defRPr sz="20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rgbClr val="C00000"/>
                </a:solidFill>
                <a:sym typeface="Wingdings" panose="05000000000000000000" pitchFamily="2" charset="2"/>
              </a:rPr>
              <a:t>完全二叉树实例：堆</a:t>
            </a:r>
            <a:endParaRPr lang="zh-CN" altLang="en-US" dirty="0">
              <a:solidFill>
                <a:srgbClr val="C00000"/>
              </a:solidFill>
            </a:endParaRPr>
          </a:p>
        </p:txBody>
      </p:sp>
      <p:sp>
        <p:nvSpPr>
          <p:cNvPr id="8" name="文本框 7"/>
          <p:cNvSpPr txBox="1"/>
          <p:nvPr/>
        </p:nvSpPr>
        <p:spPr>
          <a:xfrm>
            <a:off x="7870825" y="1201897"/>
            <a:ext cx="3835400" cy="369332"/>
          </a:xfrm>
          <a:prstGeom prst="rect">
            <a:avLst/>
          </a:prstGeom>
          <a:noFill/>
        </p:spPr>
        <p:txBody>
          <a:bodyPr wrap="square">
            <a:spAutoFit/>
          </a:bodyPr>
          <a:lstStyle/>
          <a:p>
            <a:r>
              <a:rPr lang="zh-CN" altLang="en-US" dirty="0">
                <a:solidFill>
                  <a:srgbClr val="009999"/>
                </a:solidFill>
                <a:latin typeface="微软雅黑" panose="020B0503020204020204" pitchFamily="34" charset="-122"/>
                <a:ea typeface="微软雅黑" panose="020B0503020204020204" pitchFamily="34" charset="-122"/>
                <a:sym typeface="Wingdings" panose="05000000000000000000" pitchFamily="2" charset="2"/>
              </a:rPr>
              <a:t>形态结构特殊、应用广泛的二叉树</a:t>
            </a:r>
            <a:endParaRPr lang="zh-CN" altLang="en-US" dirty="0">
              <a:solidFill>
                <a:srgbClr val="009999"/>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5.8  </a:t>
            </a:r>
            <a:r>
              <a:rPr lang="zh-CN" altLang="en-US" sz="2800" dirty="0"/>
              <a:t>应用场景：决策树</a:t>
            </a:r>
            <a:endParaRPr lang="zh-CN" altLang="en-US" sz="2800" dirty="0"/>
          </a:p>
        </p:txBody>
      </p:sp>
      <p:sp>
        <p:nvSpPr>
          <p:cNvPr id="3" name="副标题 2"/>
          <p:cNvSpPr>
            <a:spLocks noGrp="1"/>
          </p:cNvSpPr>
          <p:nvPr>
            <p:ph type="subTitle" idx="1"/>
          </p:nvPr>
        </p:nvSpPr>
        <p:spPr/>
        <p:txBody>
          <a:bodyPr/>
          <a:lstStyle/>
          <a:p>
            <a:r>
              <a:rPr lang="en-US" altLang="zh-CN" dirty="0"/>
              <a:t>5.8 </a:t>
            </a:r>
            <a:r>
              <a:rPr lang="zh-CN" altLang="en-US" dirty="0"/>
              <a:t>应用场景</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98073"/>
          </a:xfrm>
        </p:spPr>
        <p:txBody>
          <a:bodyPr>
            <a:normAutofit/>
          </a:bodyPr>
          <a:lstStyle/>
          <a:p>
            <a:pPr>
              <a:lnSpc>
                <a:spcPct val="110000"/>
              </a:lnSpc>
            </a:pPr>
            <a:r>
              <a:rPr lang="zh-CN" altLang="zh-CN" sz="24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决策树</a:t>
            </a:r>
            <a:r>
              <a:rPr lang="zh-CN" altLang="en-US" sz="24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一种解决分类问题的算法</a:t>
            </a:r>
            <a:endParaRPr lang="en-US" altLang="zh-CN" sz="24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10000"/>
              </a:lnSpc>
            </a:pPr>
            <a:endParaRPr lang="en-US" altLang="zh-CN"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10000"/>
              </a:lnSpc>
            </a:pPr>
            <a:r>
              <a:rPr lang="zh-CN" altLang="en-US" sz="2400" b="1"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实例</a:t>
            </a:r>
            <a:r>
              <a:rPr lang="zh-CN" altLang="en-US"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800" dirty="0">
              <a:latin typeface="微软雅黑" panose="020B0503020204020204" pitchFamily="34" charset="-122"/>
              <a:ea typeface="微软雅黑" panose="020B0503020204020204" pitchFamily="34" charset="-122"/>
            </a:endParaRPr>
          </a:p>
        </p:txBody>
      </p:sp>
      <p:sp>
        <p:nvSpPr>
          <p:cNvPr id="9" name="任意多边形: 形状 19"/>
          <p:cNvSpPr/>
          <p:nvPr/>
        </p:nvSpPr>
        <p:spPr>
          <a:xfrm>
            <a:off x="1786056" y="2336800"/>
            <a:ext cx="3916243" cy="351790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spcBef>
                <a:spcPts val="600"/>
              </a:spcBef>
              <a:spcAft>
                <a:spcPts val="600"/>
              </a:spcAft>
            </a:pPr>
            <a:r>
              <a:rPr lang="zh-CN" altLang="zh-CN" sz="2000" b="1"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某高校</a:t>
            </a:r>
            <a:r>
              <a:rPr lang="zh-CN" altLang="en-US" sz="2000" b="1"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sz="2000" b="1"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优秀学生选拔标准</a:t>
            </a:r>
            <a:endParaRPr lang="en-US" altLang="zh-CN" sz="2000" b="1"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spcBef>
                <a:spcPts val="600"/>
              </a:spcBef>
              <a:spcAft>
                <a:spcPts val="600"/>
              </a:spcAft>
            </a:pPr>
            <a:r>
              <a:rPr lang="en-US" altLang="zh-CN" sz="2000"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000"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）学生在德、智、体三个方面都取得良以上的成绩</a:t>
            </a:r>
            <a:endParaRPr lang="en-US" altLang="zh-CN" sz="2000"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spcBef>
                <a:spcPts val="600"/>
              </a:spcBef>
              <a:spcAft>
                <a:spcPts val="600"/>
              </a:spcAft>
            </a:pPr>
            <a:r>
              <a:rPr lang="en-US" altLang="zh-CN" sz="2000"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000"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）按照</a:t>
            </a:r>
            <a:r>
              <a:rPr lang="en-US" altLang="zh-CN" sz="2000"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为学须先立志</a:t>
            </a:r>
            <a:r>
              <a:rPr lang="en-US" altLang="zh-CN" sz="2000"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的原则，品行优异的学生可评为优秀</a:t>
            </a:r>
            <a:endParaRPr lang="en-US" altLang="zh-CN" sz="2000"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spcBef>
                <a:spcPts val="600"/>
              </a:spcBef>
              <a:spcAft>
                <a:spcPts val="600"/>
              </a:spcAft>
            </a:pPr>
            <a:r>
              <a:rPr lang="en-US" altLang="zh-CN" sz="2000"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000"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）对于品德表现良好的学生，必须</a:t>
            </a:r>
            <a:r>
              <a:rPr lang="en-US" altLang="zh-CN" sz="2000"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文武全才</a:t>
            </a:r>
            <a:r>
              <a:rPr lang="en-US" altLang="zh-CN" sz="2000"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，即学习成绩和身体素质皆优</a:t>
            </a:r>
            <a:endParaRPr lang="en-US" altLang="zh-CN" sz="2000" dirty="0">
              <a:solidFill>
                <a:schemeClr val="bg1"/>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402539" y="2336800"/>
            <a:ext cx="5125843" cy="3206750"/>
          </a:xfrm>
          <a:prstGeom prst="rect">
            <a:avLst/>
          </a:prstGeom>
        </p:spPr>
      </p:pic>
      <p:sp>
        <p:nvSpPr>
          <p:cNvPr id="25" name="右箭头 24"/>
          <p:cNvSpPr/>
          <p:nvPr/>
        </p:nvSpPr>
        <p:spPr>
          <a:xfrm>
            <a:off x="5954895" y="3560518"/>
            <a:ext cx="895287" cy="759314"/>
          </a:xfrm>
          <a:prstGeom prst="right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转换</a:t>
            </a:r>
            <a:endParaRPr kumimoji="1" lang="zh-CN" altLang="en-US" dirty="0"/>
          </a:p>
        </p:txBody>
      </p:sp>
      <p:sp>
        <p:nvSpPr>
          <p:cNvPr id="26" name="文本框 25"/>
          <p:cNvSpPr txBox="1"/>
          <p:nvPr/>
        </p:nvSpPr>
        <p:spPr>
          <a:xfrm>
            <a:off x="8965460" y="5623867"/>
            <a:ext cx="1107996" cy="461665"/>
          </a:xfrm>
          <a:prstGeom prst="rect">
            <a:avLst/>
          </a:prstGeom>
          <a:noFill/>
        </p:spPr>
        <p:txBody>
          <a:bodyPr wrap="none" rtlCol="0">
            <a:spAutoFit/>
          </a:bodyPr>
          <a:lstStyle/>
          <a:p>
            <a:r>
              <a:rPr kumimoji="1" lang="zh-CN" altLang="en-US" sz="2400" dirty="0">
                <a:solidFill>
                  <a:srgbClr val="C00000"/>
                </a:solidFill>
                <a:latin typeface="微软雅黑" panose="020B0503020204020204" pitchFamily="34" charset="-122"/>
                <a:ea typeface="微软雅黑" panose="020B0503020204020204" pitchFamily="34" charset="-122"/>
              </a:rPr>
              <a:t>决策树</a:t>
            </a:r>
            <a:endParaRPr kumimoji="1" lang="zh-CN" altLang="en-US" sz="24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6044" y="2374900"/>
            <a:ext cx="5125843" cy="3206750"/>
          </a:xfrm>
          <a:prstGeom prst="rect">
            <a:avLst/>
          </a:prstGeom>
        </p:spPr>
      </p:pic>
      <p:sp>
        <p:nvSpPr>
          <p:cNvPr id="2" name="标题 1"/>
          <p:cNvSpPr>
            <a:spLocks noGrp="1"/>
          </p:cNvSpPr>
          <p:nvPr>
            <p:ph type="title"/>
          </p:nvPr>
        </p:nvSpPr>
        <p:spPr/>
        <p:txBody>
          <a:bodyPr>
            <a:normAutofit/>
          </a:bodyPr>
          <a:lstStyle/>
          <a:p>
            <a:r>
              <a:rPr lang="en-US" altLang="zh-CN" sz="2800" dirty="0"/>
              <a:t>5.8  </a:t>
            </a:r>
            <a:r>
              <a:rPr lang="zh-CN" altLang="en-US" sz="2800" dirty="0"/>
              <a:t>应用场景：决策树</a:t>
            </a:r>
            <a:endParaRPr lang="zh-CN" altLang="en-US" sz="2800" dirty="0"/>
          </a:p>
        </p:txBody>
      </p:sp>
      <p:sp>
        <p:nvSpPr>
          <p:cNvPr id="3" name="副标题 2"/>
          <p:cNvSpPr>
            <a:spLocks noGrp="1"/>
          </p:cNvSpPr>
          <p:nvPr>
            <p:ph type="subTitle" idx="1"/>
          </p:nvPr>
        </p:nvSpPr>
        <p:spPr/>
        <p:txBody>
          <a:bodyPr/>
          <a:lstStyle/>
          <a:p>
            <a:r>
              <a:rPr lang="en-US" altLang="zh-CN" dirty="0"/>
              <a:t>5.8 </a:t>
            </a:r>
            <a:r>
              <a:rPr lang="zh-CN" altLang="en-US" dirty="0"/>
              <a:t>应用场景</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98073"/>
          </a:xfrm>
        </p:spPr>
        <p:txBody>
          <a:bodyPr>
            <a:normAutofit/>
          </a:bodyPr>
          <a:lstStyle/>
          <a:p>
            <a:pPr>
              <a:lnSpc>
                <a:spcPct val="110000"/>
              </a:lnSpc>
            </a:pPr>
            <a:r>
              <a:rPr lang="zh-CN" altLang="zh-CN" sz="24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决策树</a:t>
            </a:r>
            <a:r>
              <a:rPr lang="zh-CN" altLang="en-US" sz="24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一种解决分类问题的算法</a:t>
            </a:r>
            <a:endParaRPr lang="en-US" altLang="zh-CN" sz="24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10000"/>
              </a:lnSpc>
            </a:pPr>
            <a:endParaRPr lang="en-US" altLang="zh-CN"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10000"/>
              </a:lnSpc>
            </a:pPr>
            <a:r>
              <a:rPr lang="zh-CN" altLang="en-US" sz="2400" b="1"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实例</a:t>
            </a:r>
            <a:r>
              <a:rPr lang="zh-CN" altLang="en-US"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800"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3466360" y="5575300"/>
            <a:ext cx="1107996" cy="461665"/>
          </a:xfrm>
          <a:prstGeom prst="rect">
            <a:avLst/>
          </a:prstGeom>
          <a:noFill/>
        </p:spPr>
        <p:txBody>
          <a:bodyPr wrap="none" rtlCol="0">
            <a:spAutoFit/>
          </a:bodyPr>
          <a:lstStyle/>
          <a:p>
            <a:r>
              <a:rPr kumimoji="1" lang="zh-CN" altLang="en-US" sz="2400" dirty="0">
                <a:solidFill>
                  <a:srgbClr val="C00000"/>
                </a:solidFill>
                <a:latin typeface="微软雅黑" panose="020B0503020204020204" pitchFamily="34" charset="-122"/>
                <a:ea typeface="微软雅黑" panose="020B0503020204020204" pitchFamily="34" charset="-122"/>
              </a:rPr>
              <a:t>决策树</a:t>
            </a:r>
            <a:endParaRPr kumimoji="1"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6" name="任意多边形: 形状 19"/>
          <p:cNvSpPr/>
          <p:nvPr/>
        </p:nvSpPr>
        <p:spPr>
          <a:xfrm>
            <a:off x="6513706" y="1250836"/>
            <a:ext cx="4840094" cy="25069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spcBef>
                <a:spcPts val="600"/>
              </a:spcBef>
              <a:spcAft>
                <a:spcPts val="600"/>
              </a:spcAft>
            </a:pPr>
            <a:r>
              <a:rPr lang="zh-CN" altLang="en-US" sz="2000" b="1"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决策树</a:t>
            </a:r>
            <a:endParaRPr lang="en-US" altLang="zh-CN" sz="2000" b="1" kern="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spcBef>
                <a:spcPts val="600"/>
              </a:spcBef>
              <a:spcAft>
                <a:spcPts val="600"/>
              </a:spcAft>
              <a:buFont typeface="Arial" panose="020B0604020202020204" pitchFamily="34" charset="0"/>
              <a:buChar char="•"/>
            </a:pPr>
            <a:r>
              <a:rPr lang="zh-CN" altLang="en-US" sz="2000"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每个中间结点代表一个特征属性，每个分支代表一个属性值</a:t>
            </a:r>
            <a:endParaRPr lang="en-US" altLang="zh-CN" sz="2000"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spcBef>
                <a:spcPts val="600"/>
              </a:spcBef>
              <a:spcAft>
                <a:spcPts val="600"/>
              </a:spcAft>
              <a:buFont typeface="Arial" panose="020B0604020202020204" pitchFamily="34" charset="0"/>
              <a:buChar char="•"/>
            </a:pPr>
            <a:r>
              <a:rPr lang="zh-CN" altLang="en-US" sz="2000"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中间结点对属性值进行测试，根据判断结果决定进入下面哪个子结点</a:t>
            </a:r>
            <a:endParaRPr lang="en-US" altLang="zh-CN" sz="2000"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spcBef>
                <a:spcPts val="600"/>
              </a:spcBef>
              <a:spcAft>
                <a:spcPts val="600"/>
              </a:spcAft>
              <a:buFont typeface="Arial" panose="020B0604020202020204" pitchFamily="34" charset="0"/>
              <a:buChar char="•"/>
            </a:pPr>
            <a:r>
              <a:rPr lang="zh-CN" altLang="en-US" sz="2000"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叶结点代表最终的决策 </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7" name="任意多边形: 形状 19"/>
          <p:cNvSpPr/>
          <p:nvPr/>
        </p:nvSpPr>
        <p:spPr>
          <a:xfrm>
            <a:off x="6573975" y="4281094"/>
            <a:ext cx="4840094" cy="238809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indent="-342900">
              <a:spcBef>
                <a:spcPts val="600"/>
              </a:spcBef>
              <a:spcAft>
                <a:spcPts val="600"/>
              </a:spcAft>
              <a:buFont typeface="Arial" panose="020B0604020202020204" pitchFamily="34" charset="0"/>
              <a:buChar char="•"/>
            </a:pPr>
            <a:r>
              <a:rPr lang="zh-CN" altLang="zh-CN" sz="20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根结点包含了所有学生，而每个中间结点包含一个学生集合（子集）</a:t>
            </a:r>
            <a:endParaRPr lang="en-US" altLang="zh-CN" sz="20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spcBef>
                <a:spcPts val="600"/>
              </a:spcBef>
              <a:spcAft>
                <a:spcPts val="600"/>
              </a:spcAft>
              <a:buFont typeface="Arial" panose="020B0604020202020204" pitchFamily="34" charset="0"/>
              <a:buChar char="•"/>
            </a:pPr>
            <a:r>
              <a:rPr lang="zh-CN" altLang="zh-CN" sz="20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根据特征属性的测试结果将集合划分给各个子结点</a:t>
            </a:r>
            <a:endParaRPr lang="en-US" altLang="zh-CN" sz="2000" dirty="0">
              <a:solidFill>
                <a:schemeClr val="bg1"/>
              </a:solidFill>
              <a:effectLst/>
              <a:latin typeface="微软雅黑" panose="020B0503020204020204" pitchFamily="34" charset="-122"/>
              <a:ea typeface="微软雅黑" panose="020B0503020204020204" pitchFamily="34" charset="-122"/>
            </a:endParaRPr>
          </a:p>
          <a:p>
            <a:pPr marL="342900" indent="-342900">
              <a:spcBef>
                <a:spcPts val="600"/>
              </a:spcBef>
              <a:spcAft>
                <a:spcPts val="600"/>
              </a:spcAft>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每个叶结点存放一个</a:t>
            </a:r>
            <a:r>
              <a:rPr lang="zh-CN" altLang="en-US" sz="2000" dirty="0">
                <a:solidFill>
                  <a:srgbClr val="FFFF00"/>
                </a:solidFill>
                <a:latin typeface="微软雅黑" panose="020B0503020204020204" pitchFamily="34" charset="-122"/>
                <a:ea typeface="微软雅黑" panose="020B0503020204020204" pitchFamily="34" charset="-122"/>
              </a:rPr>
              <a:t>类别</a:t>
            </a:r>
            <a:r>
              <a:rPr lang="zh-CN" altLang="en-US" sz="2000" dirty="0">
                <a:solidFill>
                  <a:schemeClr val="bg1"/>
                </a:solidFill>
                <a:latin typeface="微软雅黑" panose="020B0503020204020204" pitchFamily="34" charset="-122"/>
                <a:ea typeface="微软雅黑" panose="020B0503020204020204" pitchFamily="34" charset="-122"/>
              </a:rPr>
              <a:t>，表示最终的分类结果 </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8" name="下箭头 7"/>
          <p:cNvSpPr/>
          <p:nvPr/>
        </p:nvSpPr>
        <p:spPr>
          <a:xfrm>
            <a:off x="8519640" y="3797204"/>
            <a:ext cx="986672" cy="488172"/>
          </a:xfrm>
          <a:prstGeom prst="downArrow">
            <a:avLst>
              <a:gd name="adj1" fmla="val 69289"/>
              <a:gd name="adj2" fmla="val 50000"/>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latin typeface="微软雅黑" panose="020B0503020204020204" pitchFamily="34" charset="-122"/>
                <a:ea typeface="微软雅黑" panose="020B0503020204020204" pitchFamily="34" charset="-122"/>
              </a:rPr>
              <a:t>应用</a:t>
            </a:r>
            <a:endParaRPr kumimoji="1" lang="zh-CN" altLang="en-US"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9582916" y="3806612"/>
            <a:ext cx="1980029" cy="400110"/>
          </a:xfrm>
          <a:prstGeom prst="rect">
            <a:avLst/>
          </a:prstGeom>
          <a:noFill/>
        </p:spPr>
        <p:txBody>
          <a:bodyPr wrap="none" rtlCol="0">
            <a:spAutoFit/>
          </a:bodyPr>
          <a:lstStyle/>
          <a:p>
            <a:r>
              <a:rPr kumimoji="1" lang="zh-CN" altLang="en-US" sz="2000" dirty="0">
                <a:solidFill>
                  <a:srgbClr val="C00000"/>
                </a:solidFill>
                <a:latin typeface="微软雅黑" panose="020B0503020204020204" pitchFamily="34" charset="-122"/>
                <a:ea typeface="微软雅黑" panose="020B0503020204020204" pitchFamily="34" charset="-122"/>
              </a:rPr>
              <a:t>对学生进行分类</a:t>
            </a:r>
            <a:endParaRPr kumimoji="1" lang="zh-CN" altLang="en-US" sz="20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5.8  </a:t>
            </a:r>
            <a:r>
              <a:rPr lang="zh-CN" altLang="en-US" sz="2800" dirty="0"/>
              <a:t>应用场景：决策树</a:t>
            </a:r>
            <a:endParaRPr lang="zh-CN" altLang="en-US" sz="2800" dirty="0"/>
          </a:p>
        </p:txBody>
      </p:sp>
      <p:sp>
        <p:nvSpPr>
          <p:cNvPr id="3" name="副标题 2"/>
          <p:cNvSpPr>
            <a:spLocks noGrp="1"/>
          </p:cNvSpPr>
          <p:nvPr>
            <p:ph type="subTitle" idx="1"/>
          </p:nvPr>
        </p:nvSpPr>
        <p:spPr/>
        <p:txBody>
          <a:bodyPr/>
          <a:lstStyle/>
          <a:p>
            <a:r>
              <a:rPr lang="en-US" altLang="zh-CN" dirty="0"/>
              <a:t>5.8 </a:t>
            </a:r>
            <a:r>
              <a:rPr lang="zh-CN" altLang="en-US" dirty="0"/>
              <a:t>应用场景</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98073"/>
          </a:xfrm>
        </p:spPr>
        <p:txBody>
          <a:bodyPr>
            <a:normAutofit/>
          </a:bodyPr>
          <a:lstStyle/>
          <a:p>
            <a:pPr>
              <a:lnSpc>
                <a:spcPct val="110000"/>
              </a:lnSpc>
            </a:pPr>
            <a:r>
              <a:rPr lang="zh-CN" altLang="zh-CN" sz="24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决策树</a:t>
            </a:r>
            <a:r>
              <a:rPr lang="zh-CN" altLang="en-US" sz="24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一种解决分类问题的算法</a:t>
            </a:r>
            <a:endParaRPr lang="en-US" altLang="zh-CN" sz="24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10000"/>
              </a:lnSpc>
            </a:pPr>
            <a:r>
              <a:rPr lang="zh-CN" altLang="en-US" sz="2400" b="1"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决策树的构建</a:t>
            </a:r>
            <a:r>
              <a:rPr lang="zh-CN" altLang="en-US"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：给定一组训练数据，每个数据包含多个特征属性并且带有表示类别的标记。从训练数据集中归纳出一组分类规则，并由此构造一个决策树，使它能够对训练数据执行正确的分类</a:t>
            </a:r>
            <a:r>
              <a:rPr lang="en-US" altLang="zh-CN"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也可用于预测新数据的类别。 </a:t>
            </a:r>
            <a:endParaRPr lang="en-US" altLang="zh-CN"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10000"/>
              </a:lnSpc>
            </a:pPr>
            <a:r>
              <a:rPr lang="zh-CN" altLang="en-US" sz="2400" b="1"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决策树构建算法：</a:t>
            </a:r>
            <a:r>
              <a:rPr lang="zh-CN" altLang="en-US"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经典的决策树生成算法有</a:t>
            </a:r>
            <a:r>
              <a:rPr lang="en-GB" altLang="zh-CN"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ID3</a:t>
            </a:r>
            <a:r>
              <a:rPr lang="zh-CN" altLang="en-GB"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a:t>
            </a:r>
            <a:r>
              <a:rPr lang="en-GB" altLang="zh-CN"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C4.5</a:t>
            </a:r>
            <a:r>
              <a:rPr lang="zh-CN" altLang="en-US"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与</a:t>
            </a:r>
            <a:r>
              <a:rPr lang="en-GB" altLang="zh-CN"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CART</a:t>
            </a:r>
            <a:r>
              <a:rPr lang="zh-CN" altLang="en-GB"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其中</a:t>
            </a:r>
            <a:r>
              <a:rPr lang="en-GB" altLang="zh-CN"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ID3</a:t>
            </a:r>
            <a:r>
              <a:rPr lang="zh-CN" altLang="en-US"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是最早提出的机器学习算法 </a:t>
            </a:r>
            <a:endParaRPr lang="en-US" altLang="zh-CN" sz="28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6" name="任意多边形: 形状 19"/>
              <p:cNvSpPr/>
              <p:nvPr/>
            </p:nvSpPr>
            <p:spPr>
              <a:xfrm>
                <a:off x="2489200" y="4209286"/>
                <a:ext cx="6611047" cy="208376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spcBef>
                    <a:spcPts val="600"/>
                  </a:spcBef>
                  <a:spcAft>
                    <a:spcPts val="600"/>
                  </a:spcAft>
                </a:pPr>
                <a:r>
                  <a:rPr lang="en-US" altLang="zh-CN" sz="2000" dirty="0">
                    <a:solidFill>
                      <a:schemeClr val="bg1"/>
                    </a:solidFill>
                    <a:latin typeface="微软雅黑" panose="020B0503020204020204" pitchFamily="34" charset="-122"/>
                    <a:ea typeface="微软雅黑" panose="020B0503020204020204" pitchFamily="34" charset="-122"/>
                  </a:rPr>
                  <a:t> </a:t>
                </a:r>
                <a:endParaRPr lang="en-US" altLang="zh-CN" sz="2000" dirty="0">
                  <a:solidFill>
                    <a:schemeClr val="bg1"/>
                  </a:solidFill>
                  <a:latin typeface="微软雅黑" panose="020B0503020204020204" pitchFamily="34" charset="-122"/>
                  <a:ea typeface="微软雅黑" panose="020B0503020204020204" pitchFamily="34" charset="-122"/>
                </a:endParaRPr>
              </a:p>
              <a:p>
                <a:pPr>
                  <a:spcBef>
                    <a:spcPts val="600"/>
                  </a:spcBef>
                  <a:spcAft>
                    <a:spcPts val="600"/>
                  </a:spcAft>
                </a:pPr>
                <a:r>
                  <a:rPr lang="en-US" altLang="zh-CN" sz="2000" dirty="0">
                    <a:solidFill>
                      <a:schemeClr val="bg1"/>
                    </a:solidFill>
                    <a:latin typeface="微软雅黑" panose="020B0503020204020204" pitchFamily="34" charset="-122"/>
                    <a:ea typeface="微软雅黑" panose="020B0503020204020204" pitchFamily="34" charset="-122"/>
                  </a:rPr>
                  <a:t>ID3</a:t>
                </a:r>
                <a:r>
                  <a:rPr lang="zh-CN" altLang="en-US" sz="2000" dirty="0">
                    <a:solidFill>
                      <a:schemeClr val="bg1"/>
                    </a:solidFill>
                    <a:latin typeface="微软雅黑" panose="020B0503020204020204" pitchFamily="34" charset="-122"/>
                    <a:ea typeface="微软雅黑" panose="020B0503020204020204" pitchFamily="34" charset="-122"/>
                  </a:rPr>
                  <a:t>算法是一种贪心法，其核心是“信息熵”。假设样本数据集</a:t>
                </a:r>
                <a:r>
                  <a:rPr lang="en-GB" altLang="zh-CN" sz="2000" dirty="0">
                    <a:solidFill>
                      <a:schemeClr val="bg1"/>
                    </a:solidFill>
                    <a:latin typeface="微软雅黑" panose="020B0503020204020204" pitchFamily="34" charset="-122"/>
                    <a:ea typeface="微软雅黑" panose="020B0503020204020204" pitchFamily="34" charset="-122"/>
                  </a:rPr>
                  <a:t>C</a:t>
                </a:r>
                <a:r>
                  <a:rPr lang="zh-CN" altLang="en-US" sz="2000" dirty="0">
                    <a:solidFill>
                      <a:schemeClr val="bg1"/>
                    </a:solidFill>
                    <a:latin typeface="微软雅黑" panose="020B0503020204020204" pitchFamily="34" charset="-122"/>
                    <a:ea typeface="微软雅黑" panose="020B0503020204020204" pitchFamily="34" charset="-122"/>
                  </a:rPr>
                  <a:t>包含</a:t>
                </a:r>
                <a:r>
                  <a:rPr lang="en-GB" altLang="zh-CN" sz="2000" dirty="0">
                    <a:solidFill>
                      <a:schemeClr val="bg1"/>
                    </a:solidFill>
                    <a:latin typeface="微软雅黑" panose="020B0503020204020204" pitchFamily="34" charset="-122"/>
                    <a:ea typeface="微软雅黑" panose="020B0503020204020204" pitchFamily="34" charset="-122"/>
                  </a:rPr>
                  <a:t>k</a:t>
                </a:r>
                <a:r>
                  <a:rPr lang="zh-CN" altLang="en-US" sz="2000" dirty="0">
                    <a:solidFill>
                      <a:schemeClr val="bg1"/>
                    </a:solidFill>
                    <a:latin typeface="微软雅黑" panose="020B0503020204020204" pitchFamily="34" charset="-122"/>
                    <a:ea typeface="微软雅黑" panose="020B0503020204020204" pitchFamily="34" charset="-122"/>
                  </a:rPr>
                  <a:t>个独立的类别，每个类别构成</a:t>
                </a:r>
                <a:r>
                  <a:rPr lang="en-GB" altLang="zh-CN" sz="2000" dirty="0">
                    <a:solidFill>
                      <a:schemeClr val="bg1"/>
                    </a:solidFill>
                    <a:latin typeface="微软雅黑" panose="020B0503020204020204" pitchFamily="34" charset="-122"/>
                    <a:ea typeface="微软雅黑" panose="020B0503020204020204" pitchFamily="34" charset="-122"/>
                  </a:rPr>
                  <a:t>C</a:t>
                </a:r>
                <a:r>
                  <a:rPr lang="zh-CN" altLang="en-US" sz="2000" dirty="0">
                    <a:solidFill>
                      <a:schemeClr val="bg1"/>
                    </a:solidFill>
                    <a:latin typeface="微软雅黑" panose="020B0503020204020204" pitchFamily="34" charset="-122"/>
                    <a:ea typeface="微软雅黑" panose="020B0503020204020204" pitchFamily="34" charset="-122"/>
                  </a:rPr>
                  <a:t>的一个子集𝐶</a:t>
                </a:r>
                <a:r>
                  <a:rPr lang="en-US" altLang="zh-CN" sz="2000" baseline="-25000" dirty="0">
                    <a:solidFill>
                      <a:schemeClr val="bg1"/>
                    </a:solidFill>
                    <a:latin typeface="微软雅黑" panose="020B0503020204020204" pitchFamily="34" charset="-122"/>
                    <a:ea typeface="微软雅黑" panose="020B0503020204020204" pitchFamily="34" charset="-122"/>
                  </a:rPr>
                  <a:t>𝑗 </a:t>
                </a:r>
                <a:r>
                  <a:rPr lang="en-US" altLang="zh-CN" sz="2000" dirty="0">
                    <a:solidFill>
                      <a:schemeClr val="bg1"/>
                    </a:solidFill>
                    <a:latin typeface="微软雅黑" panose="020B0503020204020204" pitchFamily="34" charset="-122"/>
                    <a:ea typeface="微软雅黑" panose="020B0503020204020204" pitchFamily="34" charset="-122"/>
                  </a:rPr>
                  <a:t> (1≤𝑗≤𝑘)</a:t>
                </a:r>
                <a:r>
                  <a:rPr lang="zh-CN" altLang="en-US" sz="2000" dirty="0">
                    <a:solidFill>
                      <a:schemeClr val="bg1"/>
                    </a:solidFill>
                    <a:latin typeface="微软雅黑" panose="020B0503020204020204" pitchFamily="34" charset="-122"/>
                    <a:ea typeface="微软雅黑" panose="020B0503020204020204" pitchFamily="34" charset="-122"/>
                  </a:rPr>
                  <a:t>，则数据集</a:t>
                </a:r>
                <a:r>
                  <a:rPr lang="en-GB" altLang="zh-CN" sz="2000" dirty="0">
                    <a:solidFill>
                      <a:schemeClr val="bg1"/>
                    </a:solidFill>
                    <a:latin typeface="微软雅黑" panose="020B0503020204020204" pitchFamily="34" charset="-122"/>
                    <a:ea typeface="微软雅黑" panose="020B0503020204020204" pitchFamily="34" charset="-122"/>
                  </a:rPr>
                  <a:t>C</a:t>
                </a:r>
                <a:r>
                  <a:rPr lang="zh-CN" altLang="en-US" sz="2000" dirty="0">
                    <a:solidFill>
                      <a:schemeClr val="bg1"/>
                    </a:solidFill>
                    <a:latin typeface="微软雅黑" panose="020B0503020204020204" pitchFamily="34" charset="-122"/>
                    <a:ea typeface="微软雅黑" panose="020B0503020204020204" pitchFamily="34" charset="-122"/>
                  </a:rPr>
                  <a:t>的总信息熵为：</a:t>
                </a:r>
                <a:endParaRPr lang="en-US" altLang="zh-CN" sz="2000" dirty="0">
                  <a:solidFill>
                    <a:schemeClr val="bg1"/>
                  </a:solidFill>
                  <a:latin typeface="微软雅黑" panose="020B0503020204020204" pitchFamily="34" charset="-122"/>
                  <a:ea typeface="微软雅黑" panose="020B0503020204020204" pitchFamily="34" charset="-122"/>
                </a:endParaRPr>
              </a:p>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zh-CN" sz="1800" i="1" kern="0" smtClea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𝐻</m:t>
                      </m:r>
                      <m:d>
                        <m:d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𝐶</m:t>
                          </m:r>
                        </m:e>
                      </m:d>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𝑘</m:t>
                          </m:r>
                        </m:sup>
                        <m:e>
                          <m:f>
                            <m:f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𝐶</m:t>
                              </m:r>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den>
                          </m:f>
                          <m:func>
                            <m:func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log</m:t>
                              </m:r>
                            </m:fName>
                            <m:e>
                              <m:f>
                                <m:f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𝐶</m:t>
                                  </m:r>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den>
                              </m:f>
                            </m:e>
                          </m:func>
                        </m:e>
                      </m:nary>
                    </m:oMath>
                  </m:oMathPara>
                </a14:m>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spcBef>
                    <a:spcPts val="600"/>
                  </a:spcBef>
                  <a:spcAft>
                    <a:spcPts val="600"/>
                  </a:spcAft>
                </a:pPr>
                <a:r>
                  <a:rPr lang="zh-CN" altLang="en-US" sz="2000" dirty="0">
                    <a:solidFill>
                      <a:schemeClr val="bg1"/>
                    </a:solidFill>
                    <a:latin typeface="微软雅黑" panose="020B0503020204020204" pitchFamily="34" charset="-122"/>
                    <a:ea typeface="微软雅黑" panose="020B0503020204020204" pitchFamily="34" charset="-122"/>
                  </a:rPr>
                  <a:t> </a:t>
                </a:r>
                <a:endParaRPr lang="en-US" altLang="zh-CN" sz="2000" dirty="0">
                  <a:solidFill>
                    <a:schemeClr val="bg1"/>
                  </a:solidFill>
                  <a:latin typeface="微软雅黑" panose="020B0503020204020204" pitchFamily="34" charset="-122"/>
                  <a:ea typeface="微软雅黑" panose="020B0503020204020204" pitchFamily="34" charset="-122"/>
                </a:endParaRPr>
              </a:p>
            </p:txBody>
          </p:sp>
        </mc:Choice>
        <mc:Fallback>
          <p:sp>
            <p:nvSpPr>
              <p:cNvPr id="6" name="任意多边形: 形状 19"/>
              <p:cNvSpPr>
                <a:spLocks noRot="1" noChangeAspect="1" noMove="1" noResize="1" noEditPoints="1" noAdjustHandles="1" noChangeArrowheads="1" noChangeShapeType="1" noTextEdit="1"/>
              </p:cNvSpPr>
              <p:nvPr/>
            </p:nvSpPr>
            <p:spPr>
              <a:xfrm>
                <a:off x="2489200" y="4209286"/>
                <a:ext cx="6611047" cy="208376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1"/>
                <a:stretch>
                  <a:fillRect l="-96" t="-16907" r="-95" b="-14801"/>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ID3</a:t>
            </a:r>
            <a:r>
              <a:rPr lang="zh-CN" altLang="en-US" sz="2800" dirty="0"/>
              <a:t>算法</a:t>
            </a:r>
            <a:endParaRPr lang="zh-CN" altLang="en-US" sz="2800" dirty="0"/>
          </a:p>
        </p:txBody>
      </p:sp>
      <p:sp>
        <p:nvSpPr>
          <p:cNvPr id="3" name="副标题 2"/>
          <p:cNvSpPr>
            <a:spLocks noGrp="1"/>
          </p:cNvSpPr>
          <p:nvPr>
            <p:ph type="subTitle" idx="1"/>
          </p:nvPr>
        </p:nvSpPr>
        <p:spPr/>
        <p:txBody>
          <a:bodyPr/>
          <a:lstStyle/>
          <a:p>
            <a:r>
              <a:rPr lang="en-US" altLang="zh-CN" dirty="0"/>
              <a:t>5.8 </a:t>
            </a:r>
            <a:r>
              <a:rPr lang="zh-CN" altLang="en-US" dirty="0"/>
              <a:t>应用场景</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mc:AlternateContent xmlns:mc="http://schemas.openxmlformats.org/markup-compatibility/2006">
        <mc:Choice xmlns:a14="http://schemas.microsoft.com/office/drawing/2010/main" Requires="a14">
          <p:sp>
            <p:nvSpPr>
              <p:cNvPr id="6" name="任意多边形: 形状 19"/>
              <p:cNvSpPr/>
              <p:nvPr/>
            </p:nvSpPr>
            <p:spPr>
              <a:xfrm>
                <a:off x="6977740" y="817916"/>
                <a:ext cx="4978400" cy="578133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spcBef>
                    <a:spcPts val="600"/>
                  </a:spcBef>
                  <a:spcAft>
                    <a:spcPts val="600"/>
                  </a:spcAft>
                </a:pP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信息增益</a:t>
                </a:r>
                <a:endPar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spcBef>
                    <a:spcPts val="600"/>
                  </a:spcBef>
                  <a:spcAft>
                    <a:spcPts val="600"/>
                  </a:spcAft>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设特征属性</a:t>
                </a:r>
                <a:r>
                  <a:rPr lang="en-GB" altLang="zh-CN"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的取值为</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m:t>
                    </m:r>
                    <m:r>
                      <a:rPr lang="zh-CN" altLang="en-US" b="0" i="1" kern="100" smtClean="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m:t>
                    </m:r>
                    <m:r>
                      <a:rPr lang="zh-CN" altLang="en-US" b="0" i="1" kern="100" smtClean="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𝑚</m:t>
                        </m:r>
                      </m:sub>
                    </m:sSub>
                  </m:oMath>
                </a14:m>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(𝑚≥1)</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。用</a:t>
                </a:r>
                <a14:m>
                  <m:oMath xmlns:m="http://schemas.openxmlformats.org/officeDocument/2006/math">
                    <m:sSub>
                      <m:sSubPr>
                        <m:ctrlP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𝐷</m:t>
                        </m:r>
                      </m:e>
                      <m:sub>
                        <m:sSub>
                          <m:sSubPr>
                            <m:ctrlP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𝑖</m:t>
                            </m:r>
                          </m:sub>
                        </m:sSub>
                      </m:sub>
                    </m:sSub>
                  </m:oMath>
                </a14:m>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表示数据集</a:t>
                </a:r>
                <a:r>
                  <a:rPr lang="en-GB" altLang="zh-CN"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中属性</a:t>
                </a:r>
                <a:r>
                  <a:rPr lang="en-GB" altLang="zh-CN"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取值</a:t>
                </a:r>
                <a14:m>
                  <m:oMath xmlns:m="http://schemas.openxmlformats.org/officeDocument/2006/math">
                    <m:sSub>
                      <m:sSubPr>
                        <m:ctrlP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𝑖</m:t>
                        </m:r>
                      </m:sub>
                    </m:sSub>
                  </m:oMath>
                </a14:m>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(1≤𝑖≤𝑚)</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的所有数据集合，对</a:t>
                </a:r>
                <a14:m>
                  <m:oMath xmlns:m="http://schemas.openxmlformats.org/officeDocument/2006/math">
                    <m:sSub>
                      <m:sSubPr>
                        <m:ctrlPr>
                          <a:rPr lang="en-US" altLang="zh-CN" i="1" kern="10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𝐷</m:t>
                        </m:r>
                      </m:e>
                      <m:sub>
                        <m:sSub>
                          <m:sSubPr>
                            <m:ctrlPr>
                              <a:rPr lang="en-US" altLang="zh-CN" i="1" kern="10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i="1" kern="100">
                                <a:latin typeface="Cambria Math" panose="02040503050406030204" pitchFamily="18" charset="0"/>
                                <a:ea typeface="微软雅黑" panose="020B0503020204020204" pitchFamily="34" charset="-122"/>
                                <a:cs typeface="Times New Roman" panose="02020603050405020304" pitchFamily="18" charset="0"/>
                              </a:rPr>
                              <m:t>𝑖</m:t>
                            </m:r>
                          </m:sub>
                        </m:sSub>
                      </m:sub>
                    </m:sSub>
                  </m:oMath>
                </a14:m>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按类别标记进行分类，可得信息熵：</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zh-CN" sz="1800" i="1" kern="0" smtClea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𝐻</m:t>
                      </m:r>
                      <m:d>
                        <m:d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𝐷</m:t>
                              </m:r>
                            </m:e>
                            <m:sub>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𝑖</m:t>
                                  </m:r>
                                </m:sub>
                              </m:sSub>
                            </m:sub>
                          </m:sSub>
                        </m:e>
                      </m:d>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𝑘</m:t>
                          </m:r>
                        </m:sup>
                        <m:e>
                          <m:f>
                            <m:f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𝐷</m:t>
                                  </m:r>
                                </m:e>
                                <m:sub>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𝑖</m:t>
                                      </m:r>
                                    </m:sub>
                                  </m:sSub>
                                </m:sub>
                              </m:s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𝑎</m:t>
                                      </m:r>
                                    </m:sub>
                                  </m:sSub>
                                </m:e>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den>
                          </m:f>
                          <m:func>
                            <m:func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log</m:t>
                              </m:r>
                            </m:fName>
                            <m:e>
                              <m:f>
                                <m:f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𝑎</m:t>
                                          </m:r>
                                        </m:sub>
                                      </m:sSub>
                                    </m:e>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𝑎</m:t>
                                          </m:r>
                                        </m:sub>
                                      </m:sSub>
                                    </m:e>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den>
                              </m:f>
                            </m:e>
                          </m:func>
                        </m:e>
                      </m:nary>
                    </m:oMath>
                  </m:oMathPara>
                </a14:m>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spcBef>
                    <a:spcPts val="600"/>
                  </a:spcBef>
                  <a:spcAft>
                    <a:spcPts val="600"/>
                  </a:spcAft>
                </a:pPr>
                <a:r>
                  <a:rPr lang="zh-CN" altLang="en-US" dirty="0">
                    <a:solidFill>
                      <a:schemeClr val="bg1"/>
                    </a:solidFill>
                    <a:latin typeface="微软雅黑" panose="020B0503020204020204" pitchFamily="34" charset="-122"/>
                    <a:ea typeface="微软雅黑" panose="020B0503020204020204" pitchFamily="34" charset="-122"/>
                  </a:rPr>
                  <a:t>由此计算属性</a:t>
                </a:r>
                <a:r>
                  <a:rPr lang="en-GB" altLang="zh-CN" dirty="0">
                    <a:solidFill>
                      <a:schemeClr val="bg1"/>
                    </a:solidFill>
                    <a:latin typeface="微软雅黑" panose="020B0503020204020204" pitchFamily="34" charset="-122"/>
                    <a:ea typeface="微软雅黑" panose="020B0503020204020204" pitchFamily="34" charset="-122"/>
                  </a:rPr>
                  <a:t>A</a:t>
                </a:r>
                <a:r>
                  <a:rPr lang="zh-CN" altLang="en-US" dirty="0">
                    <a:solidFill>
                      <a:schemeClr val="bg1"/>
                    </a:solidFill>
                    <a:latin typeface="微软雅黑" panose="020B0503020204020204" pitchFamily="34" charset="-122"/>
                    <a:ea typeface="微软雅黑" panose="020B0503020204020204" pitchFamily="34" charset="-122"/>
                  </a:rPr>
                  <a:t>对数据集</a:t>
                </a:r>
                <a:r>
                  <a:rPr lang="en-GB" altLang="zh-CN" dirty="0">
                    <a:solidFill>
                      <a:schemeClr val="bg1"/>
                    </a:solidFill>
                    <a:latin typeface="微软雅黑" panose="020B0503020204020204" pitchFamily="34" charset="-122"/>
                    <a:ea typeface="微软雅黑" panose="020B0503020204020204" pitchFamily="34" charset="-122"/>
                  </a:rPr>
                  <a:t>C</a:t>
                </a:r>
                <a:r>
                  <a:rPr lang="zh-CN" altLang="en-US" dirty="0">
                    <a:solidFill>
                      <a:schemeClr val="bg1"/>
                    </a:solidFill>
                    <a:latin typeface="微软雅黑" panose="020B0503020204020204" pitchFamily="34" charset="-122"/>
                    <a:ea typeface="微软雅黑" panose="020B0503020204020204" pitchFamily="34" charset="-122"/>
                  </a:rPr>
                  <a:t>的条件熵：</a:t>
                </a:r>
                <a:endParaRPr lang="en-US" altLang="zh-CN" dirty="0">
                  <a:solidFill>
                    <a:schemeClr val="bg1"/>
                  </a:solidFill>
                  <a:latin typeface="微软雅黑" panose="020B0503020204020204" pitchFamily="34" charset="-122"/>
                  <a:ea typeface="微软雅黑" panose="020B0503020204020204" pitchFamily="34" charset="-122"/>
                </a:endParaRPr>
              </a:p>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zh-CN" sz="1800" i="1" kern="0" smtClea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𝐻</m:t>
                      </m:r>
                      <m:d>
                        <m:d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𝐶</m:t>
                          </m:r>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𝐴</m:t>
                          </m:r>
                        </m:e>
                      </m:d>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𝑚</m:t>
                          </m:r>
                        </m:sup>
                        <m:e>
                          <m:f>
                            <m:f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𝑎</m:t>
                                          </m:r>
                                        </m:sub>
                                      </m:sSub>
                                    </m:e>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𝑖</m:t>
                                      </m:r>
                                    </m:sub>
                                  </m:sSub>
                                </m:e>
                              </m:d>
                            </m:num>
                            <m:den>
                              <m:d>
                                <m:dPr>
                                  <m:begChr m:val="|"/>
                                  <m:endChr m:val="|"/>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𝐶</m:t>
                                  </m:r>
                                </m:e>
                              </m:d>
                            </m:den>
                          </m:f>
                        </m:e>
                      </m:nary>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sSub>
                            <m:sSubPr>
                              <m:ctrlPr>
                                <a:rPr lang="zh-CN" altLang="zh-CN" sz="1800" i="1" ker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𝑎</m:t>
                              </m:r>
                            </m:sub>
                          </m:sSub>
                        </m:e>
                        <m: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kern="0">
                          <a:solidFill>
                            <a:schemeClr val="bg1"/>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en-US" altLang="zh-CN" sz="1800" kern="100" dirty="0">
                  <a:solidFill>
                    <a:schemeClr val="bg1"/>
                  </a:solidFill>
                  <a:effectLst/>
                  <a:latin typeface="DengXian" panose="02010600030101010101" pitchFamily="2" charset="-122"/>
                  <a:ea typeface="DengXian" panose="02010600030101010101" pitchFamily="2" charset="-122"/>
                  <a:cs typeface="Times New Roman" panose="02020603050405020304" pitchFamily="18" charset="0"/>
                </a:endParaRPr>
              </a:p>
              <a:p>
                <a:pPr>
                  <a:spcBef>
                    <a:spcPts val="600"/>
                  </a:spcBef>
                  <a:spcAft>
                    <a:spcPts val="600"/>
                  </a:spcAft>
                </a:pPr>
                <a:r>
                  <a:rPr lang="zh-CN" altLang="en-US"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信息增益定义为𝐻</a:t>
                </a:r>
                <a:r>
                  <a:rPr lang="en-US"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(𝐶)</a:t>
                </a:r>
                <a:r>
                  <a:rPr lang="zh-CN" altLang="en-US"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与𝐻</a:t>
                </a:r>
                <a:r>
                  <a:rPr lang="en-US"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(𝐶,𝐴)</a:t>
                </a:r>
                <a:r>
                  <a:rPr lang="zh-CN" altLang="en-US"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的差值，即</a:t>
                </a:r>
                <a:endParaRPr lang="zh-CN" altLang="en-US"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600"/>
                  </a:spcBef>
                  <a:spcAft>
                    <a:spcPts val="600"/>
                  </a:spcAft>
                </a:pPr>
                <a:r>
                  <a:rPr lang="zh-CN" altLang="en-US"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𝐺𝑎𝑖𝑛</a:t>
                </a:r>
                <a:r>
                  <a:rPr lang="en-US"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(𝐴)=𝐻(𝐶)−𝐻(𝐶, 𝐴)</a:t>
                </a:r>
                <a:endParaRPr lang="en-US"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spcBef>
                    <a:spcPts val="600"/>
                  </a:spcBef>
                  <a:spcAft>
                    <a:spcPts val="600"/>
                  </a:spcAft>
                </a:pPr>
                <a:r>
                  <a:rPr lang="en-US"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𝐺𝑎𝑖𝑛(𝐴)</a:t>
                </a:r>
                <a:r>
                  <a:rPr lang="zh-CN" altLang="en-US"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表示对数据集先按特征属性</a:t>
                </a:r>
                <a:r>
                  <a:rPr lang="en-US"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进行划分后，对判断任意数据属于哪个类别所需信息量的减少程度。</a:t>
                </a:r>
                <a:r>
                  <a:rPr lang="zh-CN" altLang="en-US" sz="2000" dirty="0">
                    <a:solidFill>
                      <a:schemeClr val="bg1"/>
                    </a:solidFill>
                    <a:latin typeface="微软雅黑" panose="020B0503020204020204" pitchFamily="34" charset="-122"/>
                    <a:ea typeface="微软雅黑" panose="020B0503020204020204" pitchFamily="34" charset="-122"/>
                  </a:rPr>
                  <a:t> </a:t>
                </a:r>
                <a:endParaRPr lang="en-US" altLang="zh-CN" sz="2000" dirty="0">
                  <a:solidFill>
                    <a:schemeClr val="bg1"/>
                  </a:solidFill>
                  <a:latin typeface="微软雅黑" panose="020B0503020204020204" pitchFamily="34" charset="-122"/>
                  <a:ea typeface="微软雅黑" panose="020B0503020204020204" pitchFamily="34" charset="-122"/>
                </a:endParaRPr>
              </a:p>
            </p:txBody>
          </p:sp>
        </mc:Choice>
        <mc:Fallback>
          <p:sp>
            <p:nvSpPr>
              <p:cNvPr id="6" name="任意多边形: 形状 19"/>
              <p:cNvSpPr>
                <a:spLocks noRot="1" noChangeAspect="1" noMove="1" noResize="1" noEditPoints="1" noAdjustHandles="1" noChangeArrowheads="1" noChangeShapeType="1" noTextEdit="1"/>
              </p:cNvSpPr>
              <p:nvPr/>
            </p:nvSpPr>
            <p:spPr>
              <a:xfrm>
                <a:off x="6977740" y="817916"/>
                <a:ext cx="4978400" cy="578133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1"/>
                <a:stretch>
                  <a:fillRect l="-135" t="-110" r="-120" b="-104"/>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
        <p:nvSpPr>
          <p:cNvPr id="7" name="内容占位符 4"/>
          <p:cNvSpPr>
            <a:spLocks noGrp="1"/>
          </p:cNvSpPr>
          <p:nvPr>
            <p:ph idx="11"/>
          </p:nvPr>
        </p:nvSpPr>
        <p:spPr>
          <a:xfrm>
            <a:off x="584225" y="1276351"/>
            <a:ext cx="5956275" cy="3917949"/>
          </a:xfrm>
        </p:spPr>
        <p:txBody>
          <a:bodyPr>
            <a:normAutofit/>
          </a:bodyPr>
          <a:lstStyle/>
          <a:p>
            <a:pPr>
              <a:lnSpc>
                <a:spcPct val="110000"/>
              </a:lnSpc>
            </a:pPr>
            <a:r>
              <a:rPr lang="en-GB" altLang="zh-CN" b="1" dirty="0"/>
              <a:t>ID3</a:t>
            </a:r>
            <a:r>
              <a:rPr lang="zh-CN" altLang="en-US" b="1" dirty="0"/>
              <a:t>算法流程</a:t>
            </a:r>
            <a:r>
              <a:rPr lang="zh-CN" altLang="en-US" dirty="0"/>
              <a:t>：</a:t>
            </a:r>
            <a:endParaRPr lang="en-US" altLang="zh-CN" dirty="0"/>
          </a:p>
          <a:p>
            <a:pPr marL="457200" indent="-457200">
              <a:lnSpc>
                <a:spcPct val="110000"/>
              </a:lnSpc>
              <a:buAutoNum type="arabicParenBoth"/>
            </a:pPr>
            <a:r>
              <a:rPr lang="zh-CN" altLang="en-US" dirty="0"/>
              <a:t>依次计算各特征属性的信息增益度，如果没有特征可选或信息增益量小于阀值，结束计算；否则执行</a:t>
            </a:r>
            <a:r>
              <a:rPr lang="en-US" altLang="zh-CN" dirty="0"/>
              <a:t>(2)</a:t>
            </a:r>
            <a:r>
              <a:rPr lang="zh-CN" altLang="en-US" dirty="0"/>
              <a:t>的操作</a:t>
            </a:r>
            <a:endParaRPr lang="en-US" altLang="zh-CN" dirty="0"/>
          </a:p>
          <a:p>
            <a:pPr marL="457200" indent="-457200">
              <a:lnSpc>
                <a:spcPct val="110000"/>
              </a:lnSpc>
              <a:buAutoNum type="arabicParenBoth"/>
            </a:pPr>
            <a:r>
              <a:rPr lang="zh-CN" altLang="en-US" dirty="0"/>
              <a:t>选择</a:t>
            </a:r>
            <a:r>
              <a:rPr lang="zh-CN" altLang="en-US" dirty="0">
                <a:solidFill>
                  <a:srgbClr val="C00000"/>
                </a:solidFill>
              </a:rPr>
              <a:t>信息增益度最大</a:t>
            </a:r>
            <a:r>
              <a:rPr lang="zh-CN" altLang="en-US" dirty="0"/>
              <a:t>的特征属性作为决策树结点，对特征值区间进行划分并建立子结点，每个子结点对应不同的特征值</a:t>
            </a:r>
            <a:endParaRPr lang="en-US" altLang="zh-CN" dirty="0"/>
          </a:p>
          <a:p>
            <a:pPr marL="457200" indent="-457200">
              <a:lnSpc>
                <a:spcPct val="110000"/>
              </a:lnSpc>
              <a:buAutoNum type="arabicParenBoth"/>
            </a:pPr>
            <a:r>
              <a:rPr lang="zh-CN" altLang="en-US" dirty="0"/>
              <a:t>把数据集按特征值划分给每个子结点</a:t>
            </a:r>
            <a:endParaRPr lang="en-US" altLang="zh-CN" dirty="0"/>
          </a:p>
          <a:p>
            <a:pPr marL="457200" indent="-457200">
              <a:lnSpc>
                <a:spcPct val="110000"/>
              </a:lnSpc>
              <a:buAutoNum type="arabicParenBoth"/>
            </a:pPr>
            <a:r>
              <a:rPr lang="zh-CN" altLang="en-US" dirty="0"/>
              <a:t>对各子结点重复执行</a:t>
            </a:r>
            <a:r>
              <a:rPr lang="en-US" altLang="zh-CN" dirty="0"/>
              <a:t>(1)</a:t>
            </a:r>
            <a:r>
              <a:rPr lang="zh-CN" altLang="en-US" dirty="0"/>
              <a:t>的操作。</a:t>
            </a:r>
            <a:endParaRPr lang="zh-CN" altLang="en-US"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ID3</a:t>
            </a:r>
            <a:r>
              <a:rPr lang="zh-CN" altLang="en-US" sz="2800" dirty="0"/>
              <a:t>算法</a:t>
            </a:r>
            <a:endParaRPr lang="zh-CN" altLang="en-US" sz="2800" dirty="0"/>
          </a:p>
        </p:txBody>
      </p:sp>
      <p:sp>
        <p:nvSpPr>
          <p:cNvPr id="3" name="副标题 2"/>
          <p:cNvSpPr>
            <a:spLocks noGrp="1"/>
          </p:cNvSpPr>
          <p:nvPr>
            <p:ph type="subTitle" idx="1"/>
          </p:nvPr>
        </p:nvSpPr>
        <p:spPr/>
        <p:txBody>
          <a:bodyPr/>
          <a:lstStyle/>
          <a:p>
            <a:r>
              <a:rPr lang="en-US" altLang="zh-CN" dirty="0"/>
              <a:t>5.8 </a:t>
            </a:r>
            <a:r>
              <a:rPr lang="zh-CN" altLang="en-US" dirty="0"/>
              <a:t>应用场景</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7" name="内容占位符 4"/>
          <p:cNvSpPr>
            <a:spLocks noGrp="1"/>
          </p:cNvSpPr>
          <p:nvPr>
            <p:ph idx="11"/>
          </p:nvPr>
        </p:nvSpPr>
        <p:spPr>
          <a:xfrm>
            <a:off x="584225" y="1276352"/>
            <a:ext cx="5956275" cy="518958"/>
          </a:xfrm>
        </p:spPr>
        <p:txBody>
          <a:bodyPr>
            <a:normAutofit/>
          </a:bodyPr>
          <a:lstStyle/>
          <a:p>
            <a:pPr>
              <a:lnSpc>
                <a:spcPct val="110000"/>
              </a:lnSpc>
            </a:pPr>
            <a:r>
              <a:rPr lang="en-GB" altLang="zh-CN" b="1" dirty="0"/>
              <a:t>ID3</a:t>
            </a:r>
            <a:r>
              <a:rPr lang="zh-CN" altLang="en-US" b="1" dirty="0"/>
              <a:t>算法实例</a:t>
            </a:r>
            <a:endParaRPr lang="en-US" altLang="zh-CN" dirty="0"/>
          </a:p>
        </p:txBody>
      </p:sp>
      <p:pic>
        <p:nvPicPr>
          <p:cNvPr id="5" name="图片 4"/>
          <p:cNvPicPr>
            <a:picLocks noChangeAspect="1"/>
          </p:cNvPicPr>
          <p:nvPr/>
        </p:nvPicPr>
        <p:blipFill>
          <a:blip r:embed="rId1"/>
          <a:stretch>
            <a:fillRect/>
          </a:stretch>
        </p:blipFill>
        <p:spPr>
          <a:xfrm>
            <a:off x="584225" y="2458385"/>
            <a:ext cx="4507001" cy="2581592"/>
          </a:xfrm>
          <a:prstGeom prst="rect">
            <a:avLst/>
          </a:prstGeom>
        </p:spPr>
      </p:pic>
      <p:sp>
        <p:nvSpPr>
          <p:cNvPr id="9" name="文本框 8"/>
          <p:cNvSpPr txBox="1"/>
          <p:nvPr/>
        </p:nvSpPr>
        <p:spPr>
          <a:xfrm>
            <a:off x="1778025" y="2103705"/>
            <a:ext cx="2324100" cy="369332"/>
          </a:xfrm>
          <a:prstGeom prst="rect">
            <a:avLst/>
          </a:prstGeom>
          <a:noFill/>
        </p:spPr>
        <p:txBody>
          <a:bodyPr wrap="square">
            <a:spAutoFit/>
          </a:bodyPr>
          <a:lstStyle/>
          <a:p>
            <a:r>
              <a:rPr lang="zh-CN" altLang="zh-CN" sz="1800" kern="100" dirty="0">
                <a:effectLst/>
                <a:ea typeface="DengXian" panose="02010600030101010101" pitchFamily="2" charset="-122"/>
                <a:cs typeface="Times New Roman" panose="02020603050405020304" pitchFamily="18" charset="0"/>
              </a:rPr>
              <a:t>学生的成绩单及分类</a:t>
            </a:r>
            <a:r>
              <a:rPr lang="zh-CN" altLang="zh-CN" dirty="0">
                <a:effectLst/>
              </a:rPr>
              <a:t> </a:t>
            </a:r>
            <a:endParaRPr lang="zh-CN" altLang="en-US" dirty="0"/>
          </a:p>
        </p:txBody>
      </p:sp>
      <p:sp>
        <p:nvSpPr>
          <p:cNvPr id="10" name="文本框 9"/>
          <p:cNvSpPr txBox="1"/>
          <p:nvPr/>
        </p:nvSpPr>
        <p:spPr>
          <a:xfrm>
            <a:off x="52517" y="5322521"/>
            <a:ext cx="5434501" cy="369332"/>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rPr>
              <a:t>全体学生</a:t>
            </a:r>
            <a:r>
              <a:rPr kumimoji="1" lang="en-US" altLang="zh-CN" dirty="0">
                <a:latin typeface="微软雅黑" panose="020B0503020204020204" pitchFamily="34" charset="-122"/>
                <a:ea typeface="微软雅黑" panose="020B0503020204020204" pitchFamily="34" charset="-122"/>
              </a:rPr>
              <a:t>S</a:t>
            </a:r>
            <a:r>
              <a:rPr kumimoji="1" lang="zh-CN" altLang="en-US" dirty="0">
                <a:latin typeface="微软雅黑" panose="020B0503020204020204" pitchFamily="34" charset="-122"/>
                <a:ea typeface="微软雅黑" panose="020B0503020204020204" pitchFamily="34" charset="-122"/>
              </a:rPr>
              <a:t>中有</a:t>
            </a:r>
            <a:r>
              <a:rPr kumimoji="1" lang="en-US" altLang="zh-CN" dirty="0">
                <a:latin typeface="微软雅黑" panose="020B0503020204020204" pitchFamily="34" charset="-122"/>
                <a:ea typeface="微软雅黑" panose="020B0503020204020204" pitchFamily="34" charset="-122"/>
              </a:rPr>
              <a:t>4</a:t>
            </a:r>
            <a:r>
              <a:rPr kumimoji="1" lang="zh-CN" altLang="en-US" dirty="0">
                <a:latin typeface="微软雅黑" panose="020B0503020204020204" pitchFamily="34" charset="-122"/>
                <a:ea typeface="微软雅黑" panose="020B0503020204020204" pitchFamily="34" charset="-122"/>
              </a:rPr>
              <a:t>名优异生、</a:t>
            </a:r>
            <a:r>
              <a:rPr kumimoji="1" lang="en-US" altLang="zh-CN" dirty="0">
                <a:latin typeface="微软雅黑" panose="020B0503020204020204" pitchFamily="34" charset="-122"/>
                <a:ea typeface="微软雅黑" panose="020B0503020204020204" pitchFamily="34" charset="-122"/>
              </a:rPr>
              <a:t>6</a:t>
            </a:r>
            <a:r>
              <a:rPr kumimoji="1" lang="zh-CN" altLang="en-US" dirty="0">
                <a:latin typeface="微软雅黑" panose="020B0503020204020204" pitchFamily="34" charset="-122"/>
                <a:ea typeface="微软雅黑" panose="020B0503020204020204" pitchFamily="34" charset="-122"/>
              </a:rPr>
              <a:t>名非优异生，总信息熵</a:t>
            </a:r>
            <a:endParaRPr kumimoji="1" lang="zh-CN" altLang="en-US" dirty="0">
              <a:latin typeface="微软雅黑" panose="020B0503020204020204" pitchFamily="34" charset="-122"/>
              <a:ea typeface="微软雅黑" panose="020B0503020204020204" pitchFamily="34" charset="-122"/>
            </a:endParaRPr>
          </a:p>
        </p:txBody>
      </p:sp>
      <p:pic>
        <p:nvPicPr>
          <p:cNvPr id="11" name="E657119C-6982-421D-8BA7-E74DEB70A7DA-3" descr="latexmath"/>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7080" y="5758950"/>
            <a:ext cx="4773536" cy="534102"/>
          </a:xfrm>
          <a:prstGeom prst="rect">
            <a:avLst/>
          </a:prstGeom>
        </p:spPr>
      </p:pic>
      <p:sp>
        <p:nvSpPr>
          <p:cNvPr id="13" name="文本框 12"/>
          <p:cNvSpPr txBox="1"/>
          <p:nvPr/>
        </p:nvSpPr>
        <p:spPr>
          <a:xfrm>
            <a:off x="5652299" y="1378139"/>
            <a:ext cx="5955476" cy="646331"/>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rPr>
              <a:t>按品德表现划分学生，把学生分成三组，即品行优异组、</a:t>
            </a:r>
            <a:endParaRPr kumimoji="1" lang="en-US" altLang="zh-CN" dirty="0">
              <a:latin typeface="微软雅黑" panose="020B0503020204020204" pitchFamily="34" charset="-122"/>
              <a:ea typeface="微软雅黑" panose="020B0503020204020204" pitchFamily="34" charset="-122"/>
            </a:endParaRPr>
          </a:p>
          <a:p>
            <a:r>
              <a:rPr kumimoji="1" lang="zh-CN" altLang="en-US" dirty="0">
                <a:latin typeface="微软雅黑" panose="020B0503020204020204" pitchFamily="34" charset="-122"/>
                <a:ea typeface="微软雅黑" panose="020B0503020204020204" pitchFamily="34" charset="-122"/>
              </a:rPr>
              <a:t>品行良好组以及品行一般组，各组的信息熵为：</a:t>
            </a:r>
            <a:endParaRPr kumimoji="1" lang="zh-CN" altLang="en-US" dirty="0">
              <a:latin typeface="微软雅黑" panose="020B0503020204020204" pitchFamily="34" charset="-122"/>
              <a:ea typeface="微软雅黑" panose="020B0503020204020204" pitchFamily="34" charset="-122"/>
            </a:endParaRPr>
          </a:p>
        </p:txBody>
      </p:sp>
      <p:pic>
        <p:nvPicPr>
          <p:cNvPr id="14" name="E657119C-6982-421D-8BA7-E74DEB70A7DA-4" descr="latexmath"/>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30877" y="2052247"/>
            <a:ext cx="3391069" cy="420790"/>
          </a:xfrm>
          <a:prstGeom prst="rect">
            <a:avLst/>
          </a:prstGeom>
        </p:spPr>
      </p:pic>
      <p:pic>
        <p:nvPicPr>
          <p:cNvPr id="15" name="E657119C-6982-421D-8BA7-E74DEB70A7DA-5" descr="latexmath"/>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43577" y="2571843"/>
            <a:ext cx="3391080" cy="420791"/>
          </a:xfrm>
          <a:prstGeom prst="rect">
            <a:avLst/>
          </a:prstGeom>
        </p:spPr>
      </p:pic>
      <p:pic>
        <p:nvPicPr>
          <p:cNvPr id="16" name="E657119C-6982-421D-8BA7-E74DEB70A7DA-6" descr="latexmath"/>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18176" y="3075113"/>
            <a:ext cx="3391069" cy="397197"/>
          </a:xfrm>
          <a:prstGeom prst="rect">
            <a:avLst/>
          </a:prstGeom>
        </p:spPr>
      </p:pic>
      <p:sp>
        <p:nvSpPr>
          <p:cNvPr id="18" name="文本框 17"/>
          <p:cNvSpPr txBox="1"/>
          <p:nvPr/>
        </p:nvSpPr>
        <p:spPr>
          <a:xfrm>
            <a:off x="5594737" y="3503050"/>
            <a:ext cx="6096000" cy="646331"/>
          </a:xfrm>
          <a:prstGeom prst="rect">
            <a:avLst/>
          </a:prstGeom>
          <a:noFill/>
        </p:spPr>
        <p:txBody>
          <a:bodyPr wrap="square">
            <a:spAutoFit/>
          </a:bodyPr>
          <a:lstStyle/>
          <a:p>
            <a:r>
              <a:rPr lang="zh-CN" altLang="zh-CN" sz="18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根据上面三个信息熵，可以算出按照品德表现进行划分后，</a:t>
            </a:r>
            <a:r>
              <a:rPr lang="en-US" altLang="zh-CN" sz="18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S</a:t>
            </a:r>
            <a:r>
              <a:rPr lang="zh-CN" altLang="zh-CN" sz="18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的条件熵</a:t>
            </a:r>
            <a:r>
              <a:rPr lang="zh-CN" altLang="zh-CN" dirty="0">
                <a:effectLst/>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pic>
        <p:nvPicPr>
          <p:cNvPr id="19" name="E657119C-6982-421D-8BA7-E74DEB70A7DA-7" descr="latexmath"/>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96001" y="4180121"/>
            <a:ext cx="4902199" cy="431245"/>
          </a:xfrm>
          <a:prstGeom prst="rect">
            <a:avLst/>
          </a:prstGeom>
        </p:spPr>
      </p:pic>
      <p:sp>
        <p:nvSpPr>
          <p:cNvPr id="21" name="文本框 20"/>
          <p:cNvSpPr txBox="1"/>
          <p:nvPr/>
        </p:nvSpPr>
        <p:spPr>
          <a:xfrm>
            <a:off x="5652299" y="4768523"/>
            <a:ext cx="6096000" cy="923330"/>
          </a:xfrm>
          <a:prstGeom prst="rect">
            <a:avLst/>
          </a:prstGeom>
          <a:noFill/>
        </p:spPr>
        <p:txBody>
          <a:bodyPr wrap="square">
            <a:spAutoFit/>
          </a:bodyPr>
          <a:lstStyle/>
          <a:p>
            <a:r>
              <a:rPr lang="zh-CN" altLang="zh-CN" sz="18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同理，按学习成绩和身体素质划分后，</a:t>
            </a:r>
            <a:r>
              <a:rPr lang="en-US" altLang="zh-CN" sz="18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S</a:t>
            </a:r>
            <a:r>
              <a:rPr lang="zh-CN" altLang="en-US" sz="18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sz="18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条件熵分别是</a:t>
            </a:r>
            <a:r>
              <a:rPr lang="en-US" altLang="zh-CN" sz="1800" dirty="0">
                <a:solidFill>
                  <a:srgbClr val="333333"/>
                </a:solidFill>
                <a:effectLst/>
                <a:latin typeface="微软雅黑" panose="020B0503020204020204" pitchFamily="34" charset="-122"/>
                <a:ea typeface="微软雅黑" panose="020B0503020204020204" pitchFamily="34" charset="-122"/>
              </a:rPr>
              <a:t>0.761</a:t>
            </a:r>
            <a:r>
              <a:rPr lang="zh-CN" altLang="zh-CN" sz="18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800" dirty="0">
                <a:solidFill>
                  <a:srgbClr val="333333"/>
                </a:solidFill>
                <a:effectLst/>
                <a:latin typeface="微软雅黑" panose="020B0503020204020204" pitchFamily="34" charset="-122"/>
                <a:ea typeface="微软雅黑" panose="020B0503020204020204" pitchFamily="34" charset="-122"/>
              </a:rPr>
              <a:t> 0.675</a:t>
            </a:r>
            <a:r>
              <a:rPr lang="zh-CN" altLang="en-US" dirty="0">
                <a:solidFill>
                  <a:srgbClr val="333333"/>
                </a:solidFill>
                <a:latin typeface="微软雅黑" panose="020B0503020204020204" pitchFamily="34" charset="-122"/>
                <a:ea typeface="微软雅黑" panose="020B0503020204020204" pitchFamily="34" charset="-122"/>
              </a:rPr>
              <a:t>。由此可见</a:t>
            </a:r>
            <a:r>
              <a:rPr lang="zh-CN" altLang="en-US" sz="1800" dirty="0">
                <a:solidFill>
                  <a:srgbClr val="333333"/>
                </a:solidFill>
                <a:effectLst/>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品德表现的信息增益度最大</a:t>
            </a:r>
            <a:endParaRPr kumimoji="1"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5652299" y="5571201"/>
            <a:ext cx="6096000" cy="923330"/>
          </a:xfrm>
          <a:prstGeom prst="rect">
            <a:avLst/>
          </a:prstGeom>
          <a:noFill/>
        </p:spPr>
        <p:txBody>
          <a:bodyPr wrap="square">
            <a:spAutoFit/>
          </a:bodyPr>
          <a:lstStyle/>
          <a:p>
            <a:r>
              <a:rPr lang="zh-CN" altLang="en-US" sz="1800" dirty="0">
                <a:solidFill>
                  <a:srgbClr val="333333"/>
                </a:solidFill>
                <a:effectLst/>
                <a:latin typeface="微软雅黑" panose="020B0503020204020204" pitchFamily="34" charset="-122"/>
                <a:ea typeface="微软雅黑" panose="020B0503020204020204" pitchFamily="34" charset="-122"/>
              </a:rPr>
              <a:t>因此，</a:t>
            </a:r>
            <a:r>
              <a:rPr lang="en-US" altLang="zh-CN" sz="1800" dirty="0">
                <a:solidFill>
                  <a:srgbClr val="333333"/>
                </a:solidFill>
                <a:effectLst/>
                <a:latin typeface="微软雅黑" panose="020B0503020204020204" pitchFamily="34" charset="-122"/>
                <a:ea typeface="微软雅黑" panose="020B0503020204020204" pitchFamily="34" charset="-122"/>
              </a:rPr>
              <a:t>ID3</a:t>
            </a:r>
            <a:r>
              <a:rPr lang="zh-CN" altLang="zh-CN" sz="18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算法选择品德表现这一特征属性作为决策树的根结点，其三个子结点分别对应</a:t>
            </a:r>
            <a:r>
              <a:rPr lang="en-US" altLang="zh-CN" sz="1800" dirty="0">
                <a:solidFill>
                  <a:srgbClr val="333333"/>
                </a:solidFill>
                <a:effectLst/>
                <a:latin typeface="微软雅黑" panose="020B0503020204020204" pitchFamily="34" charset="-122"/>
                <a:ea typeface="微软雅黑" panose="020B0503020204020204" pitchFamily="34" charset="-122"/>
              </a:rPr>
              <a:t>T</a:t>
            </a:r>
            <a:r>
              <a:rPr lang="zh-CN" altLang="zh-CN" sz="1800" baseline="-250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优</a:t>
            </a:r>
            <a:r>
              <a:rPr lang="zh-CN" altLang="zh-CN" sz="18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a:solidFill>
                  <a:srgbClr val="333333"/>
                </a:solidFill>
                <a:effectLst/>
                <a:latin typeface="微软雅黑" panose="020B0503020204020204" pitchFamily="34" charset="-122"/>
                <a:ea typeface="微软雅黑" panose="020B0503020204020204" pitchFamily="34" charset="-122"/>
              </a:rPr>
              <a:t>T</a:t>
            </a:r>
            <a:r>
              <a:rPr lang="zh-CN" altLang="zh-CN" sz="1800" baseline="-250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良</a:t>
            </a:r>
            <a:r>
              <a:rPr lang="zh-CN" altLang="zh-CN" sz="18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以及</a:t>
            </a:r>
            <a:r>
              <a:rPr lang="en-US" altLang="zh-CN" sz="1800" dirty="0">
                <a:solidFill>
                  <a:srgbClr val="333333"/>
                </a:solidFill>
                <a:effectLst/>
                <a:latin typeface="微软雅黑" panose="020B0503020204020204" pitchFamily="34" charset="-122"/>
                <a:ea typeface="微软雅黑" panose="020B0503020204020204" pitchFamily="34" charset="-122"/>
              </a:rPr>
              <a:t>T</a:t>
            </a:r>
            <a:r>
              <a:rPr lang="zh-CN" altLang="zh-CN" sz="1800" baseline="-250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一般</a:t>
            </a:r>
            <a:r>
              <a:rPr lang="zh-CN" altLang="zh-CN" sz="18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这三个子集</a:t>
            </a:r>
            <a:r>
              <a:rPr lang="zh-CN" altLang="en-US" sz="18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；然后对</a:t>
            </a:r>
            <a:r>
              <a:rPr lang="zh-CN" altLang="en-US"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各子结点继续进行拆分。</a:t>
            </a:r>
            <a:endParaRPr lang="zh-CN" altLang="en-US" dirty="0">
              <a:latin typeface="微软雅黑" panose="020B0503020204020204" pitchFamily="34" charset="-122"/>
              <a:ea typeface="微软雅黑" panose="020B0503020204020204" pitchFamily="34" charset="-122"/>
            </a:endParaRPr>
          </a:p>
        </p:txBody>
      </p:sp>
      <p:cxnSp>
        <p:nvCxnSpPr>
          <p:cNvPr id="25" name="直线连接符 24"/>
          <p:cNvCxnSpPr/>
          <p:nvPr/>
        </p:nvCxnSpPr>
        <p:spPr>
          <a:xfrm>
            <a:off x="5487018" y="1434488"/>
            <a:ext cx="0" cy="501670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5.8  </a:t>
            </a:r>
            <a:r>
              <a:rPr lang="zh-CN" altLang="en-US" sz="2800" dirty="0"/>
              <a:t>应用场景：决策树</a:t>
            </a:r>
            <a:endParaRPr lang="zh-CN" altLang="en-US" sz="2800" dirty="0"/>
          </a:p>
        </p:txBody>
      </p:sp>
      <p:sp>
        <p:nvSpPr>
          <p:cNvPr id="3" name="副标题 2"/>
          <p:cNvSpPr>
            <a:spLocks noGrp="1"/>
          </p:cNvSpPr>
          <p:nvPr>
            <p:ph type="subTitle" idx="1"/>
          </p:nvPr>
        </p:nvSpPr>
        <p:spPr/>
        <p:txBody>
          <a:bodyPr/>
          <a:lstStyle/>
          <a:p>
            <a:r>
              <a:rPr lang="en-US" altLang="zh-CN" dirty="0"/>
              <a:t>5.8 </a:t>
            </a:r>
            <a:r>
              <a:rPr lang="zh-CN" altLang="en-US" dirty="0"/>
              <a:t>应用场景</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98073"/>
          </a:xfrm>
        </p:spPr>
        <p:txBody>
          <a:bodyPr>
            <a:normAutofit fontScale="92500"/>
          </a:bodyPr>
          <a:lstStyle/>
          <a:p>
            <a:pPr>
              <a:lnSpc>
                <a:spcPct val="110000"/>
              </a:lnSpc>
            </a:pPr>
            <a:r>
              <a:rPr lang="zh-CN" altLang="zh-CN" sz="2400" b="1"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决策树</a:t>
            </a:r>
            <a:r>
              <a:rPr lang="zh-CN" altLang="en-US" sz="24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一种解决分类问题的算法</a:t>
            </a:r>
            <a:endParaRPr lang="en-US" altLang="zh-CN" sz="24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10000"/>
              </a:lnSpc>
            </a:pPr>
            <a:r>
              <a:rPr lang="zh-CN" altLang="en-US" sz="2400" b="1"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决策树构建算法：</a:t>
            </a:r>
            <a:r>
              <a:rPr lang="zh-CN" altLang="en-US"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经典的决策树生成算法有</a:t>
            </a:r>
            <a:r>
              <a:rPr lang="en-GB" altLang="zh-CN"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ID3</a:t>
            </a:r>
            <a:r>
              <a:rPr lang="zh-CN" altLang="en-GB"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a:t>
            </a:r>
            <a:r>
              <a:rPr lang="en-GB" altLang="zh-CN"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C4.5</a:t>
            </a:r>
            <a:r>
              <a:rPr lang="zh-CN" altLang="en-US"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与</a:t>
            </a:r>
            <a:r>
              <a:rPr lang="en-GB" altLang="zh-CN"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CART</a:t>
            </a:r>
            <a:r>
              <a:rPr lang="zh-CN" altLang="en-GB"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其中</a:t>
            </a:r>
            <a:r>
              <a:rPr lang="en-GB" altLang="zh-CN"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ID3</a:t>
            </a:r>
            <a:r>
              <a:rPr lang="zh-CN" altLang="en-US"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是最早提出的机器学习算法</a:t>
            </a:r>
            <a:endParaRPr lang="en-US" altLang="zh-CN"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10000"/>
              </a:lnSpc>
            </a:pPr>
            <a:endParaRPr lang="en-US" altLang="zh-CN"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10000"/>
              </a:lnSpc>
            </a:pPr>
            <a:endParaRPr lang="en-US" altLang="zh-CN"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10000"/>
              </a:lnSpc>
            </a:pPr>
            <a:endParaRPr lang="en-US" altLang="zh-CN"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10000"/>
              </a:lnSpc>
            </a:pPr>
            <a:endParaRPr lang="en-US" altLang="zh-CN"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10000"/>
              </a:lnSpc>
            </a:pPr>
            <a:endParaRPr lang="en-US" altLang="zh-CN"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10000"/>
              </a:lnSpc>
            </a:pPr>
            <a:r>
              <a:rPr lang="zh-CN" altLang="en-US" sz="2400" b="1"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总结</a:t>
            </a:r>
            <a:r>
              <a:rPr lang="zh-CN" altLang="en-US"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决策树算法是机器学习中常用的模型，易于理解，可解释性强，可以同时处理数值型和非数值型数据，能够处理关联度低的特征属性，符合人类的直观思维。但容易发生过拟合的现象，容易忽略特征属性之间的关联，并且预测精度易受异常数据的影响。   </a:t>
            </a:r>
            <a:endParaRPr lang="en-US" altLang="zh-CN" sz="2800" dirty="0">
              <a:latin typeface="微软雅黑" panose="020B0503020204020204" pitchFamily="34" charset="-122"/>
              <a:ea typeface="微软雅黑" panose="020B0503020204020204" pitchFamily="34" charset="-122"/>
            </a:endParaRPr>
          </a:p>
        </p:txBody>
      </p:sp>
      <p:sp>
        <p:nvSpPr>
          <p:cNvPr id="7" name="任意多边形: 形状 19"/>
          <p:cNvSpPr/>
          <p:nvPr/>
        </p:nvSpPr>
        <p:spPr>
          <a:xfrm>
            <a:off x="1658607" y="2695086"/>
            <a:ext cx="8906560" cy="226060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indent="-342900">
              <a:spcBef>
                <a:spcPts val="600"/>
              </a:spcBef>
              <a:spcAft>
                <a:spcPts val="600"/>
              </a:spcAft>
              <a:buFont typeface="Arial" panose="020B0604020202020204" pitchFamily="34" charset="0"/>
              <a:buChar char="•"/>
            </a:pPr>
            <a:r>
              <a:rPr lang="en-GB" altLang="zh-CN" sz="20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ID3</a:t>
            </a:r>
            <a:r>
              <a:rPr lang="zh-CN" altLang="en-US" sz="20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算法只能处理离散型特征，同时信息增益倾向于选择取值较多的属性。</a:t>
            </a:r>
            <a:endParaRPr lang="en-US" altLang="zh-CN" sz="20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spcBef>
                <a:spcPts val="600"/>
              </a:spcBef>
              <a:spcAft>
                <a:spcPts val="600"/>
              </a:spcAft>
              <a:buFont typeface="Arial" panose="020B0604020202020204" pitchFamily="34" charset="0"/>
              <a:buChar char="•"/>
            </a:pPr>
            <a:r>
              <a:rPr lang="zh-CN" altLang="en-US" sz="20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针对</a:t>
            </a:r>
            <a:r>
              <a:rPr lang="en-GB" altLang="zh-CN" sz="20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ID3</a:t>
            </a:r>
            <a:r>
              <a:rPr lang="zh-CN" altLang="en-US" sz="20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算法的缺陷，</a:t>
            </a:r>
            <a:r>
              <a:rPr lang="en-GB" altLang="zh-CN" sz="20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C4.5</a:t>
            </a:r>
            <a:r>
              <a:rPr lang="zh-CN" altLang="en-US" sz="20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算法引入信息增益率来作为分类标准，能够处理连续数值型特征属性，同时在决策树构造过程中进行剪枝</a:t>
            </a:r>
            <a:endParaRPr lang="en-US" altLang="zh-CN" sz="20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spcBef>
                <a:spcPts val="600"/>
              </a:spcBef>
              <a:spcAft>
                <a:spcPts val="600"/>
              </a:spcAft>
              <a:buFont typeface="Arial" panose="020B0604020202020204" pitchFamily="34" charset="0"/>
              <a:buChar char="•"/>
            </a:pPr>
            <a:r>
              <a:rPr lang="zh-CN" altLang="en-US" sz="20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与</a:t>
            </a:r>
            <a:r>
              <a:rPr lang="en-GB" altLang="zh-CN" sz="20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C4.5</a:t>
            </a:r>
            <a:r>
              <a:rPr lang="zh-CN" altLang="en-US" sz="20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算法相比，</a:t>
            </a:r>
            <a:r>
              <a:rPr lang="en-GB" altLang="zh-CN" sz="20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CART</a:t>
            </a:r>
            <a:r>
              <a:rPr lang="zh-CN" altLang="en-US" sz="20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算法采用了简化的二叉树模型，同时特征选择采用了近似的基尼系数来简化计算，该算法还可用于回归</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normAutofit/>
          </a:bodyPr>
          <a:lstStyle/>
          <a:p>
            <a:r>
              <a:rPr lang="en-US" altLang="zh-CN" sz="2800" dirty="0"/>
              <a:t>5.9  </a:t>
            </a:r>
            <a:r>
              <a:rPr lang="zh-CN" altLang="en-US" sz="2800" dirty="0"/>
              <a:t>小结</a:t>
            </a:r>
            <a:endParaRPr lang="zh-CN" altLang="en-US" sz="2800" dirty="0"/>
          </a:p>
        </p:txBody>
      </p:sp>
      <p:sp>
        <p:nvSpPr>
          <p:cNvPr id="14" name="副标题 13"/>
          <p:cNvSpPr>
            <a:spLocks noGrp="1"/>
          </p:cNvSpPr>
          <p:nvPr>
            <p:ph type="subTitle" idx="1"/>
          </p:nvPr>
        </p:nvSpPr>
        <p:spPr/>
        <p:txBody>
          <a:bodyPr/>
          <a:lstStyle/>
          <a:p>
            <a:r>
              <a:rPr lang="en-US" altLang="zh-CN" dirty="0"/>
              <a:t>5.9 </a:t>
            </a:r>
            <a:r>
              <a:rPr lang="zh-CN" altLang="en-US" dirty="0"/>
              <a:t>小结</a:t>
            </a:r>
            <a:endParaRPr lang="zh-CN" altLang="en-US" dirty="0"/>
          </a:p>
        </p:txBody>
      </p:sp>
      <p:sp>
        <p:nvSpPr>
          <p:cNvPr id="15" name="文本占位符 14"/>
          <p:cNvSpPr>
            <a:spLocks noGrp="1"/>
          </p:cNvSpPr>
          <p:nvPr>
            <p:ph type="body" idx="10"/>
          </p:nvPr>
        </p:nvSpPr>
        <p:spPr/>
        <p:txBody>
          <a:bodyPr/>
          <a:lstStyle/>
          <a:p>
            <a:r>
              <a:rPr lang="zh-CN" altLang="en-US" dirty="0"/>
              <a:t>数据结构</a:t>
            </a:r>
            <a:endParaRPr lang="zh-CN" altLang="en-US" dirty="0"/>
          </a:p>
        </p:txBody>
      </p:sp>
      <p:sp>
        <p:nvSpPr>
          <p:cNvPr id="16" name="内容占位符 15"/>
          <p:cNvSpPr>
            <a:spLocks noGrp="1"/>
          </p:cNvSpPr>
          <p:nvPr>
            <p:ph idx="11"/>
          </p:nvPr>
        </p:nvSpPr>
        <p:spPr>
          <a:xfrm>
            <a:off x="584225" y="1276350"/>
            <a:ext cx="11055325" cy="4922227"/>
          </a:xfrm>
        </p:spPr>
        <p:txBody>
          <a:bodyPr>
            <a:normAutofit/>
          </a:bodyPr>
          <a:lstStyle/>
          <a:p>
            <a:pPr eaLnBrk="0" fontAlgn="base" hangingPunct="0">
              <a:lnSpc>
                <a:spcPct val="110000"/>
              </a:lnSpc>
              <a:spcAft>
                <a:spcPct val="0"/>
              </a:spcAft>
            </a:pPr>
            <a:r>
              <a:rPr lang="zh-CN" altLang="en-US" sz="2400" dirty="0"/>
              <a:t>本章是数据结构的重点之一，也是本书许多后续章节的基础 ：</a:t>
            </a:r>
            <a:endParaRPr lang="en-US" altLang="zh-CN" sz="2400" dirty="0"/>
          </a:p>
          <a:p>
            <a:pPr marL="342900" lvl="0" indent="-342900" eaLnBrk="0" fontAlgn="base" hangingPunct="0">
              <a:lnSpc>
                <a:spcPct val="110000"/>
              </a:lnSpc>
              <a:spcAft>
                <a:spcPct val="0"/>
              </a:spcAft>
              <a:buFont typeface="Arial" panose="020B0604020202020204" pitchFamily="34" charset="0"/>
              <a:buChar char="•"/>
            </a:pPr>
            <a:r>
              <a:rPr lang="zh-CN" altLang="en-US" sz="2400" dirty="0"/>
              <a:t>树与二叉树的基本概念</a:t>
            </a:r>
            <a:endParaRPr lang="en-US" altLang="zh-CN" sz="2400" dirty="0"/>
          </a:p>
          <a:p>
            <a:pPr marL="342900" lvl="0" indent="-342900" eaLnBrk="0" fontAlgn="base" hangingPunct="0">
              <a:lnSpc>
                <a:spcPct val="110000"/>
              </a:lnSpc>
              <a:spcAft>
                <a:spcPct val="0"/>
              </a:spcAft>
              <a:buFont typeface="Arial" panose="020B0604020202020204" pitchFamily="34" charset="0"/>
              <a:buChar char="•"/>
            </a:pPr>
            <a:r>
              <a:rPr lang="zh-CN" altLang="en-US" sz="2400" dirty="0"/>
              <a:t>二叉树的存储方式和运算实现</a:t>
            </a:r>
            <a:endParaRPr lang="en-US" altLang="zh-CN" sz="2400" dirty="0"/>
          </a:p>
          <a:p>
            <a:pPr marL="342900" indent="-342900" eaLnBrk="0" fontAlgn="base" hangingPunct="0">
              <a:lnSpc>
                <a:spcPct val="110000"/>
              </a:lnSpc>
              <a:spcAft>
                <a:spcPct val="0"/>
              </a:spcAft>
              <a:buFont typeface="Arial" panose="020B0604020202020204" pitchFamily="34" charset="0"/>
              <a:buChar char="•"/>
            </a:pPr>
            <a:r>
              <a:rPr lang="zh-CN" altLang="en-US" sz="2400" dirty="0"/>
              <a:t>二叉树的两种应用：表达式树和哈夫曼树 </a:t>
            </a:r>
            <a:endParaRPr lang="en-US" altLang="zh-CN" sz="2400" dirty="0"/>
          </a:p>
          <a:p>
            <a:pPr marL="342900" lvl="0" indent="-342900" eaLnBrk="0" fontAlgn="base" hangingPunct="0">
              <a:lnSpc>
                <a:spcPct val="110000"/>
              </a:lnSpc>
              <a:spcAft>
                <a:spcPct val="0"/>
              </a:spcAft>
              <a:buFont typeface="Arial" panose="020B0604020202020204" pitchFamily="34" charset="0"/>
              <a:buChar char="•"/>
            </a:pPr>
            <a:r>
              <a:rPr lang="zh-CN" altLang="en-US" sz="2400" dirty="0"/>
              <a:t>普通的树形结构以及森林的表示法、存储结构</a:t>
            </a:r>
            <a:endParaRPr lang="en-US" altLang="zh-CN" sz="2400" dirty="0"/>
          </a:p>
          <a:p>
            <a:pPr marL="342900" lvl="0" indent="-342900" eaLnBrk="0" fontAlgn="base" hangingPunct="0">
              <a:lnSpc>
                <a:spcPct val="110000"/>
              </a:lnSpc>
              <a:spcAft>
                <a:spcPct val="0"/>
              </a:spcAft>
              <a:buFont typeface="Arial" panose="020B0604020202020204" pitchFamily="34" charset="0"/>
              <a:buChar char="•"/>
            </a:pPr>
            <a:r>
              <a:rPr lang="zh-CN" altLang="en-US" sz="2400" dirty="0"/>
              <a:t>普通的树形结构、森林与二叉树的转换，以及基于二叉树的遍历方法</a:t>
            </a:r>
            <a:endParaRPr lang="en-US" altLang="zh-CN" sz="2400" dirty="0"/>
          </a:p>
          <a:p>
            <a:pPr marL="342900" indent="-342900" eaLnBrk="0" fontAlgn="base" hangingPunct="0">
              <a:lnSpc>
                <a:spcPct val="110000"/>
              </a:lnSpc>
              <a:spcAft>
                <a:spcPct val="0"/>
              </a:spcAft>
              <a:buFont typeface="Arial" panose="020B0604020202020204" pitchFamily="34" charset="0"/>
              <a:buChar char="•"/>
            </a:pPr>
            <a:r>
              <a:rPr lang="zh-CN" altLang="en-US" sz="2400" dirty="0"/>
              <a:t>拓展延伸部分包含前缀树和后缀树</a:t>
            </a:r>
            <a:endParaRPr lang="en-US" altLang="zh-CN" sz="2400" dirty="0"/>
          </a:p>
          <a:p>
            <a:pPr marL="342900" indent="-342900" eaLnBrk="0" fontAlgn="base" hangingPunct="0">
              <a:lnSpc>
                <a:spcPct val="110000"/>
              </a:lnSpc>
              <a:spcAft>
                <a:spcPct val="0"/>
              </a:spcAft>
              <a:buFont typeface="Arial" panose="020B0604020202020204" pitchFamily="34" charset="0"/>
              <a:buChar char="•"/>
            </a:pPr>
            <a:r>
              <a:rPr lang="zh-CN" altLang="en-US" sz="2400" dirty="0"/>
              <a:t>以决策树作为应用场景，包括基于信息熵构建决策树的</a:t>
            </a:r>
            <a:r>
              <a:rPr lang="en-GB" altLang="zh-CN" sz="2400" dirty="0"/>
              <a:t>ID3</a:t>
            </a:r>
            <a:r>
              <a:rPr lang="zh-CN" altLang="en-US" sz="2400" dirty="0"/>
              <a:t>算法 </a:t>
            </a:r>
            <a:endParaRPr lang="en-US" altLang="zh-CN" sz="2400"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4" name="组合 13"/>
          <p:cNvGrpSpPr/>
          <p:nvPr/>
        </p:nvGrpSpPr>
        <p:grpSpPr>
          <a:xfrm>
            <a:off x="-875295" y="-875664"/>
            <a:ext cx="2974038" cy="2745105"/>
            <a:chOff x="6175344" y="342254"/>
            <a:chExt cx="7829785"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840" y="635784"/>
            <a:ext cx="823697" cy="760292"/>
            <a:chOff x="6175344" y="342254"/>
            <a:chExt cx="7829785" cy="7227071"/>
          </a:xfrm>
        </p:grpSpPr>
        <p:sp>
          <p:nvSpPr>
            <p:cNvPr id="18" name="六边形 1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圆角 7"/>
          <p:cNvSpPr/>
          <p:nvPr/>
        </p:nvSpPr>
        <p:spPr>
          <a:xfrm>
            <a:off x="2421652" y="2038221"/>
            <a:ext cx="7054775" cy="3118500"/>
          </a:xfrm>
          <a:prstGeom prst="roundRect">
            <a:avLst>
              <a:gd name="adj" fmla="val 0"/>
            </a:avLst>
          </a:prstGeom>
          <a:solidFill>
            <a:schemeClr val="tx1">
              <a:lumMod val="95000"/>
              <a:lumOff val="5000"/>
              <a:alpha val="5000"/>
            </a:schemeClr>
          </a:solidFill>
          <a:ln>
            <a:solidFill>
              <a:schemeClr val="bg1"/>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7" name="组合 36"/>
          <p:cNvGrpSpPr/>
          <p:nvPr/>
        </p:nvGrpSpPr>
        <p:grpSpPr>
          <a:xfrm>
            <a:off x="7558543" y="954064"/>
            <a:ext cx="5262302" cy="5007863"/>
            <a:chOff x="6175345" y="153244"/>
            <a:chExt cx="7792878" cy="7416082"/>
          </a:xfrm>
        </p:grpSpPr>
        <p:grpSp>
          <p:nvGrpSpPr>
            <p:cNvPr id="32" name="组合 31"/>
            <p:cNvGrpSpPr/>
            <p:nvPr/>
          </p:nvGrpSpPr>
          <p:grpSpPr>
            <a:xfrm>
              <a:off x="6175345" y="342257"/>
              <a:ext cx="7792878" cy="7227069"/>
              <a:chOff x="5983104" y="1708488"/>
              <a:chExt cx="4080721" cy="3784437"/>
            </a:xfrm>
          </p:grpSpPr>
          <p:sp>
            <p:nvSpPr>
              <p:cNvPr id="33" name="六边形 32"/>
              <p:cNvSpPr/>
              <p:nvPr/>
            </p:nvSpPr>
            <p:spPr>
              <a:xfrm rot="5400000">
                <a:off x="5811401" y="1880191"/>
                <a:ext cx="3784437"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平行四边形 33"/>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rot="1849986">
              <a:off x="8151150" y="15324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15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1500" b="1" dirty="0">
                <a:gradFill>
                  <a:gsLst>
                    <a:gs pos="30000">
                      <a:srgbClr val="007684"/>
                    </a:gs>
                    <a:gs pos="83000">
                      <a:srgbClr val="016773"/>
                    </a:gs>
                  </a:gsLst>
                  <a:lin ang="5400000" scaled="0"/>
                </a:gradFill>
                <a:latin typeface="Bauhaus 93" panose="04030905020B02020C02" pitchFamily="82" charset="0"/>
              </a:endParaRPr>
            </a:p>
          </p:txBody>
        </p:sp>
      </p:grpSp>
      <p:grpSp>
        <p:nvGrpSpPr>
          <p:cNvPr id="23" name="组合 22"/>
          <p:cNvGrpSpPr/>
          <p:nvPr/>
        </p:nvGrpSpPr>
        <p:grpSpPr>
          <a:xfrm>
            <a:off x="3774000" y="4177005"/>
            <a:ext cx="4644000" cy="124808"/>
            <a:chOff x="3774000" y="4177005"/>
            <a:chExt cx="4644000" cy="124808"/>
          </a:xfrm>
        </p:grpSpPr>
        <p:pic>
          <p:nvPicPr>
            <p:cNvPr id="24" name="图片 23"/>
            <p:cNvPicPr>
              <a:picLocks noChangeAspect="1" noChangeArrowheads="1"/>
            </p:cNvPicPr>
            <p:nvPr/>
          </p:nvPicPr>
          <p:blipFill>
            <a:blip r:embed="rId4">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a:off x="6033596" y="1917409"/>
              <a:ext cx="124808" cy="46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cxnSp>
          <p:nvCxnSpPr>
            <p:cNvPr id="25" name="直接连接符 24"/>
            <p:cNvCxnSpPr/>
            <p:nvPr/>
          </p:nvCxnSpPr>
          <p:spPr>
            <a:xfrm>
              <a:off x="3936000" y="4177005"/>
              <a:ext cx="4320000" cy="0"/>
            </a:xfrm>
            <a:prstGeom prst="line">
              <a:avLst/>
            </a:prstGeom>
            <a:ln w="12700">
              <a:gradFill>
                <a:gsLst>
                  <a:gs pos="0">
                    <a:schemeClr val="accent1">
                      <a:lumMod val="5000"/>
                      <a:lumOff val="95000"/>
                      <a:alpha val="0"/>
                    </a:schemeClr>
                  </a:gs>
                  <a:gs pos="69000">
                    <a:schemeClr val="bg1"/>
                  </a:gs>
                  <a:gs pos="100000">
                    <a:schemeClr val="bg1">
                      <a:alpha val="0"/>
                    </a:schemeClr>
                  </a:gs>
                  <a:gs pos="40000">
                    <a:schemeClr val="bg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890173" y="4315438"/>
            <a:ext cx="2268815" cy="2101347"/>
            <a:chOff x="6175344" y="342254"/>
            <a:chExt cx="7803037" cy="7227071"/>
          </a:xfrm>
        </p:grpSpPr>
        <p:sp>
          <p:nvSpPr>
            <p:cNvPr id="6" name="六边形 5"/>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74548" y="5375868"/>
            <a:ext cx="1123874" cy="1040917"/>
            <a:chOff x="6175344" y="342254"/>
            <a:chExt cx="7803037" cy="7227071"/>
          </a:xfrm>
        </p:grpSpPr>
        <p:sp>
          <p:nvSpPr>
            <p:cNvPr id="12" name="六边形 1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0709077" y="4985964"/>
            <a:ext cx="1077639" cy="994687"/>
            <a:chOff x="6175344" y="342254"/>
            <a:chExt cx="7829785" cy="7227071"/>
          </a:xfrm>
        </p:grpSpPr>
        <p:sp>
          <p:nvSpPr>
            <p:cNvPr id="45" name="六边形 4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4453603"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38" name="文本框 37"/>
          <p:cNvSpPr txBox="1"/>
          <p:nvPr/>
        </p:nvSpPr>
        <p:spPr>
          <a:xfrm>
            <a:off x="5307690"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0" name="文本框 39"/>
          <p:cNvSpPr txBox="1"/>
          <p:nvPr/>
        </p:nvSpPr>
        <p:spPr>
          <a:xfrm>
            <a:off x="6148718" y="2830973"/>
            <a:ext cx="766167" cy="1054879"/>
          </a:xfrm>
          <a:custGeom>
            <a:avLst/>
            <a:gdLst/>
            <a:ahLst/>
            <a:cxnLst/>
            <a:rect l="l" t="t" r="r" b="b"/>
            <a:pathLst>
              <a:path w="766167" h="1054879">
                <a:moveTo>
                  <a:pt x="478854" y="261193"/>
                </a:moveTo>
                <a:lnTo>
                  <a:pt x="578978" y="261193"/>
                </a:lnTo>
                <a:lnTo>
                  <a:pt x="578978" y="470148"/>
                </a:lnTo>
                <a:cubicBezTo>
                  <a:pt x="578978" y="548506"/>
                  <a:pt x="570272" y="619608"/>
                  <a:pt x="552859" y="683456"/>
                </a:cubicBezTo>
                <a:lnTo>
                  <a:pt x="635570" y="683456"/>
                </a:lnTo>
                <a:lnTo>
                  <a:pt x="635570" y="914177"/>
                </a:lnTo>
                <a:cubicBezTo>
                  <a:pt x="635570" y="922883"/>
                  <a:pt x="638472" y="927236"/>
                  <a:pt x="644277" y="927236"/>
                </a:cubicBezTo>
                <a:cubicBezTo>
                  <a:pt x="650081" y="927236"/>
                  <a:pt x="655885" y="924334"/>
                  <a:pt x="661690" y="918530"/>
                </a:cubicBezTo>
                <a:cubicBezTo>
                  <a:pt x="687809" y="874998"/>
                  <a:pt x="712477" y="824210"/>
                  <a:pt x="735694" y="766167"/>
                </a:cubicBezTo>
                <a:lnTo>
                  <a:pt x="748754" y="770520"/>
                </a:lnTo>
                <a:cubicBezTo>
                  <a:pt x="716830" y="854682"/>
                  <a:pt x="718281" y="908372"/>
                  <a:pt x="753107" y="931589"/>
                </a:cubicBezTo>
                <a:cubicBezTo>
                  <a:pt x="761814" y="937394"/>
                  <a:pt x="764716" y="941747"/>
                  <a:pt x="761814" y="944649"/>
                </a:cubicBezTo>
                <a:cubicBezTo>
                  <a:pt x="735694" y="1020105"/>
                  <a:pt x="690711" y="1056382"/>
                  <a:pt x="626864" y="1053480"/>
                </a:cubicBezTo>
                <a:cubicBezTo>
                  <a:pt x="539799" y="1062186"/>
                  <a:pt x="499169" y="1030262"/>
                  <a:pt x="504973" y="957709"/>
                </a:cubicBezTo>
                <a:lnTo>
                  <a:pt x="504973" y="792286"/>
                </a:lnTo>
                <a:cubicBezTo>
                  <a:pt x="458539" y="885155"/>
                  <a:pt x="358415" y="972220"/>
                  <a:pt x="204601" y="1053480"/>
                </a:cubicBezTo>
                <a:lnTo>
                  <a:pt x="200248" y="1040420"/>
                </a:lnTo>
                <a:cubicBezTo>
                  <a:pt x="385985" y="895313"/>
                  <a:pt x="478854" y="705222"/>
                  <a:pt x="478854" y="470148"/>
                </a:cubicBezTo>
                <a:close/>
                <a:moveTo>
                  <a:pt x="644277" y="0"/>
                </a:moveTo>
                <a:lnTo>
                  <a:pt x="766167" y="47885"/>
                </a:lnTo>
                <a:lnTo>
                  <a:pt x="726988" y="100124"/>
                </a:lnTo>
                <a:lnTo>
                  <a:pt x="726988" y="626864"/>
                </a:lnTo>
                <a:lnTo>
                  <a:pt x="605098" y="626864"/>
                </a:lnTo>
                <a:lnTo>
                  <a:pt x="605098" y="134950"/>
                </a:lnTo>
                <a:lnTo>
                  <a:pt x="452735" y="134950"/>
                </a:lnTo>
                <a:lnTo>
                  <a:pt x="452735" y="622511"/>
                </a:lnTo>
                <a:lnTo>
                  <a:pt x="335198" y="622511"/>
                </a:lnTo>
                <a:lnTo>
                  <a:pt x="330845" y="626864"/>
                </a:lnTo>
                <a:lnTo>
                  <a:pt x="330845" y="69651"/>
                </a:lnTo>
                <a:lnTo>
                  <a:pt x="300372" y="117537"/>
                </a:lnTo>
                <a:cubicBezTo>
                  <a:pt x="300372" y="280057"/>
                  <a:pt x="284410" y="415007"/>
                  <a:pt x="252487" y="522386"/>
                </a:cubicBezTo>
                <a:cubicBezTo>
                  <a:pt x="301823" y="618157"/>
                  <a:pt x="327942" y="703771"/>
                  <a:pt x="330845" y="779227"/>
                </a:cubicBezTo>
                <a:cubicBezTo>
                  <a:pt x="330845" y="837270"/>
                  <a:pt x="314883" y="872095"/>
                  <a:pt x="282959" y="883704"/>
                </a:cubicBezTo>
                <a:cubicBezTo>
                  <a:pt x="242329" y="889508"/>
                  <a:pt x="217661" y="866291"/>
                  <a:pt x="208954" y="814052"/>
                </a:cubicBezTo>
                <a:cubicBezTo>
                  <a:pt x="203150" y="767618"/>
                  <a:pt x="197346" y="726988"/>
                  <a:pt x="191541" y="692162"/>
                </a:cubicBezTo>
                <a:cubicBezTo>
                  <a:pt x="142205" y="790835"/>
                  <a:pt x="81260" y="869193"/>
                  <a:pt x="8706" y="927236"/>
                </a:cubicBezTo>
                <a:lnTo>
                  <a:pt x="0" y="922883"/>
                </a:lnTo>
                <a:cubicBezTo>
                  <a:pt x="63847" y="812601"/>
                  <a:pt x="111732" y="679102"/>
                  <a:pt x="143656" y="522386"/>
                </a:cubicBezTo>
                <a:cubicBezTo>
                  <a:pt x="120439" y="444028"/>
                  <a:pt x="87064" y="351160"/>
                  <a:pt x="43532" y="243780"/>
                </a:cubicBezTo>
                <a:cubicBezTo>
                  <a:pt x="40630" y="235074"/>
                  <a:pt x="37728" y="229269"/>
                  <a:pt x="34826" y="226367"/>
                </a:cubicBezTo>
                <a:lnTo>
                  <a:pt x="43532" y="217661"/>
                </a:lnTo>
                <a:cubicBezTo>
                  <a:pt x="84162" y="261193"/>
                  <a:pt x="126243" y="316334"/>
                  <a:pt x="169775" y="383083"/>
                </a:cubicBezTo>
                <a:cubicBezTo>
                  <a:pt x="181384" y="296019"/>
                  <a:pt x="187188" y="216210"/>
                  <a:pt x="187188" y="143656"/>
                </a:cubicBezTo>
                <a:lnTo>
                  <a:pt x="17413" y="143656"/>
                </a:lnTo>
                <a:lnTo>
                  <a:pt x="17413" y="65298"/>
                </a:lnTo>
                <a:lnTo>
                  <a:pt x="187188" y="65298"/>
                </a:lnTo>
                <a:lnTo>
                  <a:pt x="226367" y="13059"/>
                </a:lnTo>
                <a:lnTo>
                  <a:pt x="330845" y="56592"/>
                </a:lnTo>
                <a:lnTo>
                  <a:pt x="330845" y="8706"/>
                </a:lnTo>
                <a:lnTo>
                  <a:pt x="452735" y="8706"/>
                </a:lnTo>
                <a:lnTo>
                  <a:pt x="452735" y="56592"/>
                </a:lnTo>
                <a:lnTo>
                  <a:pt x="600744" y="56592"/>
                </a:ln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2" name="文本框 41"/>
          <p:cNvSpPr txBox="1"/>
          <p:nvPr/>
        </p:nvSpPr>
        <p:spPr>
          <a:xfrm>
            <a:off x="7011511" y="2830973"/>
            <a:ext cx="757461" cy="1057833"/>
          </a:xfrm>
          <a:custGeom>
            <a:avLst/>
            <a:gdLst/>
            <a:ahLst/>
            <a:cxnLst/>
            <a:rect l="l" t="t" r="r" b="b"/>
            <a:pathLst>
              <a:path w="757461" h="1057833">
                <a:moveTo>
                  <a:pt x="252487" y="892410"/>
                </a:moveTo>
                <a:lnTo>
                  <a:pt x="252487" y="940296"/>
                </a:lnTo>
                <a:lnTo>
                  <a:pt x="531093" y="940296"/>
                </a:lnTo>
                <a:lnTo>
                  <a:pt x="531093" y="892410"/>
                </a:lnTo>
                <a:close/>
                <a:moveTo>
                  <a:pt x="252487" y="761814"/>
                </a:moveTo>
                <a:lnTo>
                  <a:pt x="252487" y="818406"/>
                </a:lnTo>
                <a:lnTo>
                  <a:pt x="531093" y="818406"/>
                </a:lnTo>
                <a:lnTo>
                  <a:pt x="531093" y="761814"/>
                </a:lnTo>
                <a:close/>
                <a:moveTo>
                  <a:pt x="252487" y="635570"/>
                </a:moveTo>
                <a:lnTo>
                  <a:pt x="252487" y="692162"/>
                </a:lnTo>
                <a:lnTo>
                  <a:pt x="531093" y="692162"/>
                </a:lnTo>
                <a:lnTo>
                  <a:pt x="531093" y="635570"/>
                </a:lnTo>
                <a:close/>
                <a:moveTo>
                  <a:pt x="565919" y="0"/>
                </a:moveTo>
                <a:lnTo>
                  <a:pt x="687809" y="100124"/>
                </a:lnTo>
                <a:cubicBezTo>
                  <a:pt x="609451" y="123341"/>
                  <a:pt x="525289" y="136401"/>
                  <a:pt x="435322" y="139303"/>
                </a:cubicBezTo>
                <a:cubicBezTo>
                  <a:pt x="435322" y="145107"/>
                  <a:pt x="433871" y="155265"/>
                  <a:pt x="430969" y="169775"/>
                </a:cubicBezTo>
                <a:cubicBezTo>
                  <a:pt x="428067" y="187188"/>
                  <a:pt x="425165" y="198797"/>
                  <a:pt x="422263" y="204601"/>
                </a:cubicBezTo>
                <a:lnTo>
                  <a:pt x="692163" y="204601"/>
                </a:lnTo>
                <a:lnTo>
                  <a:pt x="692163" y="282959"/>
                </a:lnTo>
                <a:lnTo>
                  <a:pt x="400497" y="282959"/>
                </a:lnTo>
                <a:cubicBezTo>
                  <a:pt x="397594" y="291666"/>
                  <a:pt x="391790" y="306176"/>
                  <a:pt x="383084" y="326491"/>
                </a:cubicBezTo>
                <a:cubicBezTo>
                  <a:pt x="374377" y="349709"/>
                  <a:pt x="368573" y="365670"/>
                  <a:pt x="365671" y="374377"/>
                </a:cubicBezTo>
                <a:lnTo>
                  <a:pt x="757461" y="374377"/>
                </a:lnTo>
                <a:lnTo>
                  <a:pt x="757461" y="448382"/>
                </a:lnTo>
                <a:lnTo>
                  <a:pt x="326492" y="448382"/>
                </a:lnTo>
                <a:cubicBezTo>
                  <a:pt x="300372" y="489012"/>
                  <a:pt x="271351" y="526740"/>
                  <a:pt x="239427" y="561565"/>
                </a:cubicBezTo>
                <a:lnTo>
                  <a:pt x="522387" y="561565"/>
                </a:lnTo>
                <a:lnTo>
                  <a:pt x="557213" y="509327"/>
                </a:lnTo>
                <a:lnTo>
                  <a:pt x="692163" y="548506"/>
                </a:lnTo>
                <a:lnTo>
                  <a:pt x="657337" y="600744"/>
                </a:lnTo>
                <a:lnTo>
                  <a:pt x="657337" y="1057833"/>
                </a:lnTo>
                <a:lnTo>
                  <a:pt x="531093" y="1057833"/>
                </a:lnTo>
                <a:lnTo>
                  <a:pt x="531093" y="1009947"/>
                </a:lnTo>
                <a:lnTo>
                  <a:pt x="252487" y="1009947"/>
                </a:lnTo>
                <a:lnTo>
                  <a:pt x="252487" y="1057833"/>
                </a:lnTo>
                <a:lnTo>
                  <a:pt x="126244" y="1057833"/>
                </a:lnTo>
                <a:lnTo>
                  <a:pt x="126244" y="661690"/>
                </a:lnTo>
                <a:cubicBezTo>
                  <a:pt x="120439" y="664592"/>
                  <a:pt x="110282" y="670396"/>
                  <a:pt x="95771" y="679102"/>
                </a:cubicBezTo>
                <a:cubicBezTo>
                  <a:pt x="63847" y="699418"/>
                  <a:pt x="33375" y="716830"/>
                  <a:pt x="4353" y="731341"/>
                </a:cubicBezTo>
                <a:lnTo>
                  <a:pt x="0" y="722635"/>
                </a:lnTo>
                <a:cubicBezTo>
                  <a:pt x="84162" y="635570"/>
                  <a:pt x="149461" y="544153"/>
                  <a:pt x="195895" y="448382"/>
                </a:cubicBezTo>
                <a:lnTo>
                  <a:pt x="8707" y="448382"/>
                </a:lnTo>
                <a:lnTo>
                  <a:pt x="8707" y="374377"/>
                </a:lnTo>
                <a:lnTo>
                  <a:pt x="230721" y="374377"/>
                </a:lnTo>
                <a:cubicBezTo>
                  <a:pt x="242330" y="342453"/>
                  <a:pt x="253938" y="311981"/>
                  <a:pt x="265547" y="282959"/>
                </a:cubicBezTo>
                <a:lnTo>
                  <a:pt x="74005" y="282959"/>
                </a:lnTo>
                <a:lnTo>
                  <a:pt x="74005" y="204601"/>
                </a:lnTo>
                <a:lnTo>
                  <a:pt x="287313" y="204601"/>
                </a:lnTo>
                <a:cubicBezTo>
                  <a:pt x="287313" y="198797"/>
                  <a:pt x="290215" y="184286"/>
                  <a:pt x="296019" y="161069"/>
                </a:cubicBezTo>
                <a:cubicBezTo>
                  <a:pt x="298921" y="152363"/>
                  <a:pt x="300372" y="145107"/>
                  <a:pt x="300372" y="139303"/>
                </a:cubicBezTo>
                <a:cubicBezTo>
                  <a:pt x="236525" y="136401"/>
                  <a:pt x="153814" y="124792"/>
                  <a:pt x="52239" y="104477"/>
                </a:cubicBezTo>
                <a:lnTo>
                  <a:pt x="52239" y="91417"/>
                </a:lnTo>
                <a:cubicBezTo>
                  <a:pt x="240878" y="82711"/>
                  <a:pt x="412105" y="52238"/>
                  <a:pt x="565919"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5.3.2</a:t>
            </a:r>
            <a:r>
              <a:rPr lang="zh-CN" altLang="en-US" sz="2800" dirty="0"/>
              <a:t> 满二叉树、完全二叉树、完美二叉树</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endParaRPr lang="zh-CN" altLang="zh-CN" sz="2400" dirty="0"/>
          </a:p>
          <a:p>
            <a:pPr>
              <a:lnSpc>
                <a:spcPct val="110000"/>
              </a:lnSpc>
            </a:pPr>
            <a:endParaRPr lang="en-US" altLang="zh-CN" sz="2400" dirty="0"/>
          </a:p>
        </p:txBody>
      </p:sp>
      <p:sp>
        <p:nvSpPr>
          <p:cNvPr id="6" name="内容占位符 4"/>
          <p:cNvSpPr txBox="1"/>
          <p:nvPr/>
        </p:nvSpPr>
        <p:spPr>
          <a:xfrm>
            <a:off x="552450" y="892369"/>
            <a:ext cx="11055325" cy="20748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altLang="zh-CN" sz="2400" b="1" dirty="0"/>
          </a:p>
          <a:p>
            <a:pPr>
              <a:lnSpc>
                <a:spcPct val="110000"/>
              </a:lnSpc>
            </a:pPr>
            <a:r>
              <a:rPr lang="zh-CN" altLang="en-US" sz="2400" b="1" dirty="0"/>
              <a:t>完全二叉树</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p:pic>
        <p:nvPicPr>
          <p:cNvPr id="8" name="图片 7"/>
          <p:cNvPicPr>
            <a:picLocks noChangeAspect="1"/>
          </p:cNvPicPr>
          <p:nvPr/>
        </p:nvPicPr>
        <p:blipFill>
          <a:blip r:embed="rId1"/>
          <a:stretch>
            <a:fillRect/>
          </a:stretch>
        </p:blipFill>
        <p:spPr>
          <a:xfrm>
            <a:off x="2362015" y="1608360"/>
            <a:ext cx="7747369" cy="1757978"/>
          </a:xfrm>
          <a:prstGeom prst="rect">
            <a:avLst/>
          </a:prstGeom>
        </p:spPr>
      </p:pic>
      <mc:AlternateContent xmlns:mc="http://schemas.openxmlformats.org/markup-compatibility/2006">
        <mc:Choice xmlns:a14="http://schemas.microsoft.com/office/drawing/2010/main" Requires="a14">
          <p:sp>
            <p:nvSpPr>
              <p:cNvPr id="9" name="任意多边形: 形状 28"/>
              <p:cNvSpPr/>
              <p:nvPr/>
            </p:nvSpPr>
            <p:spPr>
              <a:xfrm>
                <a:off x="1817409" y="3890786"/>
                <a:ext cx="9536391" cy="260334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ts val="2880"/>
                  </a:lnSpc>
                  <a:spcBef>
                    <a:spcPts val="600"/>
                  </a:spcBef>
                  <a:spcAft>
                    <a:spcPts val="600"/>
                  </a:spcAft>
                </a:pPr>
                <a:r>
                  <a:rPr lang="zh-CN" altLang="en-US" sz="2400" b="1" dirty="0">
                    <a:latin typeface="微软雅黑" panose="020B0503020204020204" pitchFamily="34" charset="-122"/>
                    <a:ea typeface="微软雅黑" panose="020B0503020204020204" pitchFamily="34" charset="-122"/>
                  </a:rPr>
                  <a:t>高度</a:t>
                </a:r>
                <a14:m>
                  <m:oMath xmlns:m="http://schemas.openxmlformats.org/officeDocument/2006/math">
                    <m:r>
                      <a:rPr lang="en-US" altLang="zh-CN" sz="2400" b="1" i="1" smtClean="0">
                        <a:latin typeface="Cambria Math" panose="02040503050406030204" pitchFamily="18" charset="0"/>
                      </a:rPr>
                      <m:t>𝒅</m:t>
                    </m:r>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𝟑</m:t>
                    </m:r>
                  </m:oMath>
                </a14:m>
                <a:r>
                  <a:rPr lang="zh-CN" altLang="en-US" sz="2400" b="1" dirty="0">
                    <a:latin typeface="微软雅黑" panose="020B0503020204020204" pitchFamily="34" charset="-122"/>
                    <a:ea typeface="微软雅黑" panose="020B0503020204020204" pitchFamily="34" charset="-122"/>
                  </a:rPr>
                  <a:t>的完全二叉树基本形态</a:t>
                </a:r>
                <a:endParaRPr lang="zh-CN" altLang="en-US" sz="2400" b="1" dirty="0">
                  <a:latin typeface="微软雅黑" panose="020B0503020204020204" pitchFamily="34" charset="-122"/>
                  <a:ea typeface="微软雅黑" panose="020B0503020204020204" pitchFamily="34" charset="-122"/>
                </a:endParaRPr>
              </a:p>
              <a:p>
                <a:pPr defTabSz="1155700">
                  <a:lnSpc>
                    <a:spcPts val="2880"/>
                  </a:lnSpc>
                  <a:spcBef>
                    <a:spcPts val="600"/>
                  </a:spcBef>
                  <a:spcAft>
                    <a:spcPts val="60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 从第</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层到第𝑑−</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层全是度为</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的中间结点</a:t>
                </a:r>
                <a:endParaRPr lang="zh-CN" altLang="zh-CN" sz="2400" dirty="0">
                  <a:latin typeface="微软雅黑" panose="020B0503020204020204" pitchFamily="34" charset="-122"/>
                  <a:ea typeface="微软雅黑" panose="020B0503020204020204" pitchFamily="34" charset="-122"/>
                </a:endParaRPr>
              </a:p>
              <a:p>
                <a:pPr defTabSz="1155700">
                  <a:lnSpc>
                    <a:spcPts val="2880"/>
                  </a:lnSpc>
                  <a:spcBef>
                    <a:spcPts val="600"/>
                  </a:spcBef>
                  <a:spcAft>
                    <a:spcPts val="600"/>
                  </a:spcAft>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 第𝑑层的结点都是叶结点，度为</a:t>
                </a:r>
                <a:r>
                  <a:rPr lang="en-US" altLang="zh-CN" sz="2400" dirty="0">
                    <a:latin typeface="微软雅黑" panose="020B0503020204020204" pitchFamily="34" charset="-122"/>
                    <a:ea typeface="微软雅黑" panose="020B0503020204020204" pitchFamily="34" charset="-122"/>
                  </a:rPr>
                  <a:t>0</a:t>
                </a:r>
                <a:endParaRPr lang="zh-CN" altLang="zh-CN" sz="2400" dirty="0">
                  <a:latin typeface="微软雅黑" panose="020B0503020204020204" pitchFamily="34" charset="-122"/>
                  <a:ea typeface="微软雅黑" panose="020B0503020204020204" pitchFamily="34" charset="-122"/>
                </a:endParaRPr>
              </a:p>
              <a:p>
                <a:pPr defTabSz="1155700">
                  <a:lnSpc>
                    <a:spcPts val="2880"/>
                  </a:lnSpc>
                  <a:spcBef>
                    <a:spcPts val="600"/>
                  </a:spcBef>
                  <a:spcAft>
                    <a:spcPts val="600"/>
                  </a:spcAft>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 在第𝑑−</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层，各结点的度从左向右单调非递增排列，同时度为</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的结点要么没有，要么只有一个且该结点的左子树非空</a:t>
                </a:r>
                <a:endParaRPr lang="zh-CN" altLang="zh-CN" sz="2400" dirty="0">
                  <a:latin typeface="微软雅黑" panose="020B0503020204020204" pitchFamily="34" charset="-122"/>
                  <a:ea typeface="微软雅黑" panose="020B0503020204020204" pitchFamily="34" charset="-122"/>
                </a:endParaRPr>
              </a:p>
            </p:txBody>
          </p:sp>
        </mc:Choice>
        <mc:Fallback>
          <p:sp>
            <p:nvSpPr>
              <p:cNvPr id="9" name="任意多边形: 形状 28"/>
              <p:cNvSpPr>
                <a:spLocks noRot="1" noChangeAspect="1" noMove="1" noResize="1" noEditPoints="1" noAdjustHandles="1" noChangeArrowheads="1" noChangeShapeType="1" noTextEdit="1"/>
              </p:cNvSpPr>
              <p:nvPr/>
            </p:nvSpPr>
            <p:spPr>
              <a:xfrm>
                <a:off x="1817409" y="3890786"/>
                <a:ext cx="9536391" cy="260334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2"/>
                <a:stretch>
                  <a:fillRect l="-67" t="-249" r="-67" b="-220"/>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
        <p:nvSpPr>
          <p:cNvPr id="7" name="文本框 6"/>
          <p:cNvSpPr txBox="1"/>
          <p:nvPr/>
        </p:nvSpPr>
        <p:spPr>
          <a:xfrm>
            <a:off x="7870825" y="1201897"/>
            <a:ext cx="3835400" cy="369332"/>
          </a:xfrm>
          <a:prstGeom prst="rect">
            <a:avLst/>
          </a:prstGeom>
          <a:noFill/>
        </p:spPr>
        <p:txBody>
          <a:bodyPr wrap="square">
            <a:spAutoFit/>
          </a:bodyPr>
          <a:lstStyle/>
          <a:p>
            <a:r>
              <a:rPr lang="zh-CN" altLang="en-US" dirty="0">
                <a:solidFill>
                  <a:srgbClr val="009999"/>
                </a:solidFill>
                <a:latin typeface="微软雅黑" panose="020B0503020204020204" pitchFamily="34" charset="-122"/>
                <a:ea typeface="微软雅黑" panose="020B0503020204020204" pitchFamily="34" charset="-122"/>
                <a:sym typeface="Wingdings" panose="05000000000000000000" pitchFamily="2" charset="2"/>
              </a:rPr>
              <a:t>形态结构特殊、应用广泛的二叉树</a:t>
            </a:r>
            <a:endParaRPr lang="zh-CN" altLang="en-US" dirty="0">
              <a:solidFill>
                <a:srgbClr val="009999"/>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977827" y="3339683"/>
            <a:ext cx="2379177" cy="369332"/>
          </a:xfrm>
          <a:prstGeom prst="rect">
            <a:avLst/>
          </a:prstGeom>
          <a:noFill/>
        </p:spPr>
        <p:txBody>
          <a:bodyPr wrap="none" rtlCol="0">
            <a:spAutoFit/>
          </a:bodyPr>
          <a:lstStyle/>
          <a:p>
            <a:r>
              <a:rPr kumimoji="1" lang="zh-CN" altLang="en-US" dirty="0">
                <a:solidFill>
                  <a:srgbClr val="C00000"/>
                </a:solidFill>
                <a:latin typeface="微软雅黑" panose="020B0503020204020204" pitchFamily="34" charset="-122"/>
                <a:ea typeface="微软雅黑" panose="020B0503020204020204" pitchFamily="34" charset="-122"/>
              </a:rPr>
              <a:t>没有度为</a:t>
            </a:r>
            <a:r>
              <a:rPr kumimoji="1" lang="en-US" altLang="zh-CN" dirty="0">
                <a:solidFill>
                  <a:srgbClr val="C00000"/>
                </a:solidFill>
                <a:latin typeface="微软雅黑" panose="020B0503020204020204" pitchFamily="34" charset="-122"/>
                <a:ea typeface="微软雅黑" panose="020B0503020204020204" pitchFamily="34" charset="-122"/>
              </a:rPr>
              <a:t>1</a:t>
            </a:r>
            <a:r>
              <a:rPr kumimoji="1" lang="zh-CN" altLang="en-US" dirty="0">
                <a:solidFill>
                  <a:srgbClr val="C00000"/>
                </a:solidFill>
                <a:latin typeface="微软雅黑" panose="020B0503020204020204" pitchFamily="34" charset="-122"/>
                <a:ea typeface="微软雅黑" panose="020B0503020204020204" pitchFamily="34" charset="-122"/>
              </a:rPr>
              <a:t>的中间结点</a:t>
            </a:r>
            <a:endParaRPr kumimoji="1" lang="zh-CN" altLang="en-US" dirty="0">
              <a:solidFill>
                <a:srgbClr val="C0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885358" y="3351196"/>
            <a:ext cx="4225837" cy="369332"/>
          </a:xfrm>
          <a:prstGeom prst="rect">
            <a:avLst/>
          </a:prstGeom>
          <a:noFill/>
        </p:spPr>
        <p:txBody>
          <a:bodyPr wrap="none" rtlCol="0">
            <a:spAutoFit/>
          </a:bodyPr>
          <a:lstStyle/>
          <a:p>
            <a:r>
              <a:rPr kumimoji="1" lang="zh-CN" altLang="en-US" dirty="0">
                <a:solidFill>
                  <a:srgbClr val="C00000"/>
                </a:solidFill>
                <a:latin typeface="微软雅黑" panose="020B0503020204020204" pitchFamily="34" charset="-122"/>
                <a:ea typeface="微软雅黑" panose="020B0503020204020204" pitchFamily="34" charset="-122"/>
              </a:rPr>
              <a:t>只有一个度为</a:t>
            </a:r>
            <a:r>
              <a:rPr kumimoji="1" lang="en-US" altLang="zh-CN" dirty="0">
                <a:solidFill>
                  <a:srgbClr val="C00000"/>
                </a:solidFill>
                <a:latin typeface="微软雅黑" panose="020B0503020204020204" pitchFamily="34" charset="-122"/>
                <a:ea typeface="微软雅黑" panose="020B0503020204020204" pitchFamily="34" charset="-122"/>
              </a:rPr>
              <a:t>1</a:t>
            </a:r>
            <a:r>
              <a:rPr kumimoji="1" lang="zh-CN" altLang="en-US" dirty="0">
                <a:solidFill>
                  <a:srgbClr val="C00000"/>
                </a:solidFill>
                <a:latin typeface="微软雅黑" panose="020B0503020204020204" pitchFamily="34" charset="-122"/>
                <a:ea typeface="微软雅黑" panose="020B0503020204020204" pitchFamily="34" charset="-122"/>
              </a:rPr>
              <a:t>的中间结点且左子树非空</a:t>
            </a:r>
            <a:endParaRPr kumimoji="1" lang="zh-CN" altLang="en-US"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130" name="图片 129"/>
          <p:cNvPicPr>
            <a:picLocks noChangeAspect="1"/>
          </p:cNvPicPr>
          <p:nvPr/>
        </p:nvPicPr>
        <p:blipFill rotWithShape="1">
          <a:blip r:embed="rId1"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128" name="图片 127"/>
          <p:cNvPicPr>
            <a:picLocks noChangeAspect="1"/>
          </p:cNvPicPr>
          <p:nvPr/>
        </p:nvPicPr>
        <p:blipFill rotWithShape="1">
          <a:blip r:embed="rId2"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grpSp>
        <p:nvGrpSpPr>
          <p:cNvPr id="18" name="组合 17"/>
          <p:cNvGrpSpPr/>
          <p:nvPr/>
        </p:nvGrpSpPr>
        <p:grpSpPr>
          <a:xfrm>
            <a:off x="10001700" y="2854959"/>
            <a:ext cx="2268815" cy="2101347"/>
            <a:chOff x="6175344" y="342254"/>
            <a:chExt cx="7803037" cy="7227071"/>
          </a:xfrm>
        </p:grpSpPr>
        <p:sp>
          <p:nvSpPr>
            <p:cNvPr id="19" name="六边形 18"/>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9863825" y="4346576"/>
            <a:ext cx="2963878" cy="2745105"/>
            <a:chOff x="6175344" y="342254"/>
            <a:chExt cx="7803037"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4563370" y="3439840"/>
            <a:ext cx="3065263" cy="769441"/>
          </a:xfrm>
          <a:prstGeom prst="rect">
            <a:avLst/>
          </a:prstGeom>
        </p:spPr>
        <p:txBody>
          <a:bodyPr wrap="none">
            <a:spAutoFit/>
          </a:bodyPr>
          <a:lstStyle/>
          <a:p>
            <a:pPr algn="ctr"/>
            <a:r>
              <a:rPr lang="zh-CN" altLang="en-US"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树与二叉树</a:t>
            </a:r>
            <a:endParaRPr lang="zh-CN" altLang="en-US"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8" name="矩形 7"/>
          <p:cNvSpPr/>
          <p:nvPr/>
        </p:nvSpPr>
        <p:spPr>
          <a:xfrm>
            <a:off x="5261476" y="2445722"/>
            <a:ext cx="1669048" cy="646331"/>
          </a:xfrm>
          <a:prstGeom prst="rect">
            <a:avLst/>
          </a:prstGeom>
        </p:spPr>
        <p:txBody>
          <a:bodyPr wrap="none">
            <a:spAutoFit/>
          </a:bodyPr>
          <a:lstStyle/>
          <a:p>
            <a:pPr algn="ct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 </a:t>
            </a:r>
            <a:r>
              <a:rPr lang="en-US" altLang="zh-CN"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 </a:t>
            </a: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章</a:t>
            </a:r>
            <a:endPar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3024554" y="3265946"/>
            <a:ext cx="6116350" cy="0"/>
          </a:xfrm>
          <a:prstGeom prst="line">
            <a:avLst/>
          </a:prstGeom>
          <a:ln w="2222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221671" y="2179434"/>
            <a:ext cx="7748658" cy="2397279"/>
            <a:chOff x="2221671" y="2179434"/>
            <a:chExt cx="7748658" cy="2397279"/>
          </a:xfrm>
        </p:grpSpPr>
        <p:sp>
          <p:nvSpPr>
            <p:cNvPr id="6" name="标题 9801"/>
            <p:cNvSpPr txBox="1"/>
            <p:nvPr/>
          </p:nvSpPr>
          <p:spPr>
            <a:xfrm rot="16200000">
              <a:off x="8719085" y="3325468"/>
              <a:ext cx="2397277" cy="105210"/>
            </a:xfrm>
            <a:prstGeom prst="parallelogram">
              <a:avLst>
                <a:gd name="adj" fmla="val 98875"/>
              </a:avLst>
            </a:prstGeom>
            <a:gradFill flip="none" rotWithShape="1">
              <a:gsLst>
                <a:gs pos="100000">
                  <a:srgbClr val="016773"/>
                </a:gs>
                <a:gs pos="0">
                  <a:srgbClr val="00ABA5"/>
                </a:gs>
              </a:gsLst>
              <a:lin ang="6000000" scaled="0"/>
              <a:tileRect/>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10" name="标题 9801"/>
            <p:cNvSpPr txBox="1"/>
            <p:nvPr/>
          </p:nvSpPr>
          <p:spPr>
            <a:xfrm flipH="1">
              <a:off x="2221671" y="4468236"/>
              <a:ext cx="7748657" cy="108477"/>
            </a:xfrm>
            <a:prstGeom prst="parallelogram">
              <a:avLst>
                <a:gd name="adj" fmla="val 102209"/>
              </a:avLst>
            </a:prstGeom>
            <a:gradFill>
              <a:gsLst>
                <a:gs pos="55000">
                  <a:srgbClr val="016773"/>
                </a:gs>
                <a:gs pos="0">
                  <a:srgbClr val="00ABA5"/>
                </a:gs>
                <a:gs pos="100000">
                  <a:srgbClr val="00ABA5"/>
                </a:gs>
              </a:gsLst>
              <a:lin ang="6000000" scaled="0"/>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11" name="直接连接符 10"/>
            <p:cNvCxnSpPr/>
            <p:nvPr/>
          </p:nvCxnSpPr>
          <p:spPr>
            <a:xfrm flipH="1">
              <a:off x="2221671" y="2179434"/>
              <a:ext cx="76428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H="1">
              <a:off x="10768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222317" y="4468236"/>
              <a:ext cx="7642800" cy="0"/>
            </a:xfrm>
            <a:prstGeom prst="line">
              <a:avLst/>
            </a:prstGeom>
            <a:ln w="15875" cap="rnd">
              <a:gradFill>
                <a:gsLst>
                  <a:gs pos="0">
                    <a:schemeClr val="bg1">
                      <a:alpha val="0"/>
                    </a:schemeClr>
                  </a:gs>
                  <a:gs pos="100000">
                    <a:schemeClr val="bg1"/>
                  </a:gs>
                </a:gsLst>
                <a:lin ang="36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H="1">
              <a:off x="87196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933514" y="5200219"/>
            <a:ext cx="1549536" cy="1435160"/>
            <a:chOff x="6175344" y="342254"/>
            <a:chExt cx="7803037" cy="7227071"/>
          </a:xfrm>
        </p:grpSpPr>
        <p:sp>
          <p:nvSpPr>
            <p:cNvPr id="22" name="六边形 2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875295" y="-875664"/>
            <a:ext cx="2974038" cy="2745105"/>
            <a:chOff x="6175344" y="342254"/>
            <a:chExt cx="7829785" cy="7227071"/>
          </a:xfrm>
        </p:grpSpPr>
        <p:sp>
          <p:nvSpPr>
            <p:cNvPr id="25" name="六边形 2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259840" y="635784"/>
            <a:ext cx="823697" cy="760292"/>
            <a:chOff x="6175344" y="342254"/>
            <a:chExt cx="7829785" cy="7227071"/>
          </a:xfrm>
        </p:grpSpPr>
        <p:sp>
          <p:nvSpPr>
            <p:cNvPr id="28" name="六边形 2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4034782" y="4861769"/>
            <a:ext cx="4122438" cy="430374"/>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李 佳</a:t>
            </a:r>
            <a:endPar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1" name="文本框 30"/>
          <p:cNvSpPr txBox="1"/>
          <p:nvPr/>
        </p:nvSpPr>
        <p:spPr>
          <a:xfrm>
            <a:off x="3016738" y="5305446"/>
            <a:ext cx="6158524" cy="396583"/>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重庆大学</a:t>
            </a:r>
            <a:endPar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6" presetClass="entr" presetSubtype="37"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par>
                          <p:cTn id="11" fill="hold">
                            <p:stCondLst>
                              <p:cond delay="0"/>
                            </p:stCondLst>
                            <p:childTnLst>
                              <p:par>
                                <p:cTn id="12" presetID="10" presetClass="entr" presetSubtype="0" fill="hold" grpId="0" nodeType="afterEffect">
                                  <p:stCondLst>
                                    <p:cond delay="0"/>
                                  </p:stCondLst>
                                  <p:iterate type="wd">
                                    <p:tmPct val="10000"/>
                                  </p:iterate>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699"/>
                            </p:stCondLst>
                            <p:childTnLst>
                              <p:par>
                                <p:cTn id="16" presetID="10" presetClass="entr" presetSubtype="0"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30"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5.3.2</a:t>
            </a:r>
            <a:r>
              <a:rPr lang="zh-CN" altLang="en-US" sz="2800" dirty="0"/>
              <a:t> 满二叉树、完全二叉树、完美二叉树</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endParaRPr lang="zh-CN" altLang="zh-CN" sz="2400" dirty="0"/>
          </a:p>
          <a:p>
            <a:pPr>
              <a:lnSpc>
                <a:spcPct val="110000"/>
              </a:lnSpc>
            </a:pPr>
            <a:endParaRPr lang="en-US" altLang="zh-CN" sz="2400" dirty="0"/>
          </a:p>
        </p:txBody>
      </p:sp>
      <p:sp>
        <p:nvSpPr>
          <p:cNvPr id="9" name="任意多边形: 形状 28"/>
          <p:cNvSpPr/>
          <p:nvPr/>
        </p:nvSpPr>
        <p:spPr>
          <a:xfrm>
            <a:off x="838200" y="1632048"/>
            <a:ext cx="3683000" cy="47020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ct val="90000"/>
              </a:lnSpc>
              <a:spcBef>
                <a:spcPct val="0"/>
              </a:spcBef>
              <a:spcAft>
                <a:spcPct val="35000"/>
              </a:spcAft>
            </a:pPr>
            <a:r>
              <a:rPr lang="zh-CN" altLang="en-US" sz="2400" b="1" dirty="0">
                <a:latin typeface="微软雅黑" panose="020B0503020204020204" pitchFamily="34" charset="-122"/>
                <a:ea typeface="微软雅黑" panose="020B0503020204020204" pitchFamily="34" charset="-122"/>
              </a:rPr>
              <a:t>完全二叉树</a:t>
            </a:r>
            <a:endParaRPr lang="zh-CN" altLang="en-US" sz="2400" b="1"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400" dirty="0">
                <a:latin typeface="微软雅黑" panose="020B0503020204020204" pitchFamily="34" charset="-122"/>
                <a:ea typeface="微软雅黑" panose="020B0503020204020204" pitchFamily="34" charset="-122"/>
              </a:rPr>
              <a:t>从第</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层到第𝑑−</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层全是度为</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的中间结点</a:t>
            </a:r>
            <a:endParaRPr lang="en-US" altLang="zh-CN" sz="2400"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400" dirty="0">
                <a:latin typeface="微软雅黑" panose="020B0503020204020204" pitchFamily="34" charset="-122"/>
                <a:ea typeface="微软雅黑" panose="020B0503020204020204" pitchFamily="34" charset="-122"/>
              </a:rPr>
              <a:t>第𝑑层的结点都是叶结点，度为</a:t>
            </a:r>
            <a:r>
              <a:rPr lang="en-US" altLang="zh-CN" sz="2400" dirty="0">
                <a:latin typeface="微软雅黑" panose="020B0503020204020204" pitchFamily="34" charset="-122"/>
                <a:ea typeface="微软雅黑" panose="020B0503020204020204" pitchFamily="34" charset="-122"/>
              </a:rPr>
              <a:t>0</a:t>
            </a:r>
            <a:endParaRPr lang="en-US" altLang="zh-CN" sz="2400"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400" dirty="0">
                <a:latin typeface="微软雅黑" panose="020B0503020204020204" pitchFamily="34" charset="-122"/>
                <a:ea typeface="微软雅黑" panose="020B0503020204020204" pitchFamily="34" charset="-122"/>
              </a:rPr>
              <a:t>在第𝑑−</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层，各结点的度从左向右单调非递增排列，同时度为</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的结点要么没有，要么只有一个且该结点的左子树非空</a:t>
            </a:r>
            <a:endParaRPr lang="zh-CN" altLang="zh-CN" sz="24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7140736" y="1929792"/>
            <a:ext cx="2236510" cy="400110"/>
          </a:xfrm>
          <a:prstGeom prst="rect">
            <a:avLst/>
          </a:prstGeom>
          <a:noFill/>
        </p:spPr>
        <p:txBody>
          <a:bodyPr wrap="none" rtlCol="0">
            <a:spAutoFit/>
          </a:bodyPr>
          <a:lstStyle/>
          <a:p>
            <a:r>
              <a:rPr kumimoji="1" lang="zh-CN" altLang="en-US" sz="2000" dirty="0">
                <a:solidFill>
                  <a:srgbClr val="C00000"/>
                </a:solidFill>
                <a:latin typeface="微软雅黑" panose="020B0503020204020204" pitchFamily="34" charset="-122"/>
                <a:ea typeface="微软雅黑" panose="020B0503020204020204" pitchFamily="34" charset="-122"/>
              </a:rPr>
              <a:t>非完全二叉树示例</a:t>
            </a:r>
            <a:endParaRPr kumimoji="1" lang="zh-CN" altLang="en-US" sz="2000" dirty="0">
              <a:solidFill>
                <a:srgbClr val="C00000"/>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a:stretch>
            <a:fillRect/>
          </a:stretch>
        </p:blipFill>
        <p:spPr>
          <a:xfrm>
            <a:off x="5218008" y="2372370"/>
            <a:ext cx="5806960" cy="1974701"/>
          </a:xfrm>
          <a:prstGeom prst="rect">
            <a:avLst/>
          </a:prstGeom>
        </p:spPr>
      </p:pic>
      <p:sp>
        <p:nvSpPr>
          <p:cNvPr id="12" name="任意多边形: 形状 19"/>
          <p:cNvSpPr/>
          <p:nvPr/>
        </p:nvSpPr>
        <p:spPr>
          <a:xfrm>
            <a:off x="5200328" y="4443291"/>
            <a:ext cx="2737172" cy="127170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defTabSz="1155700">
              <a:spcBef>
                <a:spcPct val="0"/>
              </a:spcBef>
              <a:spcAft>
                <a:spcPct val="35000"/>
              </a:spcAft>
            </a:pPr>
            <a:r>
              <a:rPr lang="zh-CN" altLang="en-US" sz="2000" b="1" dirty="0">
                <a:latin typeface="微软雅黑" panose="020B0503020204020204" pitchFamily="34" charset="-122"/>
                <a:ea typeface="微软雅黑" panose="020B0503020204020204" pitchFamily="34" charset="-122"/>
              </a:rPr>
              <a:t>理由：</a:t>
            </a:r>
            <a:r>
              <a:rPr lang="zh-CN" altLang="en-US" sz="2000" dirty="0">
                <a:latin typeface="微软雅黑" panose="020B0503020204020204" pitchFamily="34" charset="-122"/>
                <a:ea typeface="微软雅黑" panose="020B0503020204020204" pitchFamily="34" charset="-122"/>
              </a:rPr>
              <a:t>度为</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的结点</a:t>
            </a:r>
            <a:r>
              <a:rPr lang="en-US" altLang="zh-CN" sz="2000" dirty="0">
                <a:latin typeface="微软雅黑" panose="020B0503020204020204" pitchFamily="34" charset="-122"/>
                <a:ea typeface="微软雅黑" panose="020B0503020204020204" pitchFamily="34" charset="-122"/>
              </a:rPr>
              <a:t>D</a:t>
            </a:r>
            <a:r>
              <a:rPr lang="zh-CN" altLang="en-US" sz="2000" dirty="0">
                <a:latin typeface="微软雅黑" panose="020B0503020204020204" pitchFamily="34" charset="-122"/>
                <a:ea typeface="微软雅黑" panose="020B0503020204020204" pitchFamily="34" charset="-122"/>
              </a:rPr>
              <a:t>在度为</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的结点</a:t>
            </a:r>
            <a:r>
              <a:rPr lang="en-US" altLang="zh-CN" sz="2000" dirty="0">
                <a:latin typeface="微软雅黑" panose="020B0503020204020204" pitchFamily="34" charset="-122"/>
                <a:ea typeface="微软雅黑" panose="020B0503020204020204" pitchFamily="34" charset="-122"/>
              </a:rPr>
              <a:t>E</a:t>
            </a:r>
            <a:r>
              <a:rPr lang="zh-CN" altLang="en-US" sz="2000" dirty="0">
                <a:latin typeface="微软雅黑" panose="020B0503020204020204" pitchFamily="34" charset="-122"/>
                <a:ea typeface="微软雅黑" panose="020B0503020204020204" pitchFamily="34" charset="-122"/>
              </a:rPr>
              <a:t>的左边，不满足条件</a:t>
            </a:r>
            <a:r>
              <a:rPr lang="en-US" altLang="zh-CN" sz="2000" dirty="0">
                <a:latin typeface="微软雅黑" panose="020B0503020204020204" pitchFamily="34" charset="-122"/>
                <a:ea typeface="微软雅黑" panose="020B0503020204020204" pitchFamily="34" charset="-122"/>
              </a:rPr>
              <a:t>(3)</a:t>
            </a:r>
            <a:endParaRPr lang="zh-CN" altLang="en-US" sz="2000" dirty="0">
              <a:latin typeface="微软雅黑" panose="020B0503020204020204" pitchFamily="34" charset="-122"/>
              <a:ea typeface="微软雅黑" panose="020B0503020204020204" pitchFamily="34" charset="-122"/>
            </a:endParaRPr>
          </a:p>
        </p:txBody>
      </p:sp>
      <p:sp>
        <p:nvSpPr>
          <p:cNvPr id="13" name="任意多边形: 形状 19"/>
          <p:cNvSpPr/>
          <p:nvPr/>
        </p:nvSpPr>
        <p:spPr>
          <a:xfrm>
            <a:off x="8419939" y="4443291"/>
            <a:ext cx="2933860" cy="189083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defTabSz="1155700">
              <a:spcBef>
                <a:spcPct val="0"/>
              </a:spcBef>
              <a:spcAft>
                <a:spcPct val="35000"/>
              </a:spcAft>
            </a:pPr>
            <a:r>
              <a:rPr lang="zh-CN" altLang="en-US" sz="2000" b="1" dirty="0">
                <a:latin typeface="微软雅黑" panose="020B0503020204020204" pitchFamily="34" charset="-122"/>
                <a:ea typeface="微软雅黑" panose="020B0503020204020204" pitchFamily="34" charset="-122"/>
              </a:rPr>
              <a:t>理由</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结点</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的度为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，不满足条件</a:t>
            </a:r>
            <a:r>
              <a:rPr lang="en-US" altLang="zh-CN" sz="2000" dirty="0">
                <a:latin typeface="微软雅黑" panose="020B0503020204020204" pitchFamily="34" charset="-122"/>
                <a:ea typeface="微软雅黑" panose="020B0503020204020204" pitchFamily="34" charset="-122"/>
              </a:rPr>
              <a:t>(1)</a:t>
            </a:r>
            <a:endParaRPr lang="en-US" altLang="zh-CN" sz="2000" dirty="0">
              <a:latin typeface="微软雅黑" panose="020B0503020204020204" pitchFamily="34" charset="-122"/>
              <a:ea typeface="微软雅黑" panose="020B0503020204020204" pitchFamily="34" charset="-122"/>
            </a:endParaRPr>
          </a:p>
          <a:p>
            <a:pPr lvl="0" defTabSz="1155700">
              <a:spcBef>
                <a:spcPct val="0"/>
              </a:spcBef>
              <a:spcAft>
                <a:spcPct val="35000"/>
              </a:spcAft>
            </a:pPr>
            <a:r>
              <a:rPr lang="zh-CN" altLang="en-US" sz="2000" b="1" dirty="0">
                <a:latin typeface="微软雅黑" panose="020B0503020204020204" pitchFamily="34" charset="-122"/>
                <a:ea typeface="微软雅黑" panose="020B0503020204020204" pitchFamily="34" charset="-122"/>
              </a:rPr>
              <a:t>理由</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结点</a:t>
            </a:r>
            <a:r>
              <a:rPr lang="en-US" altLang="zh-CN" sz="2000" dirty="0">
                <a:latin typeface="微软雅黑" panose="020B0503020204020204" pitchFamily="34" charset="-122"/>
                <a:ea typeface="微软雅黑" panose="020B0503020204020204" pitchFamily="34" charset="-122"/>
              </a:rPr>
              <a:t>E</a:t>
            </a:r>
            <a:r>
              <a:rPr lang="zh-CN" altLang="en-US" sz="2000" dirty="0">
                <a:latin typeface="微软雅黑" panose="020B0503020204020204" pitchFamily="34" charset="-122"/>
                <a:ea typeface="微软雅黑" panose="020B0503020204020204" pitchFamily="34" charset="-122"/>
              </a:rPr>
              <a:t>的度为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，但左子树为空，不满足条件</a:t>
            </a:r>
            <a:r>
              <a:rPr lang="en-US" altLang="zh-CN" sz="2000" dirty="0">
                <a:latin typeface="微软雅黑" panose="020B0503020204020204" pitchFamily="34" charset="-122"/>
                <a:ea typeface="微软雅黑" panose="020B0503020204020204" pitchFamily="34" charset="-122"/>
              </a:rPr>
              <a:t>(3)</a:t>
            </a:r>
            <a:endParaRPr lang="zh-CN" altLang="en-US" sz="20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7870825" y="1201897"/>
            <a:ext cx="3835400" cy="369332"/>
          </a:xfrm>
          <a:prstGeom prst="rect">
            <a:avLst/>
          </a:prstGeom>
          <a:noFill/>
        </p:spPr>
        <p:txBody>
          <a:bodyPr wrap="square">
            <a:spAutoFit/>
          </a:bodyPr>
          <a:lstStyle/>
          <a:p>
            <a:r>
              <a:rPr lang="zh-CN" altLang="en-US" dirty="0">
                <a:solidFill>
                  <a:srgbClr val="009999"/>
                </a:solidFill>
                <a:latin typeface="微软雅黑" panose="020B0503020204020204" pitchFamily="34" charset="-122"/>
                <a:ea typeface="微软雅黑" panose="020B0503020204020204" pitchFamily="34" charset="-122"/>
                <a:sym typeface="Wingdings" panose="05000000000000000000" pitchFamily="2" charset="2"/>
              </a:rPr>
              <a:t>形态结构特殊、应用广泛的二叉树</a:t>
            </a:r>
            <a:endParaRPr lang="zh-CN" altLang="en-US" dirty="0">
              <a:solidFill>
                <a:srgbClr val="009999"/>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5.3.2</a:t>
            </a:r>
            <a:r>
              <a:rPr lang="zh-CN" altLang="en-US" sz="2800" dirty="0"/>
              <a:t> 满二叉树、完全二叉树、完美二叉树</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endParaRPr lang="zh-CN" altLang="zh-CN" sz="2400" dirty="0"/>
          </a:p>
          <a:p>
            <a:pPr>
              <a:lnSpc>
                <a:spcPct val="110000"/>
              </a:lnSpc>
            </a:pPr>
            <a:endParaRPr lang="en-US" altLang="zh-CN" sz="2400" dirty="0"/>
          </a:p>
        </p:txBody>
      </p:sp>
      <mc:AlternateContent xmlns:mc="http://schemas.openxmlformats.org/markup-compatibility/2006">
        <mc:Choice xmlns:a14="http://schemas.microsoft.com/office/drawing/2010/main" Requires="a14">
          <p:sp>
            <p:nvSpPr>
              <p:cNvPr id="6" name="内容占位符 4"/>
              <p:cNvSpPr txBox="1"/>
              <p:nvPr/>
            </p:nvSpPr>
            <p:spPr>
              <a:xfrm>
                <a:off x="584225" y="1836084"/>
                <a:ext cx="11055325" cy="20748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完美二叉树：</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对于</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高度（深度）</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为</a:t>
                </a:r>
                <a14:m>
                  <m:oMath xmlns:m="http://schemas.openxmlformats.org/officeDocument/2006/math">
                    <m:r>
                      <a:rPr lang="en-US" altLang="zh-CN" sz="2400" b="0" i="1" kern="100" smtClean="0">
                        <a:effectLst/>
                        <a:latin typeface="Cambria Math" panose="02040503050406030204" pitchFamily="18" charset="0"/>
                        <a:ea typeface="微软雅黑" panose="020B0503020204020204" pitchFamily="34" charset="-122"/>
                        <a:cs typeface="Times New Roman" panose="02020603050405020304" pitchFamily="18" charset="0"/>
                      </a:rPr>
                      <m:t>𝑑</m:t>
                    </m:r>
                    <m:r>
                      <a:rPr lang="en-US" altLang="zh-CN" sz="2400" b="0" i="1" kern="100" smtClean="0">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0" i="1" kern="100" smtClean="0">
                        <a:effectLst/>
                        <a:latin typeface="Cambria Math" panose="02040503050406030204" pitchFamily="18" charset="0"/>
                        <a:ea typeface="微软雅黑" panose="020B0503020204020204" pitchFamily="34" charset="-122"/>
                        <a:cs typeface="Times New Roman" panose="02020603050405020304" pitchFamily="18" charset="0"/>
                      </a:rPr>
                      <m:t>1</m:t>
                    </m:r>
                  </m:oMath>
                </a14:m>
                <a:r>
                  <a:rPr lang="en-US" altLang="zh-CN" sz="2400" i="1" kern="100" dirty="0">
                    <a:effectLst/>
                    <a:latin typeface="微软雅黑" panose="020B0503020204020204" pitchFamily="34" charset="-122"/>
                    <a:ea typeface="微软雅黑" panose="020B0503020204020204" pitchFamily="34" charset="-122"/>
                  </a:rPr>
                  <a:t> </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的完全二叉树，如果第</a:t>
                </a:r>
                <a:r>
                  <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d-1</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层所有结点的度都是</a:t>
                </a:r>
                <a:r>
                  <a:rPr lang="en-US" altLang="zh-CN" sz="2400" kern="100" dirty="0">
                    <a:effectLst/>
                    <a:latin typeface="微软雅黑" panose="020B0503020204020204" pitchFamily="34" charset="-122"/>
                    <a:ea typeface="微软雅黑" panose="020B0503020204020204" pitchFamily="34" charset="-122"/>
                  </a:rPr>
                  <a:t>2</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，则该树是一个完美二叉树</a:t>
                </a:r>
                <a:r>
                  <a:rPr lang="zh-CN" altLang="zh-CN" sz="2800" dirty="0">
                    <a:effectLst/>
                    <a:latin typeface="微软雅黑" panose="020B0503020204020204" pitchFamily="34" charset="-122"/>
                    <a:ea typeface="微软雅黑" panose="020B0503020204020204" pitchFamily="34" charset="-122"/>
                  </a:rPr>
                  <a:t> </a:t>
                </a:r>
                <a:endParaRPr lang="en-US" altLang="zh-CN" sz="2400" dirty="0"/>
              </a:p>
              <a:p>
                <a:pPr>
                  <a:lnSpc>
                    <a:spcPct val="110000"/>
                  </a:lnSpc>
                </a:pPr>
                <a:endParaRPr lang="en-US" altLang="zh-CN" sz="2400" dirty="0"/>
              </a:p>
              <a:p>
                <a:pPr>
                  <a:lnSpc>
                    <a:spcPct val="100000"/>
                  </a:lnSpc>
                </a:pPr>
                <a:endParaRPr lang="zh-CN" altLang="zh-CN" sz="2400" dirty="0"/>
              </a:p>
            </p:txBody>
          </p:sp>
        </mc:Choice>
        <mc:Fallback>
          <p:sp>
            <p:nvSpPr>
              <p:cNvPr id="6" name="内容占位符 4"/>
              <p:cNvSpPr txBox="1">
                <a:spLocks noRot="1" noChangeAspect="1" noMove="1" noResize="1" noEditPoints="1" noAdjustHandles="1" noChangeArrowheads="1" noChangeShapeType="1" noTextEdit="1"/>
              </p:cNvSpPr>
              <p:nvPr/>
            </p:nvSpPr>
            <p:spPr>
              <a:xfrm>
                <a:off x="584225" y="1836084"/>
                <a:ext cx="11055325" cy="2074846"/>
              </a:xfrm>
              <a:prstGeom prst="rect">
                <a:avLst/>
              </a:prstGeom>
              <a:blipFill rotWithShape="1">
                <a:blip r:embed="rId1"/>
                <a:stretch>
                  <a:fillRect t="-14" b="29"/>
                </a:stretch>
              </a:blipFill>
            </p:spPr>
            <p:txBody>
              <a:bodyPr/>
              <a:lstStyle/>
              <a:p>
                <a:r>
                  <a:rPr lang="zh-CN" altLang="en-US">
                    <a:noFill/>
                  </a:rPr>
                  <a:t> </a:t>
                </a:r>
              </a:p>
            </p:txBody>
          </p:sp>
        </mc:Fallback>
      </mc:AlternateContent>
      <p:pic>
        <p:nvPicPr>
          <p:cNvPr id="8" name="图片 7"/>
          <p:cNvPicPr>
            <a:picLocks noChangeAspect="1"/>
          </p:cNvPicPr>
          <p:nvPr/>
        </p:nvPicPr>
        <p:blipFill>
          <a:blip r:embed="rId2"/>
          <a:stretch>
            <a:fillRect/>
          </a:stretch>
        </p:blipFill>
        <p:spPr>
          <a:xfrm>
            <a:off x="1201726" y="3146780"/>
            <a:ext cx="4724400" cy="2532668"/>
          </a:xfrm>
          <a:prstGeom prst="rect">
            <a:avLst/>
          </a:prstGeom>
        </p:spPr>
      </p:pic>
      <p:sp>
        <p:nvSpPr>
          <p:cNvPr id="9" name="任意多边形: 形状 19"/>
          <p:cNvSpPr/>
          <p:nvPr/>
        </p:nvSpPr>
        <p:spPr>
          <a:xfrm>
            <a:off x="6242838" y="3299916"/>
            <a:ext cx="5080000" cy="61034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defTabSz="11557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完美二叉树中的所有子树都是完美二叉树</a:t>
            </a:r>
            <a:endParaRPr lang="zh-CN" altLang="en-US" sz="2000" dirty="0">
              <a:latin typeface="微软雅黑" panose="020B0503020204020204" pitchFamily="34" charset="-122"/>
              <a:ea typeface="微软雅黑" panose="020B0503020204020204" pitchFamily="34" charset="-122"/>
            </a:endParaRPr>
          </a:p>
        </p:txBody>
      </p:sp>
      <p:sp>
        <p:nvSpPr>
          <p:cNvPr id="10" name="任意多边形: 形状 19"/>
          <p:cNvSpPr/>
          <p:nvPr/>
        </p:nvSpPr>
        <p:spPr>
          <a:xfrm>
            <a:off x="6242838" y="4587985"/>
            <a:ext cx="5080000" cy="82161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defTabSz="1155700">
              <a:spcBef>
                <a:spcPct val="0"/>
              </a:spcBef>
              <a:spcAft>
                <a:spcPct val="35000"/>
              </a:spcAft>
            </a:pPr>
            <a:r>
              <a:rPr lang="zh-CN" altLang="en-US" sz="2000" dirty="0">
                <a:latin typeface="微软雅黑" panose="020B0503020204020204" pitchFamily="34" charset="-122"/>
                <a:ea typeface="微软雅黑" panose="020B0503020204020204" pitchFamily="34" charset="-122"/>
              </a:rPr>
              <a:t>去掉完全二叉树最下层的叶结点，由此生成的树是完美二叉树</a:t>
            </a:r>
            <a:endParaRPr lang="zh-CN" altLang="en-US" sz="20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870825" y="1201897"/>
            <a:ext cx="3835400" cy="369332"/>
          </a:xfrm>
          <a:prstGeom prst="rect">
            <a:avLst/>
          </a:prstGeom>
          <a:noFill/>
        </p:spPr>
        <p:txBody>
          <a:bodyPr wrap="square">
            <a:spAutoFit/>
          </a:bodyPr>
          <a:lstStyle/>
          <a:p>
            <a:r>
              <a:rPr lang="zh-CN" altLang="en-US" dirty="0">
                <a:solidFill>
                  <a:srgbClr val="009999"/>
                </a:solidFill>
                <a:latin typeface="微软雅黑" panose="020B0503020204020204" pitchFamily="34" charset="-122"/>
                <a:ea typeface="微软雅黑" panose="020B0503020204020204" pitchFamily="34" charset="-122"/>
                <a:sym typeface="Wingdings" panose="05000000000000000000" pitchFamily="2" charset="2"/>
              </a:rPr>
              <a:t>形态结构特殊、应用广泛的二叉树</a:t>
            </a:r>
            <a:endParaRPr lang="zh-CN" altLang="en-US" dirty="0">
              <a:solidFill>
                <a:srgbClr val="009999"/>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5.3.2</a:t>
            </a:r>
            <a:r>
              <a:rPr lang="zh-CN" altLang="en-US" sz="2800" dirty="0"/>
              <a:t> 满二叉树、完全二叉树、完美二叉树</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endParaRPr lang="zh-CN" altLang="zh-CN" sz="2400" dirty="0"/>
          </a:p>
          <a:p>
            <a:pPr>
              <a:lnSpc>
                <a:spcPct val="110000"/>
              </a:lnSpc>
            </a:pPr>
            <a:endParaRPr lang="en-US" altLang="zh-CN" sz="2400" dirty="0"/>
          </a:p>
        </p:txBody>
      </p:sp>
      <p:sp>
        <p:nvSpPr>
          <p:cNvPr id="6" name="内容占位符 4"/>
          <p:cNvSpPr txBox="1"/>
          <p:nvPr/>
        </p:nvSpPr>
        <p:spPr>
          <a:xfrm>
            <a:off x="584225" y="1836084"/>
            <a:ext cx="11055325" cy="20748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扩充二叉树：</a:t>
            </a:r>
            <a:r>
              <a:rPr lang="zh-CN" altLang="zh-CN" sz="2400" dirty="0"/>
              <a:t>在二叉树结点的空子树位置添加特殊的结点：空树叶，形成的二叉树称作扩充二叉树</a:t>
            </a:r>
            <a:r>
              <a:rPr lang="zh-CN" altLang="zh-CN" sz="2800" dirty="0"/>
              <a:t> </a:t>
            </a:r>
            <a:endParaRPr lang="en-US" altLang="zh-CN" sz="2400" dirty="0"/>
          </a:p>
          <a:p>
            <a:pPr>
              <a:lnSpc>
                <a:spcPct val="110000"/>
              </a:lnSpc>
            </a:pPr>
            <a:endParaRPr lang="en-US" altLang="zh-CN" sz="2400" dirty="0"/>
          </a:p>
          <a:p>
            <a:pPr>
              <a:lnSpc>
                <a:spcPct val="100000"/>
              </a:lnSpc>
            </a:pPr>
            <a:endParaRPr lang="zh-CN" altLang="zh-CN" sz="2400" dirty="0"/>
          </a:p>
        </p:txBody>
      </p:sp>
      <p:sp>
        <p:nvSpPr>
          <p:cNvPr id="9" name="任意多边形: 形状 19"/>
          <p:cNvSpPr/>
          <p:nvPr/>
        </p:nvSpPr>
        <p:spPr>
          <a:xfrm>
            <a:off x="6709454" y="3162826"/>
            <a:ext cx="3614490" cy="822557"/>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defTabSz="11557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二叉树中所有结点都被扩充成度为</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的中间结点</a:t>
            </a:r>
            <a:endParaRPr lang="zh-CN" altLang="en-US" sz="20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72026" y="3028280"/>
            <a:ext cx="4110522" cy="2553370"/>
          </a:xfrm>
          <a:prstGeom prst="rect">
            <a:avLst/>
          </a:prstGeom>
        </p:spPr>
      </p:pic>
      <p:sp>
        <p:nvSpPr>
          <p:cNvPr id="12" name="任意多边形: 形状 19"/>
          <p:cNvSpPr/>
          <p:nvPr/>
        </p:nvSpPr>
        <p:spPr>
          <a:xfrm>
            <a:off x="6709454" y="4534778"/>
            <a:ext cx="3614490" cy="822557"/>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defTabSz="11557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扩充二叉树是满二叉树，并且所有的叶结点都是空树叶 </a:t>
            </a:r>
            <a:endParaRPr lang="zh-CN" altLang="en-US" sz="2000" dirty="0">
              <a:latin typeface="微软雅黑" panose="020B0503020204020204" pitchFamily="34" charset="-122"/>
              <a:ea typeface="微软雅黑" panose="020B0503020204020204" pitchFamily="34" charset="-122"/>
            </a:endParaRPr>
          </a:p>
        </p:txBody>
      </p:sp>
      <p:sp>
        <p:nvSpPr>
          <p:cNvPr id="13" name="任意多边形: 形状 17"/>
          <p:cNvSpPr/>
          <p:nvPr/>
        </p:nvSpPr>
        <p:spPr>
          <a:xfrm>
            <a:off x="8242220" y="4120778"/>
            <a:ext cx="548958" cy="317778"/>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solidFill>
            <a:srgbClr val="009999"/>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spcBef>
                <a:spcPct val="0"/>
              </a:spcBef>
              <a:buNone/>
            </a:pPr>
            <a:endParaRPr lang="zh-CN" altLang="en-US" sz="2100" kern="1200" dirty="0"/>
          </a:p>
        </p:txBody>
      </p:sp>
      <p:sp>
        <p:nvSpPr>
          <p:cNvPr id="8" name="文本框 7"/>
          <p:cNvSpPr txBox="1"/>
          <p:nvPr/>
        </p:nvSpPr>
        <p:spPr>
          <a:xfrm>
            <a:off x="7870825" y="1201897"/>
            <a:ext cx="3835400" cy="369332"/>
          </a:xfrm>
          <a:prstGeom prst="rect">
            <a:avLst/>
          </a:prstGeom>
          <a:noFill/>
        </p:spPr>
        <p:txBody>
          <a:bodyPr wrap="square">
            <a:spAutoFit/>
          </a:bodyPr>
          <a:lstStyle/>
          <a:p>
            <a:r>
              <a:rPr lang="zh-CN" altLang="en-US" dirty="0">
                <a:solidFill>
                  <a:srgbClr val="009999"/>
                </a:solidFill>
                <a:latin typeface="微软雅黑" panose="020B0503020204020204" pitchFamily="34" charset="-122"/>
                <a:ea typeface="微软雅黑" panose="020B0503020204020204" pitchFamily="34" charset="-122"/>
                <a:sym typeface="Wingdings" panose="05000000000000000000" pitchFamily="2" charset="2"/>
              </a:rPr>
              <a:t>形态结构特殊、应用广泛的二叉树</a:t>
            </a:r>
            <a:endParaRPr lang="zh-CN" altLang="en-US" dirty="0">
              <a:solidFill>
                <a:srgbClr val="009999"/>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5.3.3</a:t>
            </a:r>
            <a:r>
              <a:rPr lang="zh-CN" altLang="en-US" sz="2800" dirty="0"/>
              <a:t> 二叉树基本性质</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endParaRPr lang="zh-CN" altLang="zh-CN" sz="2400" dirty="0"/>
          </a:p>
          <a:p>
            <a:pPr>
              <a:lnSpc>
                <a:spcPct val="110000"/>
              </a:lnSpc>
            </a:pPr>
            <a:endParaRPr lang="en-US" altLang="zh-CN" sz="2400" dirty="0"/>
          </a:p>
        </p:txBody>
      </p:sp>
      <p:sp>
        <p:nvSpPr>
          <p:cNvPr id="6" name="内容占位符 4"/>
          <p:cNvSpPr txBox="1"/>
          <p:nvPr/>
        </p:nvSpPr>
        <p:spPr>
          <a:xfrm>
            <a:off x="660715" y="1290571"/>
            <a:ext cx="11055325" cy="9210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命题</a:t>
            </a:r>
            <a:r>
              <a:rPr lang="en-US" altLang="zh-CN" sz="2400" b="1" dirty="0"/>
              <a:t>5-1</a:t>
            </a:r>
            <a:r>
              <a:rPr lang="zh-CN" altLang="en-US" sz="2400" dirty="0"/>
              <a:t>：设非空二叉树中度为𝒊∈</a:t>
            </a:r>
            <a:r>
              <a:rPr lang="en-US" altLang="zh-CN" sz="2400" dirty="0"/>
              <a:t>[𝟎,𝟐]</a:t>
            </a:r>
            <a:r>
              <a:rPr lang="zh-CN" altLang="en-US" sz="2400" dirty="0"/>
              <a:t>的结点数为𝐧</a:t>
            </a:r>
            <a:r>
              <a:rPr lang="en-US" altLang="zh-CN" sz="2400" b="1" baseline="-25000" dirty="0" err="1"/>
              <a:t>i</a:t>
            </a:r>
            <a:r>
              <a:rPr lang="en-US" altLang="zh-CN" sz="2400" baseline="-25000" dirty="0"/>
              <a:t> </a:t>
            </a:r>
            <a:r>
              <a:rPr lang="zh-CN" altLang="en-GB" sz="2400" dirty="0"/>
              <a:t>，</a:t>
            </a:r>
            <a:r>
              <a:rPr lang="zh-CN" altLang="en-US" sz="2400" dirty="0"/>
              <a:t>则𝐧</a:t>
            </a:r>
            <a:r>
              <a:rPr lang="en-US" altLang="zh-CN" sz="2400" baseline="-25000" dirty="0"/>
              <a:t>𝟎</a:t>
            </a:r>
            <a:r>
              <a:rPr lang="en-US" altLang="zh-CN" sz="2400" dirty="0"/>
              <a:t>=𝐧</a:t>
            </a:r>
            <a:r>
              <a:rPr lang="en-US" altLang="zh-CN" sz="2400" baseline="-25000" dirty="0"/>
              <a:t>𝟐</a:t>
            </a:r>
            <a:r>
              <a:rPr lang="en-US" altLang="zh-CN" sz="2400" dirty="0"/>
              <a:t>+𝟏</a:t>
            </a:r>
            <a:r>
              <a:rPr lang="zh-CN" altLang="en-US" sz="2400" dirty="0"/>
              <a:t>。 </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mc:AlternateContent xmlns:mc="http://schemas.openxmlformats.org/markup-compatibility/2006">
        <mc:Choice xmlns:a14="http://schemas.microsoft.com/office/drawing/2010/main" Requires="a14">
          <p:sp>
            <p:nvSpPr>
              <p:cNvPr id="12" name="任意多边形: 形状 19"/>
              <p:cNvSpPr/>
              <p:nvPr/>
            </p:nvSpPr>
            <p:spPr>
              <a:xfrm>
                <a:off x="1832542" y="1990602"/>
                <a:ext cx="8526916" cy="264306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spcBef>
                    <a:spcPct val="0"/>
                  </a:spcBef>
                  <a:spcAft>
                    <a:spcPct val="35000"/>
                  </a:spcAft>
                </a:pPr>
                <a:r>
                  <a:rPr lang="zh-CN" altLang="en-US" sz="2000" b="1" dirty="0">
                    <a:latin typeface="微软雅黑" panose="020B0503020204020204" pitchFamily="34" charset="-122"/>
                    <a:ea typeface="微软雅黑" panose="020B0503020204020204" pitchFamily="34" charset="-122"/>
                  </a:rPr>
                  <a:t>证明</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结点总数 </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0</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1</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2</m:t>
                        </m:r>
                      </m:sub>
                    </m:sSub>
                  </m:oMath>
                </a14:m>
                <a:r>
                  <a:rPr lang="zh-CN" altLang="en-US" sz="2000" dirty="0">
                    <a:latin typeface="微软雅黑" panose="020B0503020204020204" pitchFamily="34" charset="-122"/>
                    <a:ea typeface="微软雅黑" panose="020B0503020204020204" pitchFamily="34" charset="-122"/>
                  </a:rPr>
                  <a:t>，其中子结点数目等于</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𝑛</m:t>
                    </m:r>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1</m:t>
                    </m:r>
                  </m:oMath>
                </a14:m>
                <a:r>
                  <a:rPr lang="zh-CN" altLang="en-US" sz="2000" dirty="0">
                    <a:latin typeface="微软雅黑" panose="020B0503020204020204" pitchFamily="34" charset="-122"/>
                    <a:ea typeface="微软雅黑" panose="020B0503020204020204" pitchFamily="34" charset="-122"/>
                  </a:rPr>
                  <a:t> （根除外）</a:t>
                </a:r>
                <a:endParaRPr lang="en-US" altLang="zh-CN" sz="2000"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中间结点数目为</a:t>
                </a:r>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1</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2</m:t>
                        </m:r>
                      </m:sub>
                    </m:sSub>
                  </m:oMath>
                </a14:m>
                <a:r>
                  <a:rPr lang="zh-CN" altLang="en-US" sz="2000" dirty="0">
                    <a:latin typeface="微软雅黑" panose="020B0503020204020204" pitchFamily="34" charset="-122"/>
                    <a:ea typeface="微软雅黑" panose="020B0503020204020204" pitchFamily="34" charset="-122"/>
                  </a:rPr>
                  <a:t>，并且每个中间结点的子结点都不是其它任何结点的子结点！（</a:t>
                </a:r>
                <a:r>
                  <a:rPr lang="zh-CN" altLang="en-US" sz="2000" dirty="0">
                    <a:solidFill>
                      <a:schemeClr val="accent4">
                        <a:lumMod val="40000"/>
                        <a:lumOff val="60000"/>
                      </a:schemeClr>
                    </a:solidFill>
                    <a:latin typeface="微软雅黑" panose="020B0503020204020204" pitchFamily="34" charset="-122"/>
                    <a:ea typeface="微软雅黑" panose="020B0503020204020204" pitchFamily="34" charset="-122"/>
                  </a:rPr>
                  <a:t>思考</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根据</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 子结点数目：</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0</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1</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2</m:t>
                        </m:r>
                      </m:sub>
                    </m:sSub>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2</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2</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1</m:t>
                        </m:r>
                      </m:sub>
                    </m:sSub>
                  </m:oMath>
                </a14:m>
                <a:endParaRPr lang="en-US" altLang="zh-CN" sz="2000" dirty="0">
                  <a:latin typeface="微软雅黑" panose="020B0503020204020204" pitchFamily="34" charset="-122"/>
                  <a:ea typeface="微软雅黑" panose="020B0503020204020204" pitchFamily="34" charset="-122"/>
                </a:endParaRPr>
              </a:p>
              <a:p>
                <a:pPr defTabSz="1155700">
                  <a:spcBef>
                    <a:spcPct val="0"/>
                  </a:spcBef>
                  <a:spcAft>
                    <a:spcPct val="35000"/>
                  </a:spcAft>
                </a:pPr>
                <a:r>
                  <a:rPr lang="zh-CN" altLang="en-US" sz="2000" dirty="0">
                    <a:latin typeface="微软雅黑" panose="020B0503020204020204" pitchFamily="34" charset="-122"/>
                    <a:ea typeface="微软雅黑" panose="020B0503020204020204" pitchFamily="34" charset="-122"/>
                  </a:rPr>
                  <a:t>综合上述分析，可得 </a:t>
                </a:r>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0</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𝑛</m:t>
                        </m:r>
                      </m:e>
                      <m:sub>
                        <m:r>
                          <a:rPr lang="en-US" altLang="zh-CN" sz="2000" b="0" i="1" smtClean="0">
                            <a:latin typeface="Cambria Math" panose="02040503050406030204" pitchFamily="18" charset="0"/>
                            <a:ea typeface="微软雅黑" panose="020B0503020204020204" pitchFamily="34" charset="-122"/>
                          </a:rPr>
                          <m:t>2</m:t>
                        </m:r>
                      </m:sub>
                    </m:sSub>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1</m:t>
                    </m:r>
                  </m:oMath>
                </a14:m>
                <a:r>
                  <a:rPr lang="zh-CN" altLang="en-US" sz="2000" dirty="0">
                    <a:latin typeface="微软雅黑" panose="020B0503020204020204" pitchFamily="34" charset="-122"/>
                    <a:ea typeface="微软雅黑" panose="020B0503020204020204" pitchFamily="34" charset="-122"/>
                  </a:rPr>
                  <a:t>，命题得证。</a:t>
                </a:r>
                <a:endParaRPr lang="zh-CN" altLang="en-US" sz="2000" dirty="0">
                  <a:latin typeface="微软雅黑" panose="020B0503020204020204" pitchFamily="34" charset="-122"/>
                  <a:ea typeface="微软雅黑" panose="020B0503020204020204" pitchFamily="34" charset="-122"/>
                </a:endParaRPr>
              </a:p>
            </p:txBody>
          </p:sp>
        </mc:Choice>
        <mc:Fallback>
          <p:sp>
            <p:nvSpPr>
              <p:cNvPr id="12" name="任意多边形: 形状 19"/>
              <p:cNvSpPr>
                <a:spLocks noRot="1" noChangeAspect="1" noMove="1" noResize="1" noEditPoints="1" noAdjustHandles="1" noChangeArrowheads="1" noChangeShapeType="1" noTextEdit="1"/>
              </p:cNvSpPr>
              <p:nvPr/>
            </p:nvSpPr>
            <p:spPr>
              <a:xfrm>
                <a:off x="1832542" y="1990602"/>
                <a:ext cx="8526916" cy="264306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1"/>
                <a:stretch>
                  <a:fillRect l="-81" t="-260" r="-74" b="-237"/>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
        <p:nvSpPr>
          <p:cNvPr id="8" name="内容占位符 4"/>
          <p:cNvSpPr txBox="1"/>
          <p:nvPr/>
        </p:nvSpPr>
        <p:spPr>
          <a:xfrm>
            <a:off x="660715" y="4795586"/>
            <a:ext cx="11055325" cy="137662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定理</a:t>
            </a:r>
            <a:r>
              <a:rPr lang="en-US" altLang="zh-CN" sz="2400" b="1" dirty="0"/>
              <a:t>5-1</a:t>
            </a:r>
            <a:r>
              <a:rPr lang="zh-CN" altLang="en-US" sz="2400" dirty="0">
                <a:sym typeface="Wingdings" panose="05000000000000000000" pitchFamily="2" charset="2"/>
              </a:rPr>
              <a:t>：（满二叉树定理）非空满二叉树中叶结点数等于中间结点数加</a:t>
            </a:r>
            <a:r>
              <a:rPr lang="en-US" altLang="zh-CN" sz="2400" dirty="0">
                <a:sym typeface="Wingdings" panose="05000000000000000000" pitchFamily="2" charset="2"/>
              </a:rPr>
              <a:t>1</a:t>
            </a:r>
            <a:r>
              <a:rPr lang="zh-CN" altLang="en-US" sz="2400" dirty="0">
                <a:sym typeface="Wingdings" panose="05000000000000000000" pitchFamily="2" charset="2"/>
              </a:rPr>
              <a:t>。 </a:t>
            </a:r>
            <a:r>
              <a:rPr lang="zh-CN" altLang="en-US" sz="2400" dirty="0"/>
              <a:t> </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p:sp>
        <p:nvSpPr>
          <p:cNvPr id="9" name="任意多边形: 形状 19"/>
          <p:cNvSpPr/>
          <p:nvPr/>
        </p:nvSpPr>
        <p:spPr>
          <a:xfrm>
            <a:off x="2541871" y="5524500"/>
            <a:ext cx="7108258" cy="76902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ct val="90000"/>
              </a:lnSpc>
              <a:spcBef>
                <a:spcPct val="0"/>
              </a:spcBef>
              <a:spcAft>
                <a:spcPct val="35000"/>
              </a:spcAft>
            </a:pPr>
            <a:r>
              <a:rPr lang="zh-CN" altLang="en-US" sz="2000" b="1" dirty="0">
                <a:latin typeface="微软雅黑" panose="020B0503020204020204" pitchFamily="34" charset="-122"/>
                <a:ea typeface="微软雅黑" panose="020B0503020204020204" pitchFamily="34" charset="-122"/>
              </a:rPr>
              <a:t>证明</a:t>
            </a:r>
            <a:r>
              <a:rPr lang="zh-CN" altLang="en-US" sz="2000" dirty="0">
                <a:latin typeface="微软雅黑" panose="020B0503020204020204" pitchFamily="34" charset="-122"/>
                <a:ea typeface="微软雅黑" panose="020B0503020204020204" pitchFamily="34" charset="-122"/>
              </a:rPr>
              <a:t>：满二叉树没有度为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的中间结点，由命题</a:t>
            </a:r>
            <a:r>
              <a:rPr lang="en-US" altLang="zh-CN" sz="2000" dirty="0">
                <a:latin typeface="微软雅黑" panose="020B0503020204020204" pitchFamily="34" charset="-122"/>
                <a:ea typeface="微软雅黑" panose="020B0503020204020204" pitchFamily="34" charset="-122"/>
              </a:rPr>
              <a:t>5-1</a:t>
            </a:r>
            <a:r>
              <a:rPr lang="zh-CN" altLang="en-US" sz="2000" dirty="0">
                <a:latin typeface="微软雅黑" panose="020B0503020204020204" pitchFamily="34" charset="-122"/>
                <a:ea typeface="微软雅黑" panose="020B0503020204020204" pitchFamily="34" charset="-122"/>
              </a:rPr>
              <a:t>直接得证</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2438400" y="635001"/>
            <a:ext cx="7315200" cy="2143125"/>
          </a:xfrm>
          <a:prstGeom prst="rect">
            <a:avLst/>
          </a:prstGeom>
          <a:noFill/>
        </p:spPr>
        <p:txBody>
          <a:bodyPr vert="horz" wrap="square"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如果非空二叉树包含偶数个结点，说明</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custDataLst>
              <p:tags r:id="rId2"/>
            </p:custDataLst>
          </p:nvPr>
        </p:nvSpPr>
        <p:spPr>
          <a:xfrm>
            <a:off x="3352800" y="2786063"/>
            <a:ext cx="64008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一定有奇数个度为</a:t>
            </a:r>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的结点</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custDataLst>
              <p:tags r:id="rId3"/>
            </p:custDataLst>
          </p:nvPr>
        </p:nvSpPr>
        <p:spPr>
          <a:xfrm>
            <a:off x="3352800" y="3643313"/>
            <a:ext cx="64008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一定有奇数个度为</a:t>
            </a:r>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的结点（</a:t>
            </a:r>
            <a:r>
              <a:rPr kumimoji="1" lang="zh-CN" altLang="en-US" sz="26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一个根自有，其他</a:t>
            </a:r>
            <a:r>
              <a:rPr kumimoji="1" lang="en-US" altLang="zh-CN" sz="26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6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度节点带来各</a:t>
            </a:r>
            <a:r>
              <a:rPr kumimoji="1" lang="en-US" altLang="zh-CN" sz="26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6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个，</a:t>
            </a:r>
            <a:r>
              <a:rPr kumimoji="1" lang="en-US" altLang="zh-CN" sz="26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2</a:t>
            </a:r>
            <a:r>
              <a:rPr kumimoji="1" lang="zh-CN" altLang="en-US" sz="26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度节点带来各</a:t>
            </a:r>
            <a:r>
              <a:rPr kumimoji="1" lang="en-US" altLang="zh-CN" sz="26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2</a:t>
            </a:r>
            <a:r>
              <a:rPr kumimoji="1" lang="zh-CN" altLang="en-US" sz="26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个</a:t>
            </a:r>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p:cNvSpPr txBox="1"/>
          <p:nvPr>
            <p:custDataLst>
              <p:tags r:id="rId4"/>
            </p:custDataLst>
          </p:nvPr>
        </p:nvSpPr>
        <p:spPr>
          <a:xfrm>
            <a:off x="3352800" y="4500563"/>
            <a:ext cx="64008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一定有奇数个度为</a:t>
            </a:r>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0</a:t>
            </a:r>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的结点（叶结点）</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椭圆 15"/>
          <p:cNvSpPr>
            <a:spLocks noChangeAspect="1"/>
          </p:cNvSpPr>
          <p:nvPr>
            <p:custDataLst>
              <p:tags r:id="rId5"/>
            </p:custDataLst>
          </p:nvPr>
        </p:nvSpPr>
        <p:spPr>
          <a:xfrm>
            <a:off x="2638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椭圆 16"/>
          <p:cNvSpPr>
            <a:spLocks noChangeAspect="1"/>
          </p:cNvSpPr>
          <p:nvPr>
            <p:custDataLst>
              <p:tags r:id="rId6"/>
            </p:custDataLst>
          </p:nvPr>
        </p:nvSpPr>
        <p:spPr>
          <a:xfrm>
            <a:off x="26384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椭圆 17"/>
          <p:cNvSpPr>
            <a:spLocks noChangeAspect="1"/>
          </p:cNvSpPr>
          <p:nvPr>
            <p:custDataLst>
              <p:tags r:id="rId7"/>
            </p:custDataLst>
          </p:nvPr>
        </p:nvSpPr>
        <p:spPr>
          <a:xfrm>
            <a:off x="26384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圆角矩形 19"/>
          <p:cNvSpPr/>
          <p:nvPr>
            <p:custDataLst>
              <p:tags r:id="rId8"/>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文本框 1"/>
          <p:cNvSpPr txBox="1"/>
          <p:nvPr>
            <p:custDataLst>
              <p:tags r:id="rId9"/>
            </p:custDataLst>
          </p:nvPr>
        </p:nvSpPr>
        <p:spPr>
          <a:xfrm>
            <a:off x="3352800" y="5357813"/>
            <a:ext cx="64008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以上都无法确定</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椭圆 2"/>
          <p:cNvSpPr>
            <a:spLocks noChangeAspect="1"/>
          </p:cNvSpPr>
          <p:nvPr>
            <p:custDataLst>
              <p:tags r:id="rId10"/>
            </p:custDataLst>
          </p:nvPr>
        </p:nvSpPr>
        <p:spPr>
          <a:xfrm>
            <a:off x="26384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 name="组合 9"/>
          <p:cNvGrpSpPr/>
          <p:nvPr>
            <p:custDataLst>
              <p:tags r:id="rId11"/>
            </p:custDataLst>
          </p:nvPr>
        </p:nvGrpSpPr>
        <p:grpSpPr>
          <a:xfrm>
            <a:off x="0" y="0"/>
            <a:ext cx="9144000" cy="635000"/>
            <a:chOff x="-1524000" y="0"/>
            <a:chExt cx="9144000" cy="635000"/>
          </a:xfrm>
        </p:grpSpPr>
        <p:sp>
          <p:nvSpPr>
            <p:cNvPr id="6" name="TitleBackground"/>
            <p:cNvSpPr/>
            <p:nvPr>
              <p:custDataLst>
                <p:tags r:id="rId12"/>
              </p:custDataLst>
            </p:nvPr>
          </p:nvSpPr>
          <p:spPr>
            <a:xfrm>
              <a:off x="-152400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ColorBlock"/>
            <p:cNvSpPr/>
            <p:nvPr>
              <p:custDataLst>
                <p:tags r:id="rId13"/>
              </p:custDataLst>
            </p:nvPr>
          </p:nvSpPr>
          <p:spPr>
            <a:xfrm>
              <a:off x="-152400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TypeText"/>
            <p:cNvSpPr txBox="1"/>
            <p:nvPr>
              <p:custDataLst>
                <p:tags r:id="rId14"/>
              </p:custDataLst>
            </p:nvPr>
          </p:nvSpPr>
          <p:spPr>
            <a:xfrm>
              <a:off x="-1270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ipText"/>
            <p:cNvSpPr txBox="1"/>
            <p:nvPr>
              <p:custDataLst>
                <p:tags r:id="rId15"/>
              </p:custDataLst>
            </p:nvPr>
          </p:nvSpPr>
          <p:spPr>
            <a:xfrm>
              <a:off x="1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5" name="图片 4"/>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8"/>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5.3.3</a:t>
            </a:r>
            <a:r>
              <a:rPr lang="zh-CN" altLang="en-US" sz="2800" dirty="0"/>
              <a:t> 二叉树基本性质</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endParaRPr lang="zh-CN" altLang="zh-CN" sz="2400" dirty="0"/>
          </a:p>
          <a:p>
            <a:pPr>
              <a:lnSpc>
                <a:spcPct val="110000"/>
              </a:lnSpc>
            </a:pPr>
            <a:endParaRPr lang="en-US" altLang="zh-CN" sz="2400" dirty="0"/>
          </a:p>
        </p:txBody>
      </p:sp>
      <mc:AlternateContent xmlns:mc="http://schemas.openxmlformats.org/markup-compatibility/2006">
        <mc:Choice xmlns:a14="http://schemas.microsoft.com/office/drawing/2010/main" Requires="a14">
          <p:sp>
            <p:nvSpPr>
              <p:cNvPr id="6" name="内容占位符 4"/>
              <p:cNvSpPr txBox="1"/>
              <p:nvPr/>
            </p:nvSpPr>
            <p:spPr>
              <a:xfrm>
                <a:off x="660715" y="1290571"/>
                <a:ext cx="11055325" cy="9210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命题</a:t>
                </a:r>
                <a:r>
                  <a:rPr lang="en-US" altLang="zh-CN" sz="2400" b="1" dirty="0"/>
                  <a:t>5-2</a:t>
                </a:r>
                <a:r>
                  <a:rPr lang="zh-CN" altLang="en-US" sz="2400" dirty="0"/>
                  <a:t>：二叉树的第𝑖层最多有 </a:t>
                </a: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2</m:t>
                        </m:r>
                      </m:e>
                      <m:sup>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sup>
                    </m:sSup>
                  </m:oMath>
                </a14:m>
                <a:r>
                  <a:rPr lang="en-US" altLang="zh-CN" sz="2400" dirty="0"/>
                  <a:t> </a:t>
                </a:r>
                <a:r>
                  <a:rPr lang="zh-CN" altLang="en-US" sz="2400" dirty="0"/>
                  <a:t>个结点 </a:t>
                </a:r>
                <a14:m>
                  <m:oMath xmlns:m="http://schemas.openxmlformats.org/officeDocument/2006/math">
                    <m:r>
                      <a:rPr lang="en-US" altLang="zh-CN" sz="2400" b="0" i="0"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oMath>
                </a14:m>
                <a:r>
                  <a:rPr lang="en-US" altLang="zh-CN" sz="2400" dirty="0"/>
                  <a:t> </a:t>
                </a:r>
                <a:r>
                  <a:rPr lang="zh-CN" altLang="en-US" sz="2400" dirty="0"/>
                  <a:t>。 </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mc:Choice>
        <mc:Fallback>
          <p:sp>
            <p:nvSpPr>
              <p:cNvPr id="6" name="内容占位符 4"/>
              <p:cNvSpPr txBox="1">
                <a:spLocks noRot="1" noChangeAspect="1" noMove="1" noResize="1" noEditPoints="1" noAdjustHandles="1" noChangeArrowheads="1" noChangeShapeType="1" noTextEdit="1"/>
              </p:cNvSpPr>
              <p:nvPr/>
            </p:nvSpPr>
            <p:spPr>
              <a:xfrm>
                <a:off x="660715" y="1290571"/>
                <a:ext cx="11055325" cy="921007"/>
              </a:xfrm>
              <a:prstGeom prst="rect">
                <a:avLst/>
              </a:prstGeom>
              <a:blipFill rotWithShape="1">
                <a:blip r:embed="rId1"/>
                <a:stretch>
                  <a:fillRect l="-3" t="-27" r="3" b="-17830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任意多边形: 形状 19"/>
              <p:cNvSpPr/>
              <p:nvPr/>
            </p:nvSpPr>
            <p:spPr>
              <a:xfrm>
                <a:off x="1500471" y="1988197"/>
                <a:ext cx="8251258" cy="133369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ct val="90000"/>
                  </a:lnSpc>
                  <a:spcBef>
                    <a:spcPct val="0"/>
                  </a:spcBef>
                  <a:spcAft>
                    <a:spcPct val="35000"/>
                  </a:spcAft>
                </a:pPr>
                <a:r>
                  <a:rPr lang="zh-CN" altLang="en-US" sz="2000" b="1" dirty="0">
                    <a:latin typeface="微软雅黑" panose="020B0503020204020204" pitchFamily="34" charset="-122"/>
                    <a:ea typeface="微软雅黑" panose="020B0503020204020204" pitchFamily="34" charset="-122"/>
                  </a:rPr>
                  <a:t>证明</a:t>
                </a:r>
                <a:r>
                  <a:rPr lang="zh-CN" altLang="en-US" sz="2000" dirty="0">
                    <a:latin typeface="微软雅黑" panose="020B0503020204020204" pitchFamily="34" charset="-122"/>
                    <a:ea typeface="微软雅黑" panose="020B0503020204020204" pitchFamily="34" charset="-122"/>
                  </a:rPr>
                  <a:t>： 第</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层只有根结点，即</a:t>
                </a:r>
                <a14:m>
                  <m:oMath xmlns:m="http://schemas.openxmlformats.org/officeDocument/2006/math">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2</m:t>
                        </m:r>
                      </m:e>
                      <m:sup>
                        <m:r>
                          <a:rPr lang="en-US" altLang="zh-CN" sz="2000" b="0" i="1" smtClean="0">
                            <a:latin typeface="Cambria Math" panose="02040503050406030204" pitchFamily="18" charset="0"/>
                            <a:ea typeface="微软雅黑" panose="020B0503020204020204" pitchFamily="34" charset="-122"/>
                          </a:rPr>
                          <m:t>0</m:t>
                        </m:r>
                      </m:sup>
                    </m:sSup>
                  </m:oMath>
                </a14:m>
                <a:r>
                  <a:rPr lang="zh-CN" altLang="en-US" sz="2000" dirty="0">
                    <a:latin typeface="微软雅黑" panose="020B0503020204020204" pitchFamily="34" charset="-122"/>
                    <a:ea typeface="微软雅黑" panose="020B0503020204020204" pitchFamily="34" charset="-122"/>
                  </a:rPr>
                  <a:t>个结点。</a:t>
                </a:r>
                <a:endParaRPr lang="en-US" altLang="zh-CN" sz="2000" dirty="0">
                  <a:latin typeface="微软雅黑" panose="020B0503020204020204" pitchFamily="34" charset="-122"/>
                  <a:ea typeface="微软雅黑" panose="020B0503020204020204" pitchFamily="34" charset="-122"/>
                </a:endParaRPr>
              </a:p>
              <a:p>
                <a:pPr defTabSz="11557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假设第</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1</m:t>
                    </m:r>
                  </m:oMath>
                </a14:m>
                <a:r>
                  <a:rPr lang="zh-CN" altLang="en-US" sz="2000" dirty="0">
                    <a:latin typeface="微软雅黑" panose="020B0503020204020204" pitchFamily="34" charset="-122"/>
                    <a:ea typeface="微软雅黑" panose="020B0503020204020204" pitchFamily="34" charset="-122"/>
                  </a:rPr>
                  <a:t>层有</a:t>
                </a:r>
                <a14:m>
                  <m:oMath xmlns:m="http://schemas.openxmlformats.org/officeDocument/2006/math">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2</m:t>
                        </m:r>
                      </m:e>
                      <m:sup>
                        <m:r>
                          <a:rPr lang="en-US" altLang="zh-CN" sz="2000" b="0" i="1" smtClean="0">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2</m:t>
                        </m:r>
                      </m:sup>
                    </m:sSup>
                  </m:oMath>
                </a14:m>
                <a:r>
                  <a:rPr lang="zh-CN" altLang="en-US" sz="2000" dirty="0">
                    <a:latin typeface="微软雅黑" panose="020B0503020204020204" pitchFamily="34" charset="-122"/>
                    <a:ea typeface="微软雅黑" panose="020B0503020204020204" pitchFamily="34" charset="-122"/>
                  </a:rPr>
                  <a:t> 个结点 </a:t>
                </a:r>
                <a14:m>
                  <m:oMath xmlns:m="http://schemas.openxmlformats.org/officeDocument/2006/math">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&gt;</m:t>
                        </m:r>
                        <m:r>
                          <a:rPr lang="en-US" altLang="zh-CN" sz="2000" b="0" i="1" smtClean="0">
                            <a:latin typeface="Cambria Math" panose="02040503050406030204" pitchFamily="18" charset="0"/>
                            <a:ea typeface="微软雅黑" panose="020B0503020204020204" pitchFamily="34" charset="-122"/>
                          </a:rPr>
                          <m:t>1</m:t>
                        </m:r>
                      </m:e>
                    </m:d>
                  </m:oMath>
                </a14:m>
                <a:r>
                  <a:rPr lang="zh-CN" altLang="en-US" sz="2000" dirty="0">
                    <a:latin typeface="微软雅黑" panose="020B0503020204020204" pitchFamily="34" charset="-122"/>
                    <a:ea typeface="微软雅黑" panose="020B0503020204020204" pitchFamily="34" charset="-122"/>
                  </a:rPr>
                  <a:t>。由于每个结点最多只有两个子结点，则第</a:t>
                </a:r>
                <a14:m>
                  <m:oMath xmlns:m="http://schemas.openxmlformats.org/officeDocument/2006/math">
                    <m:r>
                      <a:rPr lang="en-US" altLang="zh-CN" sz="2000" i="1">
                        <a:latin typeface="Cambria Math" panose="02040503050406030204" pitchFamily="18" charset="0"/>
                        <a:ea typeface="微软雅黑" panose="020B0503020204020204" pitchFamily="34" charset="-122"/>
                      </a:rPr>
                      <m:t>𝑖</m:t>
                    </m:r>
                  </m:oMath>
                </a14:m>
                <a:r>
                  <a:rPr lang="zh-CN" altLang="en-US" sz="2000" dirty="0">
                    <a:latin typeface="微软雅黑" panose="020B0503020204020204" pitchFamily="34" charset="-122"/>
                    <a:ea typeface="微软雅黑" panose="020B0503020204020204" pitchFamily="34" charset="-122"/>
                  </a:rPr>
                  <a:t>层的结点数不会超过第</a:t>
                </a:r>
                <a14:m>
                  <m:oMath xmlns:m="http://schemas.openxmlformats.org/officeDocument/2006/math">
                    <m:r>
                      <a:rPr lang="en-US" altLang="zh-CN" sz="2000" i="1">
                        <a:latin typeface="Cambria Math" panose="02040503050406030204" pitchFamily="18" charset="0"/>
                        <a:ea typeface="微软雅黑" panose="020B0503020204020204" pitchFamily="34" charset="-122"/>
                      </a:rPr>
                      <m:t>𝑖</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1</m:t>
                    </m:r>
                  </m:oMath>
                </a14:m>
                <a:r>
                  <a:rPr lang="zh-CN" altLang="en-US" sz="2000" dirty="0">
                    <a:latin typeface="微软雅黑" panose="020B0503020204020204" pitchFamily="34" charset="-122"/>
                    <a:ea typeface="微软雅黑" panose="020B0503020204020204" pitchFamily="34" charset="-122"/>
                  </a:rPr>
                  <a:t>层结点数的</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倍，即</a:t>
                </a:r>
                <a14:m>
                  <m:oMath xmlns:m="http://schemas.openxmlformats.org/officeDocument/2006/math">
                    <m:sSup>
                      <m:sSupPr>
                        <m:ctrlPr>
                          <a:rPr lang="en-US" altLang="zh-CN" sz="2000" i="1">
                            <a:latin typeface="Cambria Math" panose="02040503050406030204" pitchFamily="18" charset="0"/>
                            <a:ea typeface="微软雅黑" panose="020B0503020204020204" pitchFamily="34" charset="-122"/>
                          </a:rPr>
                        </m:ctrlPr>
                      </m:sSupPr>
                      <m:e>
                        <m:r>
                          <a:rPr lang="en-US" altLang="zh-CN" sz="2000" i="1">
                            <a:latin typeface="Cambria Math" panose="02040503050406030204" pitchFamily="18" charset="0"/>
                            <a:ea typeface="微软雅黑" panose="020B0503020204020204" pitchFamily="34" charset="-122"/>
                          </a:rPr>
                          <m:t>2</m:t>
                        </m:r>
                      </m:e>
                      <m:sup>
                        <m:r>
                          <a:rPr lang="en-US" altLang="zh-CN" sz="2000" i="1">
                            <a:latin typeface="Cambria Math" panose="02040503050406030204" pitchFamily="18" charset="0"/>
                            <a:ea typeface="微软雅黑" panose="020B0503020204020204" pitchFamily="34" charset="-122"/>
                          </a:rPr>
                          <m:t>𝑖</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1</m:t>
                        </m:r>
                      </m:sup>
                    </m:sSup>
                  </m:oMath>
                </a14:m>
                <a:r>
                  <a:rPr lang="zh-CN" altLang="en-US" sz="2000" dirty="0">
                    <a:latin typeface="微软雅黑" panose="020B0503020204020204" pitchFamily="34" charset="-122"/>
                    <a:ea typeface="微软雅黑" panose="020B0503020204020204" pitchFamily="34" charset="-122"/>
                  </a:rPr>
                  <a:t> 个结点。</a:t>
                </a:r>
                <a:endParaRPr lang="en-US" altLang="zh-CN" sz="2000" dirty="0">
                  <a:latin typeface="微软雅黑" panose="020B0503020204020204" pitchFamily="34" charset="-122"/>
                  <a:ea typeface="微软雅黑" panose="020B0503020204020204" pitchFamily="34" charset="-122"/>
                </a:endParaRPr>
              </a:p>
            </p:txBody>
          </p:sp>
        </mc:Choice>
        <mc:Fallback>
          <p:sp>
            <p:nvSpPr>
              <p:cNvPr id="12" name="任意多边形: 形状 19"/>
              <p:cNvSpPr>
                <a:spLocks noRot="1" noChangeAspect="1" noMove="1" noResize="1" noEditPoints="1" noAdjustHandles="1" noChangeArrowheads="1" noChangeShapeType="1" noTextEdit="1"/>
              </p:cNvSpPr>
              <p:nvPr/>
            </p:nvSpPr>
            <p:spPr>
              <a:xfrm>
                <a:off x="1500471" y="1988197"/>
                <a:ext cx="8251258" cy="133369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2"/>
                <a:stretch>
                  <a:fillRect l="-84" t="-477" r="-77" b="-461"/>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内容占位符 4"/>
              <p:cNvSpPr txBox="1"/>
              <p:nvPr/>
            </p:nvSpPr>
            <p:spPr>
              <a:xfrm>
                <a:off x="660714" y="3782715"/>
                <a:ext cx="11055325" cy="57438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命题</a:t>
                </a:r>
                <a:r>
                  <a:rPr lang="en-US" altLang="zh-CN" sz="2400" b="1" dirty="0"/>
                  <a:t>5-3</a:t>
                </a:r>
                <a:r>
                  <a:rPr lang="zh-CN" altLang="en-US" sz="2400" dirty="0">
                    <a:sym typeface="Wingdings" panose="05000000000000000000" pitchFamily="2" charset="2"/>
                  </a:rPr>
                  <a:t>：深度（高度）为</a:t>
                </a:r>
                <a14:m>
                  <m:oMath xmlns:m="http://schemas.openxmlformats.org/officeDocument/2006/math">
                    <m:r>
                      <a:rPr lang="en-US" altLang="zh-CN" sz="2400" b="0" i="1" smtClean="0">
                        <a:latin typeface="Cambria Math" panose="02040503050406030204" pitchFamily="18" charset="0"/>
                        <a:sym typeface="Wingdings" panose="05000000000000000000" pitchFamily="2" charset="2"/>
                      </a:rPr>
                      <m:t>𝑑</m:t>
                    </m:r>
                    <m:r>
                      <a:rPr lang="en-US" altLang="zh-CN" sz="2400" b="0" i="1" smtClean="0">
                        <a:latin typeface="Cambria Math" panose="02040503050406030204" pitchFamily="18" charset="0"/>
                        <a:sym typeface="Wingdings" panose="05000000000000000000" pitchFamily="2" charset="2"/>
                      </a:rPr>
                      <m:t>(≥</m:t>
                    </m:r>
                    <m:r>
                      <a:rPr lang="en-US" altLang="zh-CN" sz="2400" b="0" i="1" smtClean="0">
                        <a:latin typeface="Cambria Math" panose="02040503050406030204" pitchFamily="18" charset="0"/>
                        <a:sym typeface="Wingdings" panose="05000000000000000000" pitchFamily="2" charset="2"/>
                      </a:rPr>
                      <m:t>1</m:t>
                    </m:r>
                    <m:r>
                      <a:rPr lang="en-US" altLang="zh-CN" sz="2400" b="0" i="1" smtClean="0">
                        <a:latin typeface="Cambria Math" panose="02040503050406030204" pitchFamily="18" charset="0"/>
                        <a:sym typeface="Wingdings" panose="05000000000000000000" pitchFamily="2" charset="2"/>
                      </a:rPr>
                      <m:t>)</m:t>
                    </m:r>
                  </m:oMath>
                </a14:m>
                <a:r>
                  <a:rPr lang="zh-CN" altLang="en-US" sz="2400" dirty="0">
                    <a:sym typeface="Wingdings" panose="05000000000000000000" pitchFamily="2" charset="2"/>
                  </a:rPr>
                  <a:t>的二叉树最多有 </a:t>
                </a:r>
                <a14:m>
                  <m:oMath xmlns:m="http://schemas.openxmlformats.org/officeDocument/2006/math">
                    <m:sSup>
                      <m:sSupPr>
                        <m:ctrlPr>
                          <a:rPr lang="en-US" altLang="zh-CN" sz="2400" b="0" i="1" smtClean="0">
                            <a:latin typeface="Cambria Math" panose="02040503050406030204" pitchFamily="18" charset="0"/>
                            <a:sym typeface="Wingdings" panose="05000000000000000000" pitchFamily="2" charset="2"/>
                          </a:rPr>
                        </m:ctrlPr>
                      </m:sSupPr>
                      <m:e>
                        <m:r>
                          <a:rPr lang="en-US" altLang="zh-CN" sz="2400" b="0" i="1" smtClean="0">
                            <a:latin typeface="Cambria Math" panose="02040503050406030204" pitchFamily="18" charset="0"/>
                            <a:sym typeface="Wingdings" panose="05000000000000000000" pitchFamily="2" charset="2"/>
                          </a:rPr>
                          <m:t>2</m:t>
                        </m:r>
                      </m:e>
                      <m:sup>
                        <m:r>
                          <a:rPr lang="en-US" altLang="zh-CN" sz="2400" b="0" i="1" smtClean="0">
                            <a:latin typeface="Cambria Math" panose="02040503050406030204" pitchFamily="18" charset="0"/>
                            <a:sym typeface="Wingdings" panose="05000000000000000000" pitchFamily="2" charset="2"/>
                          </a:rPr>
                          <m:t>𝑑</m:t>
                        </m:r>
                      </m:sup>
                    </m:sSup>
                    <m:r>
                      <a:rPr lang="en-US" altLang="zh-CN" sz="2400" b="0" i="1" smtClean="0">
                        <a:latin typeface="Cambria Math" panose="02040503050406030204" pitchFamily="18" charset="0"/>
                        <a:sym typeface="Wingdings" panose="05000000000000000000" pitchFamily="2" charset="2"/>
                      </a:rPr>
                      <m:t>−</m:t>
                    </m:r>
                    <m:r>
                      <a:rPr lang="en-US" altLang="zh-CN" sz="2400" b="0" i="1" smtClean="0">
                        <a:latin typeface="Cambria Math" panose="02040503050406030204" pitchFamily="18" charset="0"/>
                        <a:sym typeface="Wingdings" panose="05000000000000000000" pitchFamily="2" charset="2"/>
                      </a:rPr>
                      <m:t>1</m:t>
                    </m:r>
                  </m:oMath>
                </a14:m>
                <a:r>
                  <a:rPr lang="zh-CN" altLang="en-US" sz="2400" dirty="0">
                    <a:sym typeface="Wingdings" panose="05000000000000000000" pitchFamily="2" charset="2"/>
                  </a:rPr>
                  <a:t> 个结点。 </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mc:Choice>
        <mc:Fallback>
          <p:sp>
            <p:nvSpPr>
              <p:cNvPr id="8" name="内容占位符 4"/>
              <p:cNvSpPr txBox="1">
                <a:spLocks noRot="1" noChangeAspect="1" noMove="1" noResize="1" noEditPoints="1" noAdjustHandles="1" noChangeArrowheads="1" noChangeShapeType="1" noTextEdit="1"/>
              </p:cNvSpPr>
              <p:nvPr/>
            </p:nvSpPr>
            <p:spPr>
              <a:xfrm>
                <a:off x="660714" y="3782715"/>
                <a:ext cx="11055325" cy="574381"/>
              </a:xfrm>
              <a:prstGeom prst="rect">
                <a:avLst/>
              </a:prstGeom>
              <a:blipFill rotWithShape="1">
                <a:blip r:embed="rId3"/>
                <a:stretch>
                  <a:fillRect l="-3" t="-3" r="3" b="-3450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任意多边形: 形状 19"/>
              <p:cNvSpPr/>
              <p:nvPr/>
            </p:nvSpPr>
            <p:spPr>
              <a:xfrm>
                <a:off x="1500471" y="4454283"/>
                <a:ext cx="8251258" cy="192570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ct val="90000"/>
                  </a:lnSpc>
                  <a:spcBef>
                    <a:spcPct val="0"/>
                  </a:spcBef>
                  <a:spcAft>
                    <a:spcPct val="35000"/>
                  </a:spcAft>
                </a:pPr>
                <a:r>
                  <a:rPr lang="zh-CN" altLang="en-US" sz="2000" b="1" dirty="0">
                    <a:latin typeface="微软雅黑" panose="020B0503020204020204" pitchFamily="34" charset="-122"/>
                    <a:ea typeface="微软雅黑" panose="020B0503020204020204" pitchFamily="34" charset="-122"/>
                  </a:rPr>
                  <a:t>证明</a:t>
                </a:r>
                <a:r>
                  <a:rPr lang="zh-CN" altLang="en-US" sz="2000" dirty="0">
                    <a:latin typeface="微软雅黑" panose="020B0503020204020204" pitchFamily="34" charset="-122"/>
                    <a:ea typeface="微软雅黑" panose="020B0503020204020204" pitchFamily="34" charset="-122"/>
                  </a:rPr>
                  <a:t>：根据命题</a:t>
                </a:r>
                <a:r>
                  <a:rPr lang="en-US" altLang="zh-CN" sz="2000" dirty="0">
                    <a:latin typeface="微软雅黑" panose="020B0503020204020204" pitchFamily="34" charset="-122"/>
                    <a:ea typeface="微软雅黑" panose="020B0503020204020204" pitchFamily="34" charset="-122"/>
                  </a:rPr>
                  <a:t>5-2</a:t>
                </a:r>
                <a:r>
                  <a:rPr lang="zh-CN" altLang="en-US" sz="2000" dirty="0">
                    <a:latin typeface="微软雅黑" panose="020B0503020204020204" pitchFamily="34" charset="-122"/>
                    <a:ea typeface="微软雅黑" panose="020B0503020204020204" pitchFamily="34" charset="-122"/>
                  </a:rPr>
                  <a:t>，二叉树第</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 </m:t>
                    </m:r>
                    <m:r>
                      <a:rPr lang="en-US" altLang="zh-CN" sz="2000" b="0" i="1" smtClean="0">
                        <a:latin typeface="Cambria Math" panose="02040503050406030204" pitchFamily="18" charset="0"/>
                        <a:ea typeface="微软雅黑" panose="020B0503020204020204" pitchFamily="34" charset="-122"/>
                      </a:rPr>
                      <m:t>𝑑</m:t>
                    </m:r>
                    <m:r>
                      <a:rPr lang="en-US" altLang="zh-CN" sz="2000" b="0" i="1" smtClean="0">
                        <a:latin typeface="Cambria Math" panose="02040503050406030204" pitchFamily="18" charset="0"/>
                        <a:ea typeface="微软雅黑" panose="020B0503020204020204" pitchFamily="34" charset="-122"/>
                      </a:rPr>
                      <m:t>]</m:t>
                    </m:r>
                  </m:oMath>
                </a14:m>
                <a:r>
                  <a:rPr lang="zh-CN" altLang="en-US" sz="2000" dirty="0">
                    <a:latin typeface="微软雅黑" panose="020B0503020204020204" pitchFamily="34" charset="-122"/>
                    <a:ea typeface="微软雅黑" panose="020B0503020204020204" pitchFamily="34" charset="-122"/>
                  </a:rPr>
                  <a:t>层最多有 </a:t>
                </a:r>
                <a14:m>
                  <m:oMath xmlns:m="http://schemas.openxmlformats.org/officeDocument/2006/math">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2</m:t>
                        </m:r>
                      </m:e>
                      <m:sup>
                        <m:r>
                          <a:rPr lang="en-US" altLang="zh-CN" sz="2000" b="0" i="1" smtClean="0">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1</m:t>
                        </m:r>
                      </m:sup>
                    </m:sSup>
                  </m:oMath>
                </a14:m>
                <a:r>
                  <a:rPr lang="zh-CN" altLang="en-US" sz="2000" dirty="0">
                    <a:latin typeface="微软雅黑" panose="020B0503020204020204" pitchFamily="34" charset="-122"/>
                    <a:ea typeface="微软雅黑" panose="020B0503020204020204" pitchFamily="34" charset="-122"/>
                  </a:rPr>
                  <a:t> 个结点，因此结点数的最大值等于：</a:t>
                </a:r>
                <a:endParaRPr lang="en-US" altLang="zh-CN" sz="2000" dirty="0">
                  <a:latin typeface="微软雅黑" panose="020B0503020204020204" pitchFamily="34" charset="-122"/>
                  <a:ea typeface="微软雅黑" panose="020B0503020204020204" pitchFamily="34" charset="-122"/>
                </a:endParaRPr>
              </a:p>
              <a:p>
                <a:pPr defTabSz="1155700">
                  <a:lnSpc>
                    <a:spcPct val="90000"/>
                  </a:lnSpc>
                  <a:spcBef>
                    <a:spcPct val="0"/>
                  </a:spcBef>
                  <a:spcAft>
                    <a:spcPct val="35000"/>
                  </a:spcAft>
                </a:pPr>
                <a14:m>
                  <m:oMathPara xmlns:m="http://schemas.openxmlformats.org/officeDocument/2006/math">
                    <m:oMathParaPr>
                      <m:jc m:val="centerGroup"/>
                    </m:oMathParaPr>
                    <m:oMath xmlns:m="http://schemas.openxmlformats.org/officeDocument/2006/math">
                      <m:nary>
                        <m:naryPr>
                          <m:chr m:val="∑"/>
                          <m:ctrlPr>
                            <a:rPr lang="zh-CN" altLang="en-US" sz="2000" i="1" smtClean="0">
                              <a:latin typeface="Cambria Math" panose="02040503050406030204" pitchFamily="18" charset="0"/>
                              <a:ea typeface="微软雅黑" panose="020B0503020204020204" pitchFamily="34" charset="-122"/>
                            </a:rPr>
                          </m:ctrlPr>
                        </m:naryPr>
                        <m:sub>
                          <m:r>
                            <m:rPr>
                              <m:brk m:alnAt="23"/>
                            </m:rPr>
                            <a:rPr lang="en-US" altLang="zh-CN" sz="2000" b="0" i="1" smtClean="0">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1</m:t>
                          </m:r>
                        </m:sub>
                        <m:sup>
                          <m:r>
                            <a:rPr lang="en-US" altLang="zh-CN" sz="2000" b="0" i="1" smtClean="0">
                              <a:latin typeface="Cambria Math" panose="02040503050406030204" pitchFamily="18" charset="0"/>
                              <a:ea typeface="微软雅黑" panose="020B0503020204020204" pitchFamily="34" charset="-122"/>
                            </a:rPr>
                            <m:t>𝑑</m:t>
                          </m:r>
                        </m:sup>
                        <m:e>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2</m:t>
                              </m:r>
                            </m:e>
                            <m:sup>
                              <m:r>
                                <a:rPr lang="en-US" altLang="zh-CN" sz="2000" b="0" i="1" smtClean="0">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1</m:t>
                              </m:r>
                            </m:sup>
                          </m:sSup>
                        </m:e>
                      </m:nary>
                      <m:r>
                        <a:rPr lang="en-US" altLang="zh-CN" sz="2000" b="0" i="1" smtClean="0">
                          <a:latin typeface="Cambria Math" panose="02040503050406030204" pitchFamily="18" charset="0"/>
                          <a:ea typeface="微软雅黑" panose="020B0503020204020204" pitchFamily="34" charset="-122"/>
                        </a:rPr>
                        <m:t>=</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2</m:t>
                          </m:r>
                        </m:e>
                        <m:sup>
                          <m:r>
                            <a:rPr lang="en-US" altLang="zh-CN" sz="2000" b="0" i="1" smtClean="0">
                              <a:latin typeface="Cambria Math" panose="02040503050406030204" pitchFamily="18" charset="0"/>
                              <a:ea typeface="微软雅黑" panose="020B0503020204020204" pitchFamily="34" charset="-122"/>
                            </a:rPr>
                            <m:t>𝑑</m:t>
                          </m:r>
                        </m:sup>
                      </m:sSup>
                      <m:r>
                        <a:rPr lang="zh-CN" altLang="en-US" sz="2000" b="0" i="1" smtClean="0">
                          <a:latin typeface="Cambria Math" panose="02040503050406030204" pitchFamily="18" charset="0"/>
                          <a:ea typeface="微软雅黑" panose="020B0503020204020204" pitchFamily="34" charset="-122"/>
                        </a:rPr>
                        <m:t> </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1</m:t>
                      </m:r>
                    </m:oMath>
                  </m:oMathPara>
                </a14:m>
                <a:endParaRPr lang="zh-CN" altLang="en-US" sz="2000" dirty="0">
                  <a:latin typeface="微软雅黑" panose="020B0503020204020204" pitchFamily="34" charset="-122"/>
                  <a:ea typeface="微软雅黑" panose="020B0503020204020204" pitchFamily="34" charset="-122"/>
                </a:endParaRPr>
              </a:p>
            </p:txBody>
          </p:sp>
        </mc:Choice>
        <mc:Fallback>
          <p:sp>
            <p:nvSpPr>
              <p:cNvPr id="9" name="任意多边形: 形状 19"/>
              <p:cNvSpPr>
                <a:spLocks noRot="1" noChangeAspect="1" noMove="1" noResize="1" noEditPoints="1" noAdjustHandles="1" noChangeArrowheads="1" noChangeShapeType="1" noTextEdit="1"/>
              </p:cNvSpPr>
              <p:nvPr/>
            </p:nvSpPr>
            <p:spPr>
              <a:xfrm>
                <a:off x="1500471" y="4454283"/>
                <a:ext cx="8251258" cy="192570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4"/>
                <a:stretch>
                  <a:fillRect l="-84" t="-350" r="-77" b="-322"/>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5.3.3</a:t>
            </a:r>
            <a:r>
              <a:rPr lang="zh-CN" altLang="en-US" sz="2800" dirty="0"/>
              <a:t> 二叉树基本性质</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endParaRPr lang="zh-CN" altLang="zh-CN" sz="2400" dirty="0"/>
          </a:p>
          <a:p>
            <a:pPr>
              <a:lnSpc>
                <a:spcPct val="110000"/>
              </a:lnSpc>
            </a:pPr>
            <a:endParaRPr lang="en-US" altLang="zh-CN" sz="2400" dirty="0"/>
          </a:p>
        </p:txBody>
      </p:sp>
      <mc:AlternateContent xmlns:mc="http://schemas.openxmlformats.org/markup-compatibility/2006">
        <mc:Choice xmlns:a14="http://schemas.microsoft.com/office/drawing/2010/main" Requires="a14">
          <p:sp>
            <p:nvSpPr>
              <p:cNvPr id="8" name="内容占位符 4"/>
              <p:cNvSpPr txBox="1"/>
              <p:nvPr/>
            </p:nvSpPr>
            <p:spPr>
              <a:xfrm>
                <a:off x="838200" y="1350803"/>
                <a:ext cx="11055325" cy="1024097"/>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定理</a:t>
                </a:r>
                <a:r>
                  <a:rPr lang="en-US" altLang="zh-CN" sz="2400" b="1" dirty="0"/>
                  <a:t>5-2</a:t>
                </a:r>
                <a:r>
                  <a:rPr lang="zh-CN" altLang="en-US" sz="2400" dirty="0">
                    <a:sym typeface="Wingdings" panose="05000000000000000000" pitchFamily="2" charset="2"/>
                  </a:rPr>
                  <a:t>：深度（高度）为</a:t>
                </a:r>
                <a14:m>
                  <m:oMath xmlns:m="http://schemas.openxmlformats.org/officeDocument/2006/math">
                    <m:r>
                      <a:rPr lang="en-US" altLang="zh-CN" sz="2400" b="0" i="1" smtClean="0">
                        <a:latin typeface="Cambria Math" panose="02040503050406030204" pitchFamily="18" charset="0"/>
                        <a:sym typeface="Wingdings" panose="05000000000000000000" pitchFamily="2" charset="2"/>
                      </a:rPr>
                      <m:t>𝑑</m:t>
                    </m:r>
                    <m:r>
                      <a:rPr lang="en-US" altLang="zh-CN" sz="2400" b="0" i="1" smtClean="0">
                        <a:latin typeface="Cambria Math" panose="02040503050406030204" pitchFamily="18" charset="0"/>
                        <a:sym typeface="Wingdings" panose="05000000000000000000" pitchFamily="2" charset="2"/>
                      </a:rPr>
                      <m:t>(≥</m:t>
                    </m:r>
                    <m:r>
                      <a:rPr lang="en-US" altLang="zh-CN" sz="2400" b="0" i="1" smtClean="0">
                        <a:latin typeface="Cambria Math" panose="02040503050406030204" pitchFamily="18" charset="0"/>
                        <a:sym typeface="Wingdings" panose="05000000000000000000" pitchFamily="2" charset="2"/>
                      </a:rPr>
                      <m:t>1</m:t>
                    </m:r>
                    <m:r>
                      <a:rPr lang="en-US" altLang="zh-CN" sz="2400" b="0" i="1" smtClean="0">
                        <a:latin typeface="Cambria Math" panose="02040503050406030204" pitchFamily="18" charset="0"/>
                        <a:sym typeface="Wingdings" panose="05000000000000000000" pitchFamily="2" charset="2"/>
                      </a:rPr>
                      <m:t>)</m:t>
                    </m:r>
                  </m:oMath>
                </a14:m>
                <a:r>
                  <a:rPr lang="zh-CN" altLang="en-US" sz="2400" dirty="0">
                    <a:sym typeface="Wingdings" panose="05000000000000000000" pitchFamily="2" charset="2"/>
                  </a:rPr>
                  <a:t>的二叉树是</a:t>
                </a:r>
                <a:r>
                  <a:rPr lang="zh-CN" altLang="en-US" sz="2400" b="1" dirty="0">
                    <a:sym typeface="Wingdings" panose="05000000000000000000" pitchFamily="2" charset="2"/>
                  </a:rPr>
                  <a:t>完美二叉树</a:t>
                </a:r>
                <a:r>
                  <a:rPr lang="zh-CN" altLang="en-US" sz="2400" dirty="0">
                    <a:sym typeface="Wingdings" panose="05000000000000000000" pitchFamily="2" charset="2"/>
                  </a:rPr>
                  <a:t>的充分必要条件是</a:t>
                </a:r>
                <a:endParaRPr lang="en-US" altLang="zh-CN" sz="2400" dirty="0">
                  <a:sym typeface="Wingdings" panose="05000000000000000000" pitchFamily="2" charset="2"/>
                </a:endParaRPr>
              </a:p>
              <a:p>
                <a:pPr>
                  <a:lnSpc>
                    <a:spcPct val="110000"/>
                  </a:lnSpc>
                </a:pPr>
                <a:r>
                  <a:rPr lang="zh-CN" altLang="en-US" sz="2400" dirty="0">
                    <a:sym typeface="Wingdings" panose="05000000000000000000" pitchFamily="2" charset="2"/>
                  </a:rPr>
                  <a:t>树中有 </a:t>
                </a:r>
                <a14:m>
                  <m:oMath xmlns:m="http://schemas.openxmlformats.org/officeDocument/2006/math">
                    <m:sSup>
                      <m:sSupPr>
                        <m:ctrlPr>
                          <a:rPr lang="en-US" altLang="zh-CN" sz="2400" b="0" i="1" smtClean="0">
                            <a:latin typeface="Cambria Math" panose="02040503050406030204" pitchFamily="18" charset="0"/>
                            <a:sym typeface="Wingdings" panose="05000000000000000000" pitchFamily="2" charset="2"/>
                          </a:rPr>
                        </m:ctrlPr>
                      </m:sSupPr>
                      <m:e>
                        <m:r>
                          <a:rPr lang="en-US" altLang="zh-CN" sz="2400" b="0" i="1" smtClean="0">
                            <a:latin typeface="Cambria Math" panose="02040503050406030204" pitchFamily="18" charset="0"/>
                            <a:sym typeface="Wingdings" panose="05000000000000000000" pitchFamily="2" charset="2"/>
                          </a:rPr>
                          <m:t>2</m:t>
                        </m:r>
                      </m:e>
                      <m:sup>
                        <m:r>
                          <a:rPr lang="en-US" altLang="zh-CN" sz="2400" b="0" i="1" smtClean="0">
                            <a:latin typeface="Cambria Math" panose="02040503050406030204" pitchFamily="18" charset="0"/>
                            <a:sym typeface="Wingdings" panose="05000000000000000000" pitchFamily="2" charset="2"/>
                          </a:rPr>
                          <m:t>𝑑</m:t>
                        </m:r>
                      </m:sup>
                    </m:sSup>
                    <m:r>
                      <a:rPr lang="en-US" altLang="zh-CN" sz="2400" b="0" i="1" smtClean="0">
                        <a:latin typeface="Cambria Math" panose="02040503050406030204" pitchFamily="18" charset="0"/>
                        <a:sym typeface="Wingdings" panose="05000000000000000000" pitchFamily="2" charset="2"/>
                      </a:rPr>
                      <m:t>−</m:t>
                    </m:r>
                    <m:r>
                      <a:rPr lang="en-US" altLang="zh-CN" sz="2400" b="0" i="1" smtClean="0">
                        <a:latin typeface="Cambria Math" panose="02040503050406030204" pitchFamily="18" charset="0"/>
                        <a:sym typeface="Wingdings" panose="05000000000000000000" pitchFamily="2" charset="2"/>
                      </a:rPr>
                      <m:t>1</m:t>
                    </m:r>
                  </m:oMath>
                </a14:m>
                <a:r>
                  <a:rPr lang="zh-CN" altLang="en-US" sz="2400" dirty="0">
                    <a:sym typeface="Wingdings" panose="05000000000000000000" pitchFamily="2" charset="2"/>
                  </a:rPr>
                  <a:t> 个结点。 </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mc:Choice>
        <mc:Fallback>
          <p:sp>
            <p:nvSpPr>
              <p:cNvPr id="8" name="内容占位符 4"/>
              <p:cNvSpPr txBox="1">
                <a:spLocks noRot="1" noChangeAspect="1" noMove="1" noResize="1" noEditPoints="1" noAdjustHandles="1" noChangeArrowheads="1" noChangeShapeType="1" noTextEdit="1"/>
              </p:cNvSpPr>
              <p:nvPr/>
            </p:nvSpPr>
            <p:spPr>
              <a:xfrm>
                <a:off x="838200" y="1350803"/>
                <a:ext cx="11055325" cy="1024097"/>
              </a:xfrm>
              <a:prstGeom prst="rect">
                <a:avLst/>
              </a:prstGeom>
              <a:blipFill rotWithShape="1">
                <a:blip r:embed="rId1"/>
                <a:stretch>
                  <a:fillRect t="-15" r="6" b="-1797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任意多边形: 形状 19"/>
              <p:cNvSpPr/>
              <p:nvPr/>
            </p:nvSpPr>
            <p:spPr>
              <a:xfrm>
                <a:off x="941696" y="2567344"/>
                <a:ext cx="4836804" cy="335227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spcBef>
                    <a:spcPct val="0"/>
                  </a:spcBef>
                  <a:spcAft>
                    <a:spcPct val="35000"/>
                  </a:spcAft>
                </a:pPr>
                <a:r>
                  <a:rPr lang="zh-CN" altLang="en-US" sz="2400" b="1" dirty="0">
                    <a:latin typeface="微软雅黑" panose="020B0503020204020204" pitchFamily="34" charset="-122"/>
                    <a:ea typeface="微软雅黑" panose="020B0503020204020204" pitchFamily="34" charset="-122"/>
                  </a:rPr>
                  <a:t>充分条件</a:t>
                </a:r>
                <a:endParaRPr lang="en-US" altLang="zh-CN" sz="2400" b="1"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根据命题</a:t>
                </a:r>
                <a:r>
                  <a:rPr lang="en-US" altLang="zh-CN" sz="2000" dirty="0">
                    <a:latin typeface="微软雅黑" panose="020B0503020204020204" pitchFamily="34" charset="-122"/>
                    <a:ea typeface="微软雅黑" panose="020B0503020204020204" pitchFamily="34" charset="-122"/>
                  </a:rPr>
                  <a:t>5-3</a:t>
                </a:r>
                <a:r>
                  <a:rPr lang="zh-CN" altLang="en-US" sz="2000" dirty="0">
                    <a:latin typeface="微软雅黑" panose="020B0503020204020204" pitchFamily="34" charset="-122"/>
                    <a:ea typeface="微软雅黑" panose="020B0503020204020204" pitchFamily="34" charset="-122"/>
                  </a:rPr>
                  <a:t>，结点总数等于</a:t>
                </a:r>
                <a14:m>
                  <m:oMath xmlns:m="http://schemas.openxmlformats.org/officeDocument/2006/math">
                    <m:sSup>
                      <m:sSupPr>
                        <m:ctrlPr>
                          <a:rPr lang="en-US" altLang="zh-CN" sz="2000" b="0" i="1" smtClean="0">
                            <a:latin typeface="Cambria Math" panose="02040503050406030204" pitchFamily="18" charset="0"/>
                            <a:sym typeface="Wingdings" panose="05000000000000000000" pitchFamily="2" charset="2"/>
                          </a:rPr>
                        </m:ctrlPr>
                      </m:sSupPr>
                      <m:e>
                        <m:r>
                          <a:rPr lang="en-US" altLang="zh-CN" sz="2000" b="0" i="1" smtClean="0">
                            <a:latin typeface="Cambria Math" panose="02040503050406030204" pitchFamily="18" charset="0"/>
                            <a:sym typeface="Wingdings" panose="05000000000000000000" pitchFamily="2" charset="2"/>
                          </a:rPr>
                          <m:t>2</m:t>
                        </m:r>
                      </m:e>
                      <m:sup>
                        <m:r>
                          <a:rPr lang="en-US" altLang="zh-CN" sz="2000" b="0" i="1" smtClean="0">
                            <a:latin typeface="Cambria Math" panose="02040503050406030204" pitchFamily="18" charset="0"/>
                            <a:sym typeface="Wingdings" panose="05000000000000000000" pitchFamily="2" charset="2"/>
                          </a:rPr>
                          <m:t>𝑑</m:t>
                        </m:r>
                      </m:sup>
                    </m:sSup>
                    <m:r>
                      <a:rPr lang="en-US" altLang="zh-CN" sz="2000" b="0" i="1" smtClean="0">
                        <a:latin typeface="Cambria Math" panose="02040503050406030204" pitchFamily="18" charset="0"/>
                        <a:sym typeface="Wingdings" panose="05000000000000000000" pitchFamily="2" charset="2"/>
                      </a:rPr>
                      <m:t>−</m:t>
                    </m:r>
                    <m:r>
                      <a:rPr lang="en-US" altLang="zh-CN" sz="2000" b="0" i="1" smtClean="0">
                        <a:latin typeface="Cambria Math" panose="02040503050406030204" pitchFamily="18" charset="0"/>
                        <a:sym typeface="Wingdings" panose="05000000000000000000" pitchFamily="2" charset="2"/>
                      </a:rPr>
                      <m:t>1</m:t>
                    </m:r>
                  </m:oMath>
                </a14:m>
                <a:r>
                  <a:rPr lang="zh-CN" altLang="en-US" sz="2000" dirty="0">
                    <a:sym typeface="Wingdings" panose="05000000000000000000" pitchFamily="2" charset="2"/>
                  </a:rPr>
                  <a:t> </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说明每层的结点数达到最大值</a:t>
                </a:r>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根据命题</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5-2</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000" dirty="0">
                    <a:latin typeface="微软雅黑" panose="020B0503020204020204" pitchFamily="34" charset="-122"/>
                    <a:ea typeface="微软雅黑" panose="020B0503020204020204" pitchFamily="34" charset="-122"/>
                  </a:rPr>
                  <a:t>第</a:t>
                </a:r>
                <a14:m>
                  <m:oMath xmlns:m="http://schemas.openxmlformats.org/officeDocument/2006/math">
                    <m:r>
                      <a:rPr lang="en-US" altLang="zh-CN" sz="2000" i="1">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1</m:t>
                    </m:r>
                  </m:oMath>
                </a14:m>
                <a:r>
                  <a:rPr lang="zh-CN" altLang="en-US" sz="2000" dirty="0">
                    <a:latin typeface="微软雅黑" panose="020B0503020204020204" pitchFamily="34" charset="-122"/>
                    <a:ea typeface="微软雅黑" panose="020B0503020204020204" pitchFamily="34" charset="-122"/>
                  </a:rPr>
                  <a:t>层的结点数是第 </a:t>
                </a:r>
                <a14:m>
                  <m:oMath xmlns:m="http://schemas.openxmlformats.org/officeDocument/2006/math">
                    <m:r>
                      <a:rPr lang="en-US" altLang="zh-CN" sz="2000" i="1">
                        <a:latin typeface="Cambria Math" panose="02040503050406030204" pitchFamily="18" charset="0"/>
                        <a:ea typeface="微软雅黑" panose="020B0503020204020204" pitchFamily="34" charset="-122"/>
                      </a:rPr>
                      <m:t>𝑖</m:t>
                    </m:r>
                    <m:r>
                      <a:rPr lang="zh-CN" altLang="en-US" sz="2000" b="0" i="1" smtClean="0">
                        <a:latin typeface="Cambria Math" panose="02040503050406030204" pitchFamily="18" charset="0"/>
                        <a:ea typeface="微软雅黑" panose="020B0503020204020204" pitchFamily="34" charset="-122"/>
                      </a:rPr>
                      <m:t> </m:t>
                    </m:r>
                  </m:oMath>
                </a14:m>
                <a:r>
                  <a:rPr lang="zh-CN" altLang="en-US" sz="2000" dirty="0">
                    <a:latin typeface="微软雅黑" panose="020B0503020204020204" pitchFamily="34" charset="-122"/>
                    <a:ea typeface="微软雅黑" panose="020B0503020204020204" pitchFamily="34" charset="-122"/>
                  </a:rPr>
                  <a:t>层的结点数的</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倍</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&lt;</m:t>
                    </m:r>
                    <m:r>
                      <a:rPr lang="en-US" altLang="zh-CN" sz="2000" b="0" i="1" smtClean="0">
                        <a:latin typeface="Cambria Math" panose="02040503050406030204" pitchFamily="18" charset="0"/>
                        <a:ea typeface="微软雅黑" panose="020B0503020204020204" pitchFamily="34" charset="-122"/>
                      </a:rPr>
                      <m:t>𝑑</m:t>
                    </m:r>
                    <m:r>
                      <a:rPr lang="en-US" altLang="zh-CN" sz="2000" b="0" i="1" smtClean="0">
                        <a:latin typeface="Cambria Math" panose="02040503050406030204" pitchFamily="18" charset="0"/>
                        <a:ea typeface="微软雅黑" panose="020B0503020204020204" pitchFamily="34" charset="-122"/>
                      </a:rPr>
                      <m:t>)</m:t>
                    </m:r>
                  </m:oMath>
                </a14:m>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根据</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(2),</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 二叉树从第</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1</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层到第</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sym typeface="Wingdings" panose="05000000000000000000" pitchFamily="2" charset="2"/>
                      </a:rPr>
                      <m:t>𝑑</m:t>
                    </m:r>
                    <m:r>
                      <a:rPr lang="en-US" altLang="zh-CN" sz="2000" b="0" i="1" smtClean="0">
                        <a:latin typeface="Cambria Math" panose="02040503050406030204" pitchFamily="18" charset="0"/>
                        <a:ea typeface="微软雅黑" panose="020B0503020204020204" pitchFamily="34" charset="-122"/>
                        <a:sym typeface="Wingdings" panose="05000000000000000000" pitchFamily="2" charset="2"/>
                      </a:rPr>
                      <m:t>−</m:t>
                    </m:r>
                    <m:r>
                      <a:rPr lang="en-US" altLang="zh-CN" sz="2000" b="0" i="1" smtClean="0">
                        <a:latin typeface="Cambria Math" panose="02040503050406030204" pitchFamily="18" charset="0"/>
                        <a:ea typeface="微软雅黑" panose="020B0503020204020204" pitchFamily="34" charset="-122"/>
                        <a:sym typeface="Wingdings" panose="05000000000000000000" pitchFamily="2" charset="2"/>
                      </a:rPr>
                      <m:t>1</m:t>
                    </m:r>
                  </m:oMath>
                </a14:m>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层都是度为</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2</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的中间结点</a:t>
                </a:r>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a:p>
                <a:pPr defTabSz="1155700">
                  <a:spcBef>
                    <a:spcPct val="0"/>
                  </a:spcBef>
                  <a:spcAft>
                    <a:spcPct val="35000"/>
                  </a:spcAft>
                </a:pP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因此，结点数达到最大值的二叉树是完美二叉树 </a:t>
                </a:r>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p:txBody>
          </p:sp>
        </mc:Choice>
        <mc:Fallback>
          <p:sp>
            <p:nvSpPr>
              <p:cNvPr id="12" name="任意多边形: 形状 19"/>
              <p:cNvSpPr>
                <a:spLocks noRot="1" noChangeAspect="1" noMove="1" noResize="1" noEditPoints="1" noAdjustHandles="1" noChangeArrowheads="1" noChangeShapeType="1" noTextEdit="1"/>
              </p:cNvSpPr>
              <p:nvPr/>
            </p:nvSpPr>
            <p:spPr>
              <a:xfrm>
                <a:off x="941696" y="2567344"/>
                <a:ext cx="4836804" cy="335227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2"/>
                <a:stretch>
                  <a:fillRect l="-144" t="-2407" r="-131" b="-867"/>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任意多边形: 形状 19"/>
              <p:cNvSpPr/>
              <p:nvPr/>
            </p:nvSpPr>
            <p:spPr>
              <a:xfrm>
                <a:off x="6290623" y="2567344"/>
                <a:ext cx="4836804" cy="335227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spcBef>
                    <a:spcPct val="0"/>
                  </a:spcBef>
                  <a:spcAft>
                    <a:spcPct val="35000"/>
                  </a:spcAft>
                </a:pPr>
                <a:r>
                  <a:rPr lang="zh-CN" altLang="en-US" sz="2400" b="1" dirty="0">
                    <a:latin typeface="微软雅黑" panose="020B0503020204020204" pitchFamily="34" charset="-122"/>
                    <a:ea typeface="微软雅黑" panose="020B0503020204020204" pitchFamily="34" charset="-122"/>
                  </a:rPr>
                  <a:t>必要条件</a:t>
                </a:r>
                <a:endParaRPr lang="en-US" altLang="zh-CN" sz="2400" b="1"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完美二叉树第</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层的结点数为</a:t>
                </a:r>
                <a14:m>
                  <m:oMath xmlns:m="http://schemas.openxmlformats.org/officeDocument/2006/math">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2</m:t>
                        </m:r>
                      </m:e>
                      <m:sup>
                        <m:r>
                          <a:rPr lang="en-US" altLang="zh-CN" sz="2000" b="0" i="1" smtClean="0">
                            <a:latin typeface="Cambria Math" panose="02040503050406030204" pitchFamily="18" charset="0"/>
                            <a:ea typeface="微软雅黑" panose="020B0503020204020204" pitchFamily="34" charset="-122"/>
                          </a:rPr>
                          <m:t>0</m:t>
                        </m:r>
                      </m:sup>
                    </m:sSup>
                  </m:oMath>
                </a14:m>
                <a:endParaRPr lang="en-US" altLang="zh-CN" sz="2000"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FontTx/>
                  <a:buAutoNum type="arabicParenBoth"/>
                </a:pP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对所有</a:t>
                </a:r>
                <a14:m>
                  <m:oMath xmlns:m="http://schemas.openxmlformats.org/officeDocument/2006/math">
                    <m:r>
                      <a:rPr lang="en-US" altLang="zh-CN" sz="2000" i="1">
                        <a:latin typeface="Cambria Math" panose="02040503050406030204" pitchFamily="18" charset="0"/>
                        <a:ea typeface="微软雅黑" panose="020B0503020204020204" pitchFamily="34" charset="-122"/>
                      </a:rPr>
                      <m:t>1</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𝑖</m:t>
                    </m:r>
                    <m:r>
                      <a:rPr lang="en-US" altLang="zh-CN" sz="2000" i="1">
                        <a:latin typeface="Cambria Math" panose="02040503050406030204" pitchFamily="18" charset="0"/>
                        <a:ea typeface="微软雅黑" panose="020B0503020204020204" pitchFamily="34" charset="-122"/>
                      </a:rPr>
                      <m:t>&lt;</m:t>
                    </m:r>
                    <m:r>
                      <a:rPr lang="en-US" altLang="zh-CN" sz="2000" i="1">
                        <a:latin typeface="Cambria Math" panose="02040503050406030204" pitchFamily="18" charset="0"/>
                        <a:ea typeface="微软雅黑" panose="020B0503020204020204" pitchFamily="34" charset="-122"/>
                      </a:rPr>
                      <m:t>𝑑</m:t>
                    </m:r>
                    <m:r>
                      <a:rPr lang="en-US" altLang="zh-CN" sz="2000" i="1">
                        <a:latin typeface="Cambria Math" panose="02040503050406030204" pitchFamily="18" charset="0"/>
                        <a:ea typeface="微软雅黑" panose="020B0503020204020204" pitchFamily="34" charset="-122"/>
                      </a:rPr>
                      <m:t> </m:t>
                    </m:r>
                  </m:oMath>
                </a14:m>
                <a:r>
                  <a:rPr lang="zh-CN" altLang="en-GB" sz="20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第</a:t>
                </a:r>
                <a14:m>
                  <m:oMath xmlns:m="http://schemas.openxmlformats.org/officeDocument/2006/math">
                    <m:r>
                      <a:rPr lang="en-US" altLang="zh-CN" sz="2000" i="1">
                        <a:latin typeface="Cambria Math" panose="02040503050406030204" pitchFamily="18" charset="0"/>
                        <a:ea typeface="微软雅黑" panose="020B0503020204020204" pitchFamily="34" charset="-122"/>
                      </a:rPr>
                      <m:t>𝑖</m:t>
                    </m:r>
                  </m:oMath>
                </a14:m>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层的结点都是度为</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2</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的中间结点</a:t>
                </a:r>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a:p>
                <a:pPr marL="457200" indent="-457200" defTabSz="1155700">
                  <a:spcBef>
                    <a:spcPct val="0"/>
                  </a:spcBef>
                  <a:spcAft>
                    <a:spcPct val="35000"/>
                  </a:spcAft>
                  <a:buFontTx/>
                  <a:buAutoNum type="arabicParenBoth"/>
                </a:pPr>
                <a:r>
                  <a:rPr lang="zh-CN" altLang="en-US" sz="2000" dirty="0">
                    <a:latin typeface="微软雅黑" panose="020B0503020204020204" pitchFamily="34" charset="-122"/>
                    <a:ea typeface="微软雅黑" panose="020B0503020204020204" pitchFamily="34" charset="-122"/>
                  </a:rPr>
                  <a:t>第</a:t>
                </a:r>
                <a14:m>
                  <m:oMath xmlns:m="http://schemas.openxmlformats.org/officeDocument/2006/math">
                    <m:r>
                      <a:rPr lang="en-US" altLang="zh-CN" sz="2000" i="1">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1</m:t>
                    </m:r>
                  </m:oMath>
                </a14:m>
                <a:r>
                  <a:rPr lang="zh-CN" altLang="en-US" sz="2000" dirty="0">
                    <a:latin typeface="微软雅黑" panose="020B0503020204020204" pitchFamily="34" charset="-122"/>
                    <a:ea typeface="微软雅黑" panose="020B0503020204020204" pitchFamily="34" charset="-122"/>
                  </a:rPr>
                  <a:t>层的结点数是第 </a:t>
                </a:r>
                <a14:m>
                  <m:oMath xmlns:m="http://schemas.openxmlformats.org/officeDocument/2006/math">
                    <m:r>
                      <a:rPr lang="en-US" altLang="zh-CN" sz="2000" i="1">
                        <a:latin typeface="Cambria Math" panose="02040503050406030204" pitchFamily="18" charset="0"/>
                        <a:ea typeface="微软雅黑" panose="020B0503020204020204" pitchFamily="34" charset="-122"/>
                      </a:rPr>
                      <m:t>𝑖</m:t>
                    </m:r>
                    <m:r>
                      <a:rPr lang="zh-CN" altLang="en-US" sz="2000" b="0" i="1" smtClean="0">
                        <a:latin typeface="Cambria Math" panose="02040503050406030204" pitchFamily="18" charset="0"/>
                        <a:ea typeface="微软雅黑" panose="020B0503020204020204" pitchFamily="34" charset="-122"/>
                      </a:rPr>
                      <m:t> </m:t>
                    </m:r>
                  </m:oMath>
                </a14:m>
                <a:r>
                  <a:rPr lang="zh-CN" altLang="en-US" sz="2000" dirty="0">
                    <a:latin typeface="微软雅黑" panose="020B0503020204020204" pitchFamily="34" charset="-122"/>
                    <a:ea typeface="微软雅黑" panose="020B0503020204020204" pitchFamily="34" charset="-122"/>
                  </a:rPr>
                  <a:t>层的结点数的</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倍，即 </a:t>
                </a:r>
                <a14:m>
                  <m:oMath xmlns:m="http://schemas.openxmlformats.org/officeDocument/2006/math">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2</m:t>
                        </m:r>
                      </m:e>
                      <m:sup>
                        <m:r>
                          <a:rPr lang="en-US" altLang="zh-CN" sz="2000" b="0" i="1" smtClean="0">
                            <a:latin typeface="Cambria Math" panose="02040503050406030204" pitchFamily="18" charset="0"/>
                            <a:ea typeface="微软雅黑" panose="020B0503020204020204" pitchFamily="34" charset="-122"/>
                          </a:rPr>
                          <m:t>𝑖</m:t>
                        </m:r>
                      </m:sup>
                    </m:sSup>
                    <m:r>
                      <a:rPr lang="zh-CN" altLang="en-US" sz="2000" b="0" i="1" smtClean="0">
                        <a:latin typeface="Cambria Math" panose="02040503050406030204" pitchFamily="18" charset="0"/>
                        <a:ea typeface="微软雅黑" panose="020B0503020204020204" pitchFamily="34" charset="-122"/>
                      </a:rPr>
                      <m:t> </m:t>
                    </m:r>
                  </m:oMath>
                </a14:m>
                <a:r>
                  <a:rPr lang="zh-CN" altLang="en-US" sz="2000" dirty="0">
                    <a:latin typeface="微软雅黑" panose="020B0503020204020204" pitchFamily="34" charset="-122"/>
                    <a:ea typeface="微软雅黑" panose="020B0503020204020204" pitchFamily="34" charset="-122"/>
                  </a:rPr>
                  <a:t>个结点</a:t>
                </a:r>
                <a:endParaRPr lang="en-US" altLang="zh-CN" sz="2000" dirty="0">
                  <a:latin typeface="微软雅黑" panose="020B0503020204020204" pitchFamily="34" charset="-122"/>
                  <a:ea typeface="微软雅黑" panose="020B0503020204020204" pitchFamily="34" charset="-122"/>
                </a:endParaRPr>
              </a:p>
              <a:p>
                <a:pPr defTabSz="1155700">
                  <a:spcBef>
                    <a:spcPct val="0"/>
                  </a:spcBef>
                  <a:spcAft>
                    <a:spcPct val="35000"/>
                  </a:spcAft>
                </a:pP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因此，完美二叉树的结点总数：</a:t>
                </a:r>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a:p>
                <a:pPr defTabSz="1155700">
                  <a:spcBef>
                    <a:spcPct val="0"/>
                  </a:spcBef>
                  <a:spcAft>
                    <a:spcPct val="35000"/>
                  </a:spcAft>
                </a:pP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                 </a:t>
                </a:r>
                <a14:m>
                  <m:oMath xmlns:m="http://schemas.openxmlformats.org/officeDocument/2006/math">
                    <m:nary>
                      <m:naryPr>
                        <m:chr m:val="∑"/>
                        <m:ctrlPr>
                          <a:rPr lang="zh-CN" altLang="en-US" sz="2000" i="1" smtClean="0">
                            <a:latin typeface="Cambria Math" panose="02040503050406030204" pitchFamily="18" charset="0"/>
                            <a:ea typeface="微软雅黑" panose="020B0503020204020204" pitchFamily="34" charset="-122"/>
                          </a:rPr>
                        </m:ctrlPr>
                      </m:naryPr>
                      <m:sub>
                        <m:r>
                          <m:rPr>
                            <m:brk m:alnAt="23"/>
                          </m:rPr>
                          <a:rPr lang="en-US" altLang="zh-CN" sz="2000" b="0" i="1" smtClean="0">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1</m:t>
                        </m:r>
                      </m:sub>
                      <m:sup>
                        <m:r>
                          <a:rPr lang="en-US" altLang="zh-CN" sz="2000" b="0" i="1" smtClean="0">
                            <a:latin typeface="Cambria Math" panose="02040503050406030204" pitchFamily="18" charset="0"/>
                            <a:ea typeface="微软雅黑" panose="020B0503020204020204" pitchFamily="34" charset="-122"/>
                          </a:rPr>
                          <m:t>𝑑</m:t>
                        </m:r>
                      </m:sup>
                      <m:e>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2</m:t>
                            </m:r>
                          </m:e>
                          <m:sup>
                            <m:r>
                              <a:rPr lang="en-US" altLang="zh-CN" sz="2000" b="0" i="1" smtClean="0">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1</m:t>
                            </m:r>
                          </m:sup>
                        </m:sSup>
                      </m:e>
                    </m:nary>
                    <m:r>
                      <a:rPr lang="en-US" altLang="zh-CN" sz="2000" b="0" i="1" smtClean="0">
                        <a:latin typeface="Cambria Math" panose="02040503050406030204" pitchFamily="18" charset="0"/>
                        <a:ea typeface="微软雅黑" panose="020B0503020204020204" pitchFamily="34" charset="-122"/>
                      </a:rPr>
                      <m:t>=</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2</m:t>
                        </m:r>
                      </m:e>
                      <m:sup>
                        <m:r>
                          <a:rPr lang="en-US" altLang="zh-CN" sz="2000" b="0" i="1" smtClean="0">
                            <a:latin typeface="Cambria Math" panose="02040503050406030204" pitchFamily="18" charset="0"/>
                            <a:ea typeface="微软雅黑" panose="020B0503020204020204" pitchFamily="34" charset="-122"/>
                          </a:rPr>
                          <m:t>𝑑</m:t>
                        </m:r>
                      </m:sup>
                    </m:sSup>
                    <m:r>
                      <a:rPr lang="zh-CN" altLang="en-US" sz="2000" b="0" i="1" smtClean="0">
                        <a:latin typeface="Cambria Math" panose="02040503050406030204" pitchFamily="18" charset="0"/>
                        <a:ea typeface="微软雅黑" panose="020B0503020204020204" pitchFamily="34" charset="-122"/>
                      </a:rPr>
                      <m:t> </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1</m:t>
                    </m:r>
                  </m:oMath>
                </a14:m>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p:txBody>
          </p:sp>
        </mc:Choice>
        <mc:Fallback>
          <p:sp>
            <p:nvSpPr>
              <p:cNvPr id="7" name="任意多边形: 形状 19"/>
              <p:cNvSpPr>
                <a:spLocks noRot="1" noChangeAspect="1" noMove="1" noResize="1" noEditPoints="1" noAdjustHandles="1" noChangeArrowheads="1" noChangeShapeType="1" noTextEdit="1"/>
              </p:cNvSpPr>
              <p:nvPr/>
            </p:nvSpPr>
            <p:spPr>
              <a:xfrm>
                <a:off x="6290623" y="2567344"/>
                <a:ext cx="4836804" cy="335227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3"/>
                <a:stretch>
                  <a:fillRect l="-138" t="-1914" r="-125" b="-393"/>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完全二叉树的分层编号</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endParaRPr lang="zh-CN" altLang="zh-CN" sz="2400" dirty="0"/>
          </a:p>
          <a:p>
            <a:pPr>
              <a:lnSpc>
                <a:spcPct val="110000"/>
              </a:lnSpc>
            </a:pPr>
            <a:endParaRPr lang="en-US" altLang="zh-CN" sz="2400" dirty="0"/>
          </a:p>
        </p:txBody>
      </p:sp>
      <mc:AlternateContent xmlns:mc="http://schemas.openxmlformats.org/markup-compatibility/2006">
        <mc:Choice xmlns:a14="http://schemas.microsoft.com/office/drawing/2010/main" Requires="a14">
          <p:sp>
            <p:nvSpPr>
              <p:cNvPr id="12" name="任意多边形: 形状 19"/>
              <p:cNvSpPr/>
              <p:nvPr/>
            </p:nvSpPr>
            <p:spPr>
              <a:xfrm>
                <a:off x="285605" y="1416460"/>
                <a:ext cx="4671645" cy="377784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spcBef>
                    <a:spcPct val="0"/>
                  </a:spcBef>
                  <a:spcAft>
                    <a:spcPct val="35000"/>
                  </a:spcAft>
                </a:pPr>
                <a:r>
                  <a:rPr lang="zh-CN" altLang="en-US" sz="2400" b="1" dirty="0">
                    <a:latin typeface="微软雅黑" panose="020B0503020204020204" pitchFamily="34" charset="-122"/>
                    <a:ea typeface="微软雅黑" panose="020B0503020204020204" pitchFamily="34" charset="-122"/>
                  </a:rPr>
                  <a:t>完全二叉树的结构特征</a:t>
                </a:r>
                <a:endParaRPr lang="en-US" altLang="zh-CN" sz="2400" b="1" dirty="0">
                  <a:latin typeface="微软雅黑" panose="020B0503020204020204" pitchFamily="34" charset="-122"/>
                  <a:ea typeface="微软雅黑" panose="020B0503020204020204" pitchFamily="34" charset="-122"/>
                </a:endParaRPr>
              </a:p>
              <a:p>
                <a:pPr defTabSz="1155700">
                  <a:spcBef>
                    <a:spcPct val="0"/>
                  </a:spcBef>
                  <a:spcAft>
                    <a:spcPct val="35000"/>
                  </a:spcAft>
                </a:pPr>
                <a:r>
                  <a:rPr lang="zh-CN" altLang="en-US" sz="2000" dirty="0">
                    <a:latin typeface="微软雅黑" panose="020B0503020204020204" pitchFamily="34" charset="-122"/>
                    <a:ea typeface="微软雅黑" panose="020B0503020204020204" pitchFamily="34" charset="-122"/>
                  </a:rPr>
                  <a:t>设完全二叉树的深度（高度）为</a:t>
                </a:r>
                <a14:m>
                  <m:oMath xmlns:m="http://schemas.openxmlformats.org/officeDocument/2006/math">
                    <m:r>
                      <a:rPr lang="en-US" altLang="zh-CN" sz="2000" b="0" i="1" smtClean="0">
                        <a:latin typeface="Cambria Math" panose="02040503050406030204" pitchFamily="18" charset="0"/>
                        <a:sym typeface="Wingdings" panose="05000000000000000000" pitchFamily="2" charset="2"/>
                      </a:rPr>
                      <m:t>𝑑</m:t>
                    </m:r>
                    <m:r>
                      <a:rPr lang="en-US" altLang="zh-CN" sz="2000" b="0" i="1" smtClean="0">
                        <a:latin typeface="Cambria Math" panose="02040503050406030204" pitchFamily="18" charset="0"/>
                        <a:sym typeface="Wingdings" panose="05000000000000000000" pitchFamily="2" charset="2"/>
                      </a:rPr>
                      <m:t>(≥</m:t>
                    </m:r>
                    <m:r>
                      <a:rPr lang="en-US" altLang="zh-CN" sz="2000" b="0" i="1" smtClean="0">
                        <a:latin typeface="Cambria Math" panose="02040503050406030204" pitchFamily="18" charset="0"/>
                        <a:sym typeface="Wingdings" panose="05000000000000000000" pitchFamily="2" charset="2"/>
                      </a:rPr>
                      <m:t>1</m:t>
                    </m:r>
                    <m:r>
                      <a:rPr lang="en-US" altLang="zh-CN" sz="2000" b="0" i="1" smtClean="0">
                        <a:latin typeface="Cambria Math" panose="02040503050406030204" pitchFamily="18" charset="0"/>
                        <a:sym typeface="Wingdings" panose="05000000000000000000" pitchFamily="2" charset="2"/>
                      </a:rPr>
                      <m:t>)</m:t>
                    </m:r>
                  </m:oMath>
                </a14:m>
                <a:endParaRPr lang="en-US" altLang="zh-CN" sz="2000"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从第</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层到第</a:t>
                </a:r>
                <a14:m>
                  <m:oMath xmlns:m="http://schemas.openxmlformats.org/officeDocument/2006/math">
                    <m:r>
                      <a:rPr lang="en-US" altLang="zh-CN" sz="2000" b="0" i="1" smtClean="0">
                        <a:latin typeface="Cambria Math" panose="02040503050406030204" pitchFamily="18" charset="0"/>
                        <a:sym typeface="Wingdings" panose="05000000000000000000" pitchFamily="2" charset="2"/>
                      </a:rPr>
                      <m:t>𝑑</m:t>
                    </m:r>
                    <m:r>
                      <a:rPr lang="en-US" altLang="zh-CN" sz="2000" b="0" i="0" smtClean="0">
                        <a:latin typeface="Cambria Math" panose="02040503050406030204" pitchFamily="18" charset="0"/>
                        <a:sym typeface="Wingdings" panose="05000000000000000000" pitchFamily="2" charset="2"/>
                      </a:rPr>
                      <m:t>−</m:t>
                    </m:r>
                    <m:r>
                      <a:rPr lang="en-US" altLang="zh-CN" sz="2000" b="0" i="0" smtClean="0">
                        <a:latin typeface="Cambria Math" panose="02040503050406030204" pitchFamily="18" charset="0"/>
                        <a:sym typeface="Wingdings" panose="05000000000000000000" pitchFamily="2" charset="2"/>
                      </a:rPr>
                      <m:t>1</m:t>
                    </m:r>
                  </m:oMath>
                </a14:m>
                <a:r>
                  <a:rPr lang="zh-CN" altLang="en-US" sz="2000" dirty="0">
                    <a:latin typeface="微软雅黑" panose="020B0503020204020204" pitchFamily="34" charset="-122"/>
                    <a:ea typeface="微软雅黑" panose="020B0503020204020204" pitchFamily="34" charset="-122"/>
                  </a:rPr>
                  <a:t>层的结点构成完美二叉树</a:t>
                </a:r>
                <a:endParaRPr lang="en-US" altLang="zh-CN" sz="2000"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第</a:t>
                </a:r>
                <a14:m>
                  <m:oMath xmlns:m="http://schemas.openxmlformats.org/officeDocument/2006/math">
                    <m:r>
                      <a:rPr lang="en-US" altLang="zh-CN" sz="2000" b="0" i="1" smtClean="0">
                        <a:latin typeface="Cambria Math" panose="02040503050406030204" pitchFamily="18" charset="0"/>
                        <a:sym typeface="Wingdings" panose="05000000000000000000" pitchFamily="2" charset="2"/>
                      </a:rPr>
                      <m:t>𝑑</m:t>
                    </m:r>
                    <m:r>
                      <a:rPr lang="en-US" altLang="zh-CN" sz="2000" b="0" i="0" smtClean="0">
                        <a:latin typeface="Cambria Math" panose="02040503050406030204" pitchFamily="18" charset="0"/>
                        <a:sym typeface="Wingdings" panose="05000000000000000000" pitchFamily="2" charset="2"/>
                      </a:rPr>
                      <m:t>−</m:t>
                    </m:r>
                    <m:r>
                      <a:rPr lang="en-US" altLang="zh-CN" sz="2000" b="0" i="0" smtClean="0">
                        <a:latin typeface="Cambria Math" panose="02040503050406030204" pitchFamily="18" charset="0"/>
                        <a:sym typeface="Wingdings" panose="05000000000000000000" pitchFamily="2" charset="2"/>
                      </a:rPr>
                      <m:t>1</m:t>
                    </m:r>
                  </m:oMath>
                </a14:m>
                <a:r>
                  <a:rPr lang="zh-CN" altLang="en-US" sz="2000" dirty="0">
                    <a:latin typeface="微软雅黑" panose="020B0503020204020204" pitchFamily="34" charset="-122"/>
                    <a:ea typeface="微软雅黑" panose="020B0503020204020204" pitchFamily="34" charset="-122"/>
                  </a:rPr>
                  <a:t>层结点的度从左向右非递增排列，并且度为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的结点最多</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个且左子树非空</a:t>
                </a:r>
                <a:endParaRPr lang="en-US" altLang="zh-CN" sz="2000"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FontTx/>
                  <a:buAutoNum type="arabicParenBoth"/>
                </a:pPr>
                <a:r>
                  <a:rPr lang="zh-CN" altLang="en-US" sz="2000" dirty="0">
                    <a:latin typeface="微软雅黑" panose="020B0503020204020204" pitchFamily="34" charset="-122"/>
                    <a:ea typeface="微软雅黑" panose="020B0503020204020204" pitchFamily="34" charset="-122"/>
                  </a:rPr>
                  <a:t>根据</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，第</a:t>
                </a:r>
                <a14:m>
                  <m:oMath xmlns:m="http://schemas.openxmlformats.org/officeDocument/2006/math">
                    <m:r>
                      <a:rPr lang="en-US" altLang="zh-CN" sz="2000" b="0" i="1" smtClean="0">
                        <a:latin typeface="Cambria Math" panose="02040503050406030204" pitchFamily="18" charset="0"/>
                        <a:sym typeface="Wingdings" panose="05000000000000000000" pitchFamily="2" charset="2"/>
                      </a:rPr>
                      <m:t>𝑑</m:t>
                    </m:r>
                  </m:oMath>
                </a14:m>
                <a:r>
                  <a:rPr lang="zh-CN" altLang="en-US" sz="2000" dirty="0">
                    <a:latin typeface="微软雅黑" panose="020B0503020204020204" pitchFamily="34" charset="-122"/>
                    <a:ea typeface="微软雅黑" panose="020B0503020204020204" pitchFamily="34" charset="-122"/>
                  </a:rPr>
                  <a:t>层的叶结点连续集中在最左边 </a:t>
                </a:r>
                <a:endParaRPr lang="en-US" altLang="zh-CN" sz="2000" dirty="0">
                  <a:latin typeface="微软雅黑" panose="020B0503020204020204" pitchFamily="34" charset="-122"/>
                  <a:ea typeface="微软雅黑" panose="020B0503020204020204" pitchFamily="34" charset="-122"/>
                </a:endParaRPr>
              </a:p>
            </p:txBody>
          </p:sp>
        </mc:Choice>
        <mc:Fallback>
          <p:sp>
            <p:nvSpPr>
              <p:cNvPr id="12" name="任意多边形: 形状 19"/>
              <p:cNvSpPr>
                <a:spLocks noRot="1" noChangeAspect="1" noMove="1" noResize="1" noEditPoints="1" noAdjustHandles="1" noChangeArrowheads="1" noChangeShapeType="1" noTextEdit="1"/>
              </p:cNvSpPr>
              <p:nvPr/>
            </p:nvSpPr>
            <p:spPr>
              <a:xfrm>
                <a:off x="285605" y="1416460"/>
                <a:ext cx="4671645" cy="377784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1"/>
                <a:stretch>
                  <a:fillRect l="-146" t="-179" r="-127" b="-168"/>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pic>
        <p:nvPicPr>
          <p:cNvPr id="11" name="图片 10"/>
          <p:cNvPicPr>
            <a:picLocks noChangeAspect="1"/>
          </p:cNvPicPr>
          <p:nvPr/>
        </p:nvPicPr>
        <p:blipFill>
          <a:blip r:embed="rId2"/>
          <a:stretch>
            <a:fillRect/>
          </a:stretch>
        </p:blipFill>
        <p:spPr>
          <a:xfrm>
            <a:off x="6262226" y="3551783"/>
            <a:ext cx="4265057" cy="2573431"/>
          </a:xfrm>
          <a:prstGeom prst="rect">
            <a:avLst/>
          </a:prstGeom>
        </p:spPr>
      </p:pic>
      <mc:AlternateContent xmlns:mc="http://schemas.openxmlformats.org/markup-compatibility/2006">
        <mc:Choice xmlns:a14="http://schemas.microsoft.com/office/drawing/2010/main" Requires="a14">
          <p:sp>
            <p:nvSpPr>
              <p:cNvPr id="13" name="任意多边形: 形状 19"/>
              <p:cNvSpPr/>
              <p:nvPr/>
            </p:nvSpPr>
            <p:spPr>
              <a:xfrm>
                <a:off x="5962575" y="1447375"/>
                <a:ext cx="4864361" cy="193338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ct val="90000"/>
                  </a:lnSpc>
                  <a:spcBef>
                    <a:spcPct val="0"/>
                  </a:spcBef>
                  <a:spcAft>
                    <a:spcPct val="35000"/>
                  </a:spcAft>
                </a:pPr>
                <a:r>
                  <a:rPr lang="zh-CN" altLang="en-US" sz="2400" b="1" dirty="0">
                    <a:latin typeface="微软雅黑" panose="020B0503020204020204" pitchFamily="34" charset="-122"/>
                    <a:ea typeface="微软雅黑" panose="020B0503020204020204" pitchFamily="34" charset="-122"/>
                  </a:rPr>
                  <a:t>分层编号</a:t>
                </a:r>
                <a:endParaRPr lang="en-US" altLang="zh-CN" sz="2400" b="1" dirty="0">
                  <a:latin typeface="微软雅黑" panose="020B0503020204020204" pitchFamily="34" charset="-122"/>
                  <a:ea typeface="微软雅黑" panose="020B0503020204020204" pitchFamily="34" charset="-122"/>
                </a:endParaRPr>
              </a:p>
              <a:p>
                <a:pPr marL="457200" indent="-457200" defTabSz="1155700">
                  <a:lnSpc>
                    <a:spcPct val="90000"/>
                  </a:lnSpc>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根编号为</a:t>
                </a:r>
                <a:r>
                  <a:rPr lang="en-US" altLang="zh-CN" sz="2000" dirty="0">
                    <a:latin typeface="微软雅黑" panose="020B0503020204020204" pitchFamily="34" charset="-122"/>
                    <a:ea typeface="微软雅黑" panose="020B0503020204020204" pitchFamily="34" charset="-122"/>
                  </a:rPr>
                  <a:t>1</a:t>
                </a:r>
                <a:endParaRPr lang="en-US" altLang="zh-CN" sz="2000" dirty="0">
                  <a:latin typeface="微软雅黑" panose="020B0503020204020204" pitchFamily="34" charset="-122"/>
                  <a:ea typeface="微软雅黑" panose="020B0503020204020204" pitchFamily="34" charset="-122"/>
                </a:endParaRPr>
              </a:p>
              <a:p>
                <a:pPr marL="457200" indent="-457200" defTabSz="1155700">
                  <a:lnSpc>
                    <a:spcPct val="90000"/>
                  </a:lnSpc>
                  <a:spcBef>
                    <a:spcPct val="0"/>
                  </a:spcBef>
                  <a:spcAft>
                    <a:spcPct val="35000"/>
                  </a:spcAft>
                  <a:buFontTx/>
                  <a:buAutoNum type="arabicParenBoth"/>
                </a:pPr>
                <a:r>
                  <a:rPr lang="zh-CN" altLang="en-US" sz="2000" dirty="0">
                    <a:latin typeface="微软雅黑" panose="020B0503020204020204" pitchFamily="34" charset="-122"/>
                    <a:ea typeface="微软雅黑" panose="020B0503020204020204" pitchFamily="34" charset="-122"/>
                  </a:rPr>
                  <a:t>第</a:t>
                </a:r>
                <a14:m>
                  <m:oMath xmlns:m="http://schemas.openxmlformats.org/officeDocument/2006/math">
                    <m:r>
                      <a:rPr lang="en-US" altLang="zh-CN" sz="2000" i="1" dirty="0">
                        <a:latin typeface="Cambria Math" panose="02040503050406030204" pitchFamily="18" charset="0"/>
                        <a:ea typeface="微软雅黑" panose="020B0503020204020204" pitchFamily="34" charset="-122"/>
                      </a:rPr>
                      <m:t>𝑖</m:t>
                    </m:r>
                    <m:r>
                      <a:rPr lang="en-US" altLang="zh-CN" sz="2000" b="0" i="1" dirty="0" smtClean="0">
                        <a:latin typeface="Cambria Math" panose="02040503050406030204" pitchFamily="18" charset="0"/>
                        <a:ea typeface="微软雅黑" panose="020B0503020204020204" pitchFamily="34" charset="-122"/>
                      </a:rPr>
                      <m:t>∈[</m:t>
                    </m:r>
                    <m:r>
                      <a:rPr lang="en-US" altLang="zh-CN" sz="2000" b="0" i="1" dirty="0" smtClean="0">
                        <a:latin typeface="Cambria Math" panose="02040503050406030204" pitchFamily="18" charset="0"/>
                        <a:ea typeface="微软雅黑" panose="020B0503020204020204" pitchFamily="34" charset="-122"/>
                      </a:rPr>
                      <m:t>2</m:t>
                    </m:r>
                    <m:r>
                      <a:rPr lang="en-US" altLang="zh-CN" sz="2000" b="0" i="1" dirty="0" smtClean="0">
                        <a:latin typeface="Cambria Math" panose="02040503050406030204" pitchFamily="18" charset="0"/>
                        <a:ea typeface="微软雅黑" panose="020B0503020204020204" pitchFamily="34" charset="-122"/>
                      </a:rPr>
                      <m:t>,</m:t>
                    </m:r>
                    <m:r>
                      <a:rPr lang="zh-CN" altLang="en-US" sz="2000" b="0" i="1" dirty="0" smtClean="0">
                        <a:latin typeface="Cambria Math" panose="02040503050406030204" pitchFamily="18" charset="0"/>
                        <a:ea typeface="微软雅黑" panose="020B0503020204020204" pitchFamily="34" charset="-122"/>
                      </a:rPr>
                      <m:t> </m:t>
                    </m:r>
                    <m:r>
                      <a:rPr lang="en-US" altLang="zh-CN" sz="2000" b="0" i="1" dirty="0" smtClean="0">
                        <a:latin typeface="Cambria Math" panose="02040503050406030204" pitchFamily="18" charset="0"/>
                        <a:ea typeface="微软雅黑" panose="020B0503020204020204" pitchFamily="34" charset="-122"/>
                      </a:rPr>
                      <m:t>𝑑</m:t>
                    </m:r>
                    <m:r>
                      <a:rPr lang="en-US" altLang="zh-CN" sz="2000" b="0" i="1" dirty="0" smtClean="0">
                        <a:latin typeface="Cambria Math" panose="02040503050406030204" pitchFamily="18" charset="0"/>
                        <a:ea typeface="微软雅黑" panose="020B0503020204020204" pitchFamily="34" charset="-122"/>
                      </a:rPr>
                      <m:t>]</m:t>
                    </m:r>
                  </m:oMath>
                </a14:m>
                <a:r>
                  <a:rPr lang="zh-CN" altLang="en-US" sz="2000" dirty="0">
                    <a:latin typeface="微软雅黑" panose="020B0503020204020204" pitchFamily="34" charset="-122"/>
                    <a:ea typeface="微软雅黑" panose="020B0503020204020204" pitchFamily="34" charset="-122"/>
                  </a:rPr>
                  <a:t>层，左端结点设置为</a:t>
                </a:r>
                <a14:m>
                  <m:oMath xmlns:m="http://schemas.openxmlformats.org/officeDocument/2006/math">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2</m:t>
                        </m:r>
                      </m:e>
                      <m:sup>
                        <m:r>
                          <a:rPr lang="en-US" altLang="zh-CN" sz="2000" b="0" i="1" smtClean="0">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1</m:t>
                        </m:r>
                      </m:sup>
                    </m:sSup>
                  </m:oMath>
                </a14:m>
                <a:endParaRPr lang="en-US" altLang="zh-CN" sz="2000" dirty="0">
                  <a:latin typeface="微软雅黑" panose="020B0503020204020204" pitchFamily="34" charset="-122"/>
                  <a:ea typeface="微软雅黑" panose="020B0503020204020204" pitchFamily="34" charset="-122"/>
                </a:endParaRPr>
              </a:p>
              <a:p>
                <a:pPr marL="457200" indent="-457200" defTabSz="1155700">
                  <a:lnSpc>
                    <a:spcPct val="90000"/>
                  </a:lnSpc>
                  <a:spcBef>
                    <a:spcPct val="0"/>
                  </a:spcBef>
                  <a:spcAft>
                    <a:spcPct val="35000"/>
                  </a:spcAft>
                  <a:buFontTx/>
                  <a:buAutoNum type="arabicParenBoth"/>
                </a:pPr>
                <a:r>
                  <a:rPr lang="zh-CN" altLang="en-US" sz="2000" dirty="0">
                    <a:latin typeface="微软雅黑" panose="020B0503020204020204" pitchFamily="34" charset="-122"/>
                    <a:ea typeface="微软雅黑" panose="020B0503020204020204" pitchFamily="34" charset="-122"/>
                  </a:rPr>
                  <a:t>同一层结点，从左向右连续编号</a:t>
                </a:r>
                <a:endParaRPr lang="en-US" altLang="zh-CN" sz="2000" dirty="0">
                  <a:latin typeface="微软雅黑" panose="020B0503020204020204" pitchFamily="34" charset="-122"/>
                  <a:ea typeface="微软雅黑" panose="020B0503020204020204" pitchFamily="34" charset="-122"/>
                </a:endParaRPr>
              </a:p>
            </p:txBody>
          </p:sp>
        </mc:Choice>
        <mc:Fallback>
          <p:sp>
            <p:nvSpPr>
              <p:cNvPr id="13" name="任意多边形: 形状 19"/>
              <p:cNvSpPr>
                <a:spLocks noRot="1" noChangeAspect="1" noMove="1" noResize="1" noEditPoints="1" noAdjustHandles="1" noChangeArrowheads="1" noChangeShapeType="1" noTextEdit="1"/>
              </p:cNvSpPr>
              <p:nvPr/>
            </p:nvSpPr>
            <p:spPr>
              <a:xfrm>
                <a:off x="5962575" y="1447375"/>
                <a:ext cx="4864361" cy="193338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3"/>
                <a:stretch>
                  <a:fillRect l="-142" t="-339" r="-127" b="-328"/>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
        <p:nvSpPr>
          <p:cNvPr id="14" name="任意多边形: 形状 17"/>
          <p:cNvSpPr/>
          <p:nvPr/>
        </p:nvSpPr>
        <p:spPr>
          <a:xfrm rot="16200000">
            <a:off x="5221008" y="2367651"/>
            <a:ext cx="548958" cy="317778"/>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solidFill>
            <a:srgbClr val="009999"/>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spcBef>
                <a:spcPct val="0"/>
              </a:spcBef>
              <a:buNone/>
            </a:pPr>
            <a:endParaRPr lang="zh-CN" altLang="en-US" sz="2100" kern="1200" dirty="0"/>
          </a:p>
        </p:txBody>
      </p:sp>
      <p:sp>
        <p:nvSpPr>
          <p:cNvPr id="16" name="文本框 15"/>
          <p:cNvSpPr txBox="1"/>
          <p:nvPr/>
        </p:nvSpPr>
        <p:spPr>
          <a:xfrm>
            <a:off x="6262226" y="6038471"/>
            <a:ext cx="5699425" cy="400110"/>
          </a:xfrm>
          <a:prstGeom prst="rect">
            <a:avLst/>
          </a:prstGeom>
          <a:noFill/>
        </p:spPr>
        <p:txBody>
          <a:bodyPr wrap="square">
            <a:spAutoFit/>
          </a:bodyPr>
          <a:lstStyle/>
          <a:p>
            <a:r>
              <a:rPr lang="zh-CN" altLang="en-US" sz="200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实现</a:t>
            </a:r>
            <a:r>
              <a:rPr lang="zh-CN" altLang="en-US" sz="20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对</a:t>
            </a:r>
            <a:r>
              <a:rPr lang="zh-CN" altLang="zh-CN" sz="20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所有结点从上至下、从左向右连续编号</a:t>
            </a:r>
            <a:r>
              <a:rPr lang="zh-CN" altLang="en-US" sz="20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dirty="0">
                <a:solidFill>
                  <a:srgbClr val="C00000"/>
                </a:solidFill>
                <a:effectLst/>
                <a:latin typeface="微软雅黑" panose="020B0503020204020204" pitchFamily="34" charset="-122"/>
                <a:ea typeface="微软雅黑" panose="020B0503020204020204" pitchFamily="34" charset="-122"/>
              </a:rPr>
              <a:t> </a:t>
            </a:r>
            <a:endParaRPr lang="zh-CN" altLang="en-US" sz="20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5.3.3</a:t>
            </a:r>
            <a:r>
              <a:rPr lang="zh-CN" altLang="en-US" sz="2800" dirty="0"/>
              <a:t> 二叉树基本性质</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endParaRPr lang="zh-CN" altLang="zh-CN" sz="2400" dirty="0"/>
          </a:p>
          <a:p>
            <a:pPr>
              <a:lnSpc>
                <a:spcPct val="110000"/>
              </a:lnSpc>
            </a:pPr>
            <a:endParaRPr lang="en-US" altLang="zh-CN" sz="2400" dirty="0"/>
          </a:p>
        </p:txBody>
      </p:sp>
      <mc:AlternateContent xmlns:mc="http://schemas.openxmlformats.org/markup-compatibility/2006">
        <mc:Choice xmlns:a14="http://schemas.microsoft.com/office/drawing/2010/main" Requires="a14">
          <p:sp>
            <p:nvSpPr>
              <p:cNvPr id="6" name="内容占位符 4"/>
              <p:cNvSpPr txBox="1"/>
              <p:nvPr/>
            </p:nvSpPr>
            <p:spPr>
              <a:xfrm>
                <a:off x="838200" y="1276350"/>
                <a:ext cx="10299385" cy="121116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定理</a:t>
                </a:r>
                <a:r>
                  <a:rPr lang="en-US" altLang="zh-CN" sz="2400" b="1" dirty="0"/>
                  <a:t>5-3</a:t>
                </a:r>
                <a:r>
                  <a:rPr lang="zh-CN" altLang="en-US" sz="2400" dirty="0"/>
                  <a:t>：</a:t>
                </a:r>
                <a:r>
                  <a:rPr lang="zh-CN" altLang="zh-CN" sz="2400" dirty="0"/>
                  <a:t>完全二叉树有</a:t>
                </a:r>
                <a14:m>
                  <m:oMath xmlns:m="http://schemas.openxmlformats.org/officeDocument/2006/math">
                    <m:r>
                      <a:rPr lang="en-US" altLang="zh-CN" sz="2400" i="1">
                        <a:latin typeface="Cambria Math" panose="02040503050406030204" pitchFamily="18" charset="0"/>
                      </a:rPr>
                      <m:t>𝑛</m:t>
                    </m:r>
                  </m:oMath>
                </a14:m>
                <a:r>
                  <a:rPr lang="zh-CN" altLang="zh-CN" sz="2400" dirty="0"/>
                  <a:t>个结点</a:t>
                </a:r>
                <a14:m>
                  <m:oMath xmlns:m="http://schemas.openxmlformats.org/officeDocument/2006/math">
                    <m:r>
                      <a:rPr lang="en-US" altLang="zh-CN" sz="2400">
                        <a:latin typeface="Cambria Math" panose="02040503050406030204" pitchFamily="18" charset="0"/>
                      </a:rPr>
                      <m:t>(</m:t>
                    </m:r>
                    <m:r>
                      <a:rPr lang="en-US" altLang="zh-CN" sz="2400" i="1">
                        <a:latin typeface="Cambria Math" panose="02040503050406030204" pitchFamily="18" charset="0"/>
                      </a:rPr>
                      <m:t>𝑛</m:t>
                    </m:r>
                    <m:r>
                      <a:rPr lang="en-US" altLang="zh-CN" sz="2400">
                        <a:latin typeface="Cambria Math" panose="02040503050406030204" pitchFamily="18" charset="0"/>
                      </a:rPr>
                      <m:t>≥</m:t>
                    </m:r>
                    <m:r>
                      <a:rPr lang="en-US" altLang="zh-CN" sz="2400">
                        <a:latin typeface="Cambria Math" panose="02040503050406030204" pitchFamily="18" charset="0"/>
                      </a:rPr>
                      <m:t>1</m:t>
                    </m:r>
                    <m:r>
                      <a:rPr lang="en-US" altLang="zh-CN" sz="2400">
                        <a:latin typeface="Cambria Math" panose="02040503050406030204" pitchFamily="18" charset="0"/>
                      </a:rPr>
                      <m:t>)</m:t>
                    </m:r>
                  </m:oMath>
                </a14:m>
                <a:r>
                  <a:rPr lang="zh-CN" altLang="zh-CN" sz="2400" dirty="0"/>
                  <a:t>，按层次从左向右连续编号。树中任一结点</a:t>
                </a:r>
                <a14:m>
                  <m:oMath xmlns:m="http://schemas.openxmlformats.org/officeDocument/2006/math">
                    <m:r>
                      <a:rPr lang="en-US" altLang="zh-CN" sz="2400" i="1">
                        <a:latin typeface="Cambria Math" panose="02040503050406030204" pitchFamily="18" charset="0"/>
                      </a:rPr>
                      <m:t>𝑘</m:t>
                    </m:r>
                    <m:r>
                      <a:rPr lang="en-US" altLang="zh-CN" sz="2400">
                        <a:latin typeface="Cambria Math" panose="02040503050406030204" pitchFamily="18" charset="0"/>
                      </a:rPr>
                      <m:t> (</m:t>
                    </m:r>
                    <m:r>
                      <a:rPr lang="en-US" altLang="zh-CN" sz="2400">
                        <a:latin typeface="Cambria Math" panose="02040503050406030204" pitchFamily="18" charset="0"/>
                      </a:rPr>
                      <m:t>1</m:t>
                    </m:r>
                    <m:r>
                      <a:rPr lang="en-US" altLang="zh-CN" sz="2400">
                        <a:latin typeface="Cambria Math" panose="02040503050406030204" pitchFamily="18" charset="0"/>
                      </a:rPr>
                      <m:t>≤</m:t>
                    </m:r>
                    <m:r>
                      <a:rPr lang="en-US" altLang="zh-CN" sz="2400" i="1">
                        <a:latin typeface="Cambria Math" panose="02040503050406030204" pitchFamily="18" charset="0"/>
                      </a:rPr>
                      <m:t>𝑘</m:t>
                    </m:r>
                    <m:r>
                      <a:rPr lang="en-US" altLang="zh-CN" sz="2400">
                        <a:latin typeface="Cambria Math" panose="02040503050406030204" pitchFamily="18" charset="0"/>
                      </a:rPr>
                      <m:t>≤</m:t>
                    </m:r>
                    <m:r>
                      <a:rPr lang="en-US" altLang="zh-CN" sz="2400" i="1">
                        <a:latin typeface="Cambria Math" panose="02040503050406030204" pitchFamily="18" charset="0"/>
                      </a:rPr>
                      <m:t>𝑛</m:t>
                    </m:r>
                    <m:r>
                      <a:rPr lang="en-US" altLang="zh-CN" sz="2400">
                        <a:latin typeface="Cambria Math" panose="02040503050406030204" pitchFamily="18" charset="0"/>
                      </a:rPr>
                      <m:t>)</m:t>
                    </m:r>
                  </m:oMath>
                </a14:m>
                <a:r>
                  <a:rPr lang="zh-CN" altLang="zh-CN" sz="2400" dirty="0"/>
                  <a:t>满足以下性质</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mc:Choice>
        <mc:Fallback>
          <p:sp>
            <p:nvSpPr>
              <p:cNvPr id="6" name="内容占位符 4"/>
              <p:cNvSpPr txBox="1">
                <a:spLocks noRot="1" noChangeAspect="1" noMove="1" noResize="1" noEditPoints="1" noAdjustHandles="1" noChangeArrowheads="1" noChangeShapeType="1" noTextEdit="1"/>
              </p:cNvSpPr>
              <p:nvPr/>
            </p:nvSpPr>
            <p:spPr>
              <a:xfrm>
                <a:off x="838200" y="1276350"/>
                <a:ext cx="10299385" cy="1211160"/>
              </a:xfrm>
              <a:prstGeom prst="rect">
                <a:avLst/>
              </a:prstGeom>
              <a:blipFill rotWithShape="1">
                <a:blip r:embed="rId1"/>
                <a:stretch>
                  <a:fillRect r="3" b="-1418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任意多边形: 形状 19"/>
              <p:cNvSpPr/>
              <p:nvPr/>
            </p:nvSpPr>
            <p:spPr>
              <a:xfrm>
                <a:off x="946307" y="2276932"/>
                <a:ext cx="10299385" cy="192551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457200" indent="-457200" defTabSz="1155700">
                  <a:lnSpc>
                    <a:spcPct val="110000"/>
                  </a:lnSpc>
                  <a:spcBef>
                    <a:spcPct val="0"/>
                  </a:spcBef>
                  <a:spcAft>
                    <a:spcPct val="35000"/>
                  </a:spcAft>
                  <a:buAutoNum type="arabicParenBoth"/>
                </a:pPr>
                <a:r>
                  <a:rPr lang="zh-CN" altLang="en-US" sz="2400" dirty="0">
                    <a:latin typeface="微软雅黑" panose="020B0503020204020204" pitchFamily="34" charset="-122"/>
                    <a:ea typeface="微软雅黑" panose="020B0503020204020204" pitchFamily="34" charset="-122"/>
                  </a:rPr>
                  <a:t>如果</a:t>
                </a:r>
                <a14:m>
                  <m:oMath xmlns:m="http://schemas.openxmlformats.org/officeDocument/2006/math">
                    <m:r>
                      <a:rPr lang="en-US" altLang="zh-CN" sz="2400" b="0" i="1" smtClean="0">
                        <a:latin typeface="Cambria Math" panose="02040503050406030204" pitchFamily="18" charset="0"/>
                        <a:ea typeface="微软雅黑" panose="020B0503020204020204" pitchFamily="34" charset="-122"/>
                      </a:rPr>
                      <m:t>2</m:t>
                    </m:r>
                    <m:r>
                      <a:rPr lang="en-US" altLang="zh-CN" sz="2400" b="0" i="1" smtClean="0">
                        <a:latin typeface="Cambria Math" panose="02040503050406030204" pitchFamily="18" charset="0"/>
                        <a:ea typeface="微软雅黑" panose="020B0503020204020204" pitchFamily="34" charset="-122"/>
                      </a:rPr>
                      <m:t>𝑘</m:t>
                    </m:r>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𝑛</m:t>
                    </m:r>
                  </m:oMath>
                </a14:m>
                <a:r>
                  <a:rPr lang="zh-CN" altLang="en-GB"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则结点</a:t>
                </a:r>
                <a14:m>
                  <m:oMath xmlns:m="http://schemas.openxmlformats.org/officeDocument/2006/math">
                    <m:r>
                      <a:rPr lang="zh-CN" altLang="en-US" sz="2400" b="0" i="0" smtClean="0">
                        <a:latin typeface="Cambria Math" panose="02040503050406030204" pitchFamily="18" charset="0"/>
                      </a:rPr>
                      <m:t> </m:t>
                    </m:r>
                    <m:r>
                      <a:rPr lang="en-US" altLang="zh-CN" sz="2400" i="1">
                        <a:latin typeface="Cambria Math" panose="02040503050406030204" pitchFamily="18" charset="0"/>
                      </a:rPr>
                      <m:t>𝑘</m:t>
                    </m:r>
                  </m:oMath>
                </a14:m>
                <a:r>
                  <a:rPr lang="zh-CN" altLang="en-US" sz="2400" dirty="0">
                    <a:latin typeface="微软雅黑" panose="020B0503020204020204" pitchFamily="34" charset="-122"/>
                    <a:ea typeface="微软雅黑" panose="020B0503020204020204" pitchFamily="34" charset="-122"/>
                  </a:rPr>
                  <a:t> 的左子结点是 </a:t>
                </a:r>
                <a14:m>
                  <m:oMath xmlns:m="http://schemas.openxmlformats.org/officeDocument/2006/math">
                    <m:r>
                      <a:rPr lang="en-US" altLang="zh-CN" sz="2400" b="0" i="0" smtClean="0">
                        <a:latin typeface="Cambria Math" panose="02040503050406030204" pitchFamily="18" charset="0"/>
                      </a:rPr>
                      <m:t>2</m:t>
                    </m:r>
                    <m:r>
                      <a:rPr lang="en-US" altLang="zh-CN" sz="2400" i="1">
                        <a:latin typeface="Cambria Math" panose="02040503050406030204" pitchFamily="18" charset="0"/>
                      </a:rPr>
                      <m:t>𝑘</m:t>
                    </m:r>
                  </m:oMath>
                </a14:m>
                <a:r>
                  <a:rPr lang="zh-CN" altLang="en-US" sz="2400" dirty="0">
                    <a:latin typeface="微软雅黑" panose="020B0503020204020204" pitchFamily="34" charset="-122"/>
                    <a:ea typeface="微软雅黑" panose="020B0503020204020204" pitchFamily="34" charset="-122"/>
                  </a:rPr>
                  <a:t>，否则没有左子结点；</a:t>
                </a:r>
                <a:endParaRPr lang="en-US" altLang="zh-CN" sz="2400" dirty="0">
                  <a:latin typeface="微软雅黑" panose="020B0503020204020204" pitchFamily="34" charset="-122"/>
                  <a:ea typeface="微软雅黑" panose="020B0503020204020204" pitchFamily="34" charset="-122"/>
                </a:endParaRPr>
              </a:p>
              <a:p>
                <a:pPr marL="457200" indent="-457200" defTabSz="1155700">
                  <a:lnSpc>
                    <a:spcPct val="110000"/>
                  </a:lnSpc>
                  <a:spcBef>
                    <a:spcPct val="0"/>
                  </a:spcBef>
                  <a:spcAft>
                    <a:spcPct val="35000"/>
                  </a:spcAft>
                  <a:buAutoNum type="arabicParenBoth"/>
                </a:pPr>
                <a:r>
                  <a:rPr lang="zh-CN" altLang="en-US" sz="2400" dirty="0">
                    <a:latin typeface="微软雅黑" panose="020B0503020204020204" pitchFamily="34" charset="-122"/>
                    <a:ea typeface="微软雅黑" panose="020B0503020204020204" pitchFamily="34" charset="-122"/>
                  </a:rPr>
                  <a:t>如果</a:t>
                </a:r>
                <a14:m>
                  <m:oMath xmlns:m="http://schemas.openxmlformats.org/officeDocument/2006/math">
                    <m:r>
                      <a:rPr lang="en-US" altLang="zh-CN" sz="2400" b="0" i="1" smtClean="0">
                        <a:latin typeface="Cambria Math" panose="02040503050406030204" pitchFamily="18" charset="0"/>
                        <a:ea typeface="微软雅黑" panose="020B0503020204020204" pitchFamily="34" charset="-122"/>
                      </a:rPr>
                      <m:t>2</m:t>
                    </m:r>
                    <m:r>
                      <a:rPr lang="en-US" altLang="zh-CN" sz="2400" b="0" i="1" smtClean="0">
                        <a:latin typeface="Cambria Math" panose="02040503050406030204" pitchFamily="18" charset="0"/>
                        <a:ea typeface="微软雅黑" panose="020B0503020204020204" pitchFamily="34" charset="-122"/>
                      </a:rPr>
                      <m:t>𝑘</m:t>
                    </m:r>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1</m:t>
                    </m:r>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𝑛</m:t>
                    </m:r>
                    <m:r>
                      <a:rPr lang="en-US" altLang="zh-CN" sz="2400" b="0" i="1" smtClean="0">
                        <a:latin typeface="Cambria Math" panose="02040503050406030204" pitchFamily="18" charset="0"/>
                        <a:ea typeface="微软雅黑" panose="020B0503020204020204" pitchFamily="34" charset="-122"/>
                      </a:rPr>
                      <m:t> </m:t>
                    </m:r>
                  </m:oMath>
                </a14:m>
                <a:r>
                  <a:rPr lang="zh-CN" altLang="en-GB"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则结点 </a:t>
                </a:r>
                <a14:m>
                  <m:oMath xmlns:m="http://schemas.openxmlformats.org/officeDocument/2006/math">
                    <m:r>
                      <a:rPr lang="en-US" altLang="zh-CN" sz="2400" i="1">
                        <a:latin typeface="Cambria Math" panose="02040503050406030204" pitchFamily="18" charset="0"/>
                      </a:rPr>
                      <m:t>𝑘</m:t>
                    </m:r>
                    <m:r>
                      <a:rPr lang="zh-CN" altLang="en-US" sz="2400" b="0" i="1" smtClean="0">
                        <a:latin typeface="Cambria Math" panose="02040503050406030204" pitchFamily="18" charset="0"/>
                      </a:rPr>
                      <m:t> </m:t>
                    </m:r>
                  </m:oMath>
                </a14:m>
                <a:r>
                  <a:rPr lang="zh-CN" altLang="en-US" sz="2400" dirty="0">
                    <a:latin typeface="微软雅黑" panose="020B0503020204020204" pitchFamily="34" charset="-122"/>
                    <a:ea typeface="微软雅黑" panose="020B0503020204020204" pitchFamily="34" charset="-122"/>
                  </a:rPr>
                  <a:t>的右子结点是</a:t>
                </a:r>
                <a14:m>
                  <m:oMath xmlns:m="http://schemas.openxmlformats.org/officeDocument/2006/math">
                    <m:r>
                      <a:rPr lang="en-US" altLang="zh-CN" sz="2400" i="1">
                        <a:latin typeface="Cambria Math" panose="02040503050406030204" pitchFamily="18" charset="0"/>
                        <a:ea typeface="微软雅黑" panose="020B0503020204020204" pitchFamily="34" charset="-122"/>
                      </a:rPr>
                      <m:t>2</m:t>
                    </m:r>
                    <m:r>
                      <a:rPr lang="en-US" altLang="zh-CN" sz="2400" i="1">
                        <a:latin typeface="Cambria Math" panose="02040503050406030204" pitchFamily="18" charset="0"/>
                        <a:ea typeface="微软雅黑" panose="020B0503020204020204" pitchFamily="34" charset="-122"/>
                      </a:rPr>
                      <m:t>𝑘</m:t>
                    </m:r>
                    <m:r>
                      <a:rPr lang="en-US" altLang="zh-CN" sz="2400" i="1">
                        <a:latin typeface="Cambria Math" panose="02040503050406030204" pitchFamily="18" charset="0"/>
                        <a:ea typeface="微软雅黑" panose="020B0503020204020204" pitchFamily="34" charset="-122"/>
                      </a:rPr>
                      <m:t>+</m:t>
                    </m:r>
                    <m:r>
                      <a:rPr lang="en-US" altLang="zh-CN" sz="2400" i="1">
                        <a:latin typeface="Cambria Math" panose="02040503050406030204" pitchFamily="18" charset="0"/>
                        <a:ea typeface="微软雅黑" panose="020B0503020204020204" pitchFamily="34" charset="-122"/>
                      </a:rPr>
                      <m:t>1</m:t>
                    </m:r>
                    <m:r>
                      <a:rPr lang="en-US" altLang="zh-CN" sz="2400" i="1">
                        <a:latin typeface="Cambria Math" panose="02040503050406030204" pitchFamily="18" charset="0"/>
                        <a:ea typeface="微软雅黑" panose="020B0503020204020204" pitchFamily="34" charset="-122"/>
                      </a:rPr>
                      <m:t> </m:t>
                    </m:r>
                  </m:oMath>
                </a14:m>
                <a:r>
                  <a:rPr lang="zh-CN" altLang="en-GB"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否则没有右子结点。</a:t>
                </a:r>
                <a:endParaRPr lang="en-US" altLang="zh-CN" sz="2400" dirty="0">
                  <a:latin typeface="微软雅黑" panose="020B0503020204020204" pitchFamily="34" charset="-122"/>
                  <a:ea typeface="微软雅黑" panose="020B0503020204020204" pitchFamily="34" charset="-122"/>
                </a:endParaRPr>
              </a:p>
              <a:p>
                <a:pPr marL="457200" indent="-457200" defTabSz="1155700">
                  <a:lnSpc>
                    <a:spcPct val="110000"/>
                  </a:lnSpc>
                  <a:spcBef>
                    <a:spcPct val="0"/>
                  </a:spcBef>
                  <a:spcAft>
                    <a:spcPct val="35000"/>
                  </a:spcAft>
                  <a:buAutoNum type="arabicParenBoth"/>
                </a:pPr>
                <a:r>
                  <a:rPr lang="zh-CN" altLang="en-US" sz="2400" dirty="0">
                    <a:latin typeface="微软雅黑" panose="020B0503020204020204" pitchFamily="34" charset="-122"/>
                    <a:ea typeface="微软雅黑" panose="020B0503020204020204" pitchFamily="34" charset="-122"/>
                  </a:rPr>
                  <a:t>如果 </a:t>
                </a:r>
                <a14:m>
                  <m:oMath xmlns:m="http://schemas.openxmlformats.org/officeDocument/2006/math">
                    <m:r>
                      <a:rPr lang="en-US" altLang="zh-CN" sz="2400" i="1" smtClean="0">
                        <a:latin typeface="Cambria Math" panose="02040503050406030204" pitchFamily="18" charset="0"/>
                      </a:rPr>
                      <m:t>𝑘</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1</m:t>
                    </m:r>
                  </m:oMath>
                </a14:m>
                <a:r>
                  <a:rPr lang="zh-CN" altLang="en-GB"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则结点 </a:t>
                </a:r>
                <a14:m>
                  <m:oMath xmlns:m="http://schemas.openxmlformats.org/officeDocument/2006/math">
                    <m:r>
                      <a:rPr lang="en-US" altLang="zh-CN" sz="2400" i="1">
                        <a:latin typeface="Cambria Math" panose="02040503050406030204" pitchFamily="18" charset="0"/>
                      </a:rPr>
                      <m:t>𝑘</m:t>
                    </m:r>
                    <m:r>
                      <a:rPr lang="zh-CN" altLang="en-US" sz="2400" b="0" i="1" smtClean="0">
                        <a:latin typeface="Cambria Math" panose="02040503050406030204" pitchFamily="18" charset="0"/>
                      </a:rPr>
                      <m:t> </m:t>
                    </m:r>
                  </m:oMath>
                </a14:m>
                <a:r>
                  <a:rPr lang="zh-CN" altLang="en-US" sz="2400" dirty="0">
                    <a:latin typeface="微软雅黑" panose="020B0503020204020204" pitchFamily="34" charset="-122"/>
                    <a:ea typeface="微软雅黑" panose="020B0503020204020204" pitchFamily="34" charset="-122"/>
                  </a:rPr>
                  <a:t>的父结点是 </a:t>
                </a:r>
                <a14:m>
                  <m:oMath xmlns:m="http://schemas.openxmlformats.org/officeDocument/2006/math">
                    <m:d>
                      <m:dPr>
                        <m:begChr m:val="⌊"/>
                        <m:endChr m:val="⌋"/>
                        <m:ctrlPr>
                          <a:rPr lang="zh-CN" altLang="en-US" sz="2400" i="1" smtClean="0">
                            <a:latin typeface="Cambria Math" panose="02040503050406030204" pitchFamily="18" charset="0"/>
                            <a:ea typeface="微软雅黑" panose="020B0503020204020204" pitchFamily="34" charset="-122"/>
                          </a:rPr>
                        </m:ctrlPr>
                      </m:dPr>
                      <m:e>
                        <m:f>
                          <m:fPr>
                            <m:ctrlPr>
                              <a:rPr lang="en-US" altLang="zh-CN" sz="2400" i="1" smtClean="0">
                                <a:latin typeface="Cambria Math" panose="02040503050406030204" pitchFamily="18" charset="0"/>
                                <a:ea typeface="微软雅黑" panose="020B0503020204020204" pitchFamily="34" charset="-122"/>
                              </a:rPr>
                            </m:ctrlPr>
                          </m:fPr>
                          <m:num>
                            <m:r>
                              <a:rPr lang="en-US" altLang="zh-CN" sz="2400" b="0" i="1" smtClean="0">
                                <a:latin typeface="Cambria Math" panose="02040503050406030204" pitchFamily="18" charset="0"/>
                                <a:ea typeface="微软雅黑" panose="020B0503020204020204" pitchFamily="34" charset="-122"/>
                              </a:rPr>
                              <m:t>𝑘</m:t>
                            </m:r>
                          </m:num>
                          <m:den>
                            <m:r>
                              <a:rPr lang="en-US" altLang="zh-CN" sz="2400" b="0" i="1" smtClean="0">
                                <a:latin typeface="Cambria Math" panose="02040503050406030204" pitchFamily="18" charset="0"/>
                                <a:ea typeface="微软雅黑" panose="020B0503020204020204" pitchFamily="34" charset="-122"/>
                              </a:rPr>
                              <m:t>2</m:t>
                            </m:r>
                          </m:den>
                        </m:f>
                      </m:e>
                    </m:d>
                  </m:oMath>
                </a14:m>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mc:Choice>
        <mc:Fallback>
          <p:sp>
            <p:nvSpPr>
              <p:cNvPr id="9" name="任意多边形: 形状 19"/>
              <p:cNvSpPr>
                <a:spLocks noRot="1" noChangeAspect="1" noMove="1" noResize="1" noEditPoints="1" noAdjustHandles="1" noChangeArrowheads="1" noChangeShapeType="1" noTextEdit="1"/>
              </p:cNvSpPr>
              <p:nvPr/>
            </p:nvSpPr>
            <p:spPr>
              <a:xfrm>
                <a:off x="946307" y="2276932"/>
                <a:ext cx="10299385" cy="192551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2"/>
                <a:stretch>
                  <a:fillRect l="-63" t="-354" r="-57" b="-329"/>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
        <p:nvSpPr>
          <p:cNvPr id="7" name="文本框 6"/>
          <p:cNvSpPr txBox="1"/>
          <p:nvPr/>
        </p:nvSpPr>
        <p:spPr>
          <a:xfrm>
            <a:off x="4847976" y="4406651"/>
            <a:ext cx="6972615" cy="400110"/>
          </a:xfrm>
          <a:prstGeom prst="rect">
            <a:avLst/>
          </a:prstGeom>
          <a:noFill/>
        </p:spPr>
        <p:txBody>
          <a:bodyPr wrap="square">
            <a:spAutoFit/>
          </a:bodyPr>
          <a:lstStyle/>
          <a:p>
            <a:r>
              <a:rPr lang="zh-CN" altLang="en-US" sz="200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定理</a:t>
            </a:r>
            <a:r>
              <a:rPr lang="en-US" altLang="zh-CN" sz="200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5-3</a:t>
            </a:r>
            <a:r>
              <a:rPr lang="zh-CN" altLang="en-US" sz="2000"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是完全二叉树实现顺序存储以及二叉堆的重要性质！</a:t>
            </a:r>
            <a:r>
              <a:rPr lang="zh-CN" altLang="zh-CN" sz="2000" dirty="0">
                <a:solidFill>
                  <a:srgbClr val="C00000"/>
                </a:solidFill>
                <a:effectLst/>
                <a:latin typeface="微软雅黑" panose="020B0503020204020204" pitchFamily="34" charset="-122"/>
                <a:ea typeface="微软雅黑" panose="020B0503020204020204" pitchFamily="34" charset="-122"/>
              </a:rPr>
              <a:t> </a:t>
            </a:r>
            <a:endParaRPr lang="zh-CN" altLang="en-US" sz="2000"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0" name="内容占位符 4"/>
              <p:cNvSpPr txBox="1"/>
              <p:nvPr/>
            </p:nvSpPr>
            <p:spPr>
              <a:xfrm>
                <a:off x="946307" y="4982795"/>
                <a:ext cx="11055325" cy="9210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命题</a:t>
                </a:r>
                <a:r>
                  <a:rPr lang="en-US" altLang="zh-CN" sz="2400" b="1" dirty="0"/>
                  <a:t>5-4</a:t>
                </a:r>
                <a:r>
                  <a:rPr lang="zh-CN" altLang="en-US" sz="2400" dirty="0"/>
                  <a:t>：</a:t>
                </a:r>
                <a:r>
                  <a:rPr lang="zh-CN" altLang="zh-CN" sz="2400" dirty="0"/>
                  <a:t>有</a:t>
                </a:r>
                <a14:m>
                  <m:oMath xmlns:m="http://schemas.openxmlformats.org/officeDocument/2006/math">
                    <m:r>
                      <a:rPr lang="en-US" altLang="zh-CN" sz="2400" i="1">
                        <a:latin typeface="Cambria Math" panose="02040503050406030204" pitchFamily="18" charset="0"/>
                      </a:rPr>
                      <m:t>𝑛</m:t>
                    </m:r>
                  </m:oMath>
                </a14:m>
                <a:r>
                  <a:rPr lang="zh-CN" altLang="zh-CN" sz="2400" dirty="0"/>
                  <a:t>个结点</a:t>
                </a:r>
                <a14:m>
                  <m:oMath xmlns:m="http://schemas.openxmlformats.org/officeDocument/2006/math">
                    <m:r>
                      <a:rPr lang="en-US" altLang="zh-CN" sz="2400">
                        <a:latin typeface="Cambria Math" panose="02040503050406030204" pitchFamily="18" charset="0"/>
                      </a:rPr>
                      <m:t>(</m:t>
                    </m:r>
                    <m:r>
                      <a:rPr lang="en-US" altLang="zh-CN" sz="2400" i="1">
                        <a:latin typeface="Cambria Math" panose="02040503050406030204" pitchFamily="18" charset="0"/>
                      </a:rPr>
                      <m:t>𝑛</m:t>
                    </m:r>
                    <m:r>
                      <a:rPr lang="en-US" altLang="zh-CN" sz="2400">
                        <a:latin typeface="Cambria Math" panose="02040503050406030204" pitchFamily="18" charset="0"/>
                      </a:rPr>
                      <m:t>≥</m:t>
                    </m:r>
                    <m:r>
                      <a:rPr lang="en-US" altLang="zh-CN" sz="2400">
                        <a:latin typeface="Cambria Math" panose="02040503050406030204" pitchFamily="18" charset="0"/>
                      </a:rPr>
                      <m:t>1</m:t>
                    </m:r>
                    <m:r>
                      <a:rPr lang="en-US" altLang="zh-CN" sz="2400">
                        <a:latin typeface="Cambria Math" panose="02040503050406030204" pitchFamily="18" charset="0"/>
                      </a:rPr>
                      <m:t>)</m:t>
                    </m:r>
                  </m:oMath>
                </a14:m>
                <a:r>
                  <a:rPr lang="zh-CN" altLang="en-US" sz="2400" dirty="0"/>
                  <a:t>的</a:t>
                </a:r>
                <a:r>
                  <a:rPr lang="zh-CN" altLang="zh-CN" sz="2400" dirty="0"/>
                  <a:t>完全二叉树</a:t>
                </a:r>
                <a:r>
                  <a:rPr lang="zh-CN" altLang="en-US" sz="2400" dirty="0"/>
                  <a:t>的深度</a:t>
                </a:r>
                <a14:m>
                  <m:oMath xmlns:m="http://schemas.openxmlformats.org/officeDocument/2006/math">
                    <m:r>
                      <a:rPr lang="en-US" altLang="zh-CN" sz="2400" b="0" i="1" smtClean="0">
                        <a:latin typeface="Cambria Math" panose="02040503050406030204" pitchFamily="18" charset="0"/>
                      </a:rPr>
                      <m:t>𝑑</m:t>
                    </m:r>
                    <m:r>
                      <a:rPr lang="en-US" altLang="zh-CN" sz="2400" b="0" i="0" smtClean="0">
                        <a:latin typeface="Cambria Math" panose="02040503050406030204" pitchFamily="18" charset="0"/>
                      </a:rPr>
                      <m:t>=</m:t>
                    </m:r>
                    <m:d>
                      <m:dPr>
                        <m:begChr m:val="⌈"/>
                        <m:endChr m:val="⌉"/>
                        <m:ctrlPr>
                          <a:rPr lang="zh-CN" altLang="en-US" sz="2400" i="1" smtClean="0">
                            <a:latin typeface="Cambria Math" panose="02040503050406030204" pitchFamily="18" charset="0"/>
                          </a:rPr>
                        </m:ctrlPr>
                      </m:dPr>
                      <m:e>
                        <m:func>
                          <m:funcPr>
                            <m:ctrlPr>
                              <a:rPr lang="en-US" altLang="zh-CN" sz="2400" b="0" i="1" smtClean="0">
                                <a:latin typeface="Cambria Math" panose="02040503050406030204" pitchFamily="18" charset="0"/>
                              </a:rPr>
                            </m:ctrlPr>
                          </m:funcPr>
                          <m:fName>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log</m:t>
                                </m:r>
                              </m:e>
                              <m:sub>
                                <m:r>
                                  <a:rPr lang="en-US" altLang="zh-CN" sz="2400" b="0" i="1" smtClean="0">
                                    <a:latin typeface="Cambria Math" panose="02040503050406030204" pitchFamily="18" charset="0"/>
                                  </a:rPr>
                                  <m:t>2</m:t>
                                </m:r>
                              </m:sub>
                            </m:sSub>
                          </m:fName>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e>
                        </m:func>
                      </m:e>
                    </m:d>
                  </m:oMath>
                </a14:m>
                <a:r>
                  <a:rPr lang="zh-CN" altLang="en-US" sz="2400" dirty="0"/>
                  <a:t>。</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mc:Choice>
        <mc:Fallback>
          <p:sp>
            <p:nvSpPr>
              <p:cNvPr id="10" name="内容占位符 4"/>
              <p:cNvSpPr txBox="1">
                <a:spLocks noRot="1" noChangeAspect="1" noMove="1" noResize="1" noEditPoints="1" noAdjustHandles="1" noChangeArrowheads="1" noChangeShapeType="1" noTextEdit="1"/>
              </p:cNvSpPr>
              <p:nvPr/>
            </p:nvSpPr>
            <p:spPr>
              <a:xfrm>
                <a:off x="946307" y="4982795"/>
                <a:ext cx="11055325" cy="921007"/>
              </a:xfrm>
              <a:prstGeom prst="rect">
                <a:avLst/>
              </a:prstGeom>
              <a:blipFill rotWithShape="1">
                <a:blip r:embed="rId3"/>
                <a:stretch>
                  <a:fillRect l="-1" t="-64" r="1" b="-1743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任意多边形: 形状 19"/>
              <p:cNvSpPr/>
              <p:nvPr/>
            </p:nvSpPr>
            <p:spPr>
              <a:xfrm>
                <a:off x="2154363" y="5659001"/>
                <a:ext cx="7108258" cy="76902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ct val="90000"/>
                  </a:lnSpc>
                  <a:spcBef>
                    <a:spcPct val="0"/>
                  </a:spcBef>
                  <a:spcAft>
                    <a:spcPct val="35000"/>
                  </a:spcAft>
                </a:pPr>
                <a:r>
                  <a:rPr lang="zh-CN" altLang="en-US" sz="2000" b="1" dirty="0">
                    <a:latin typeface="微软雅黑" panose="020B0503020204020204" pitchFamily="34" charset="-122"/>
                    <a:ea typeface="微软雅黑" panose="020B0503020204020204" pitchFamily="34" charset="-122"/>
                  </a:rPr>
                  <a:t>证明</a:t>
                </a:r>
                <a:r>
                  <a:rPr lang="zh-CN" altLang="en-US" sz="2000" dirty="0">
                    <a:latin typeface="微软雅黑" panose="020B0503020204020204" pitchFamily="34" charset="-122"/>
                    <a:ea typeface="微软雅黑" panose="020B0503020204020204" pitchFamily="34" charset="-122"/>
                  </a:rPr>
                  <a:t>：</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根据定理</a:t>
                </a:r>
                <a:r>
                  <a:rPr lang="en-US" altLang="zh-CN" sz="2000" kern="100" dirty="0">
                    <a:effectLst/>
                    <a:latin typeface="微软雅黑" panose="020B0503020204020204" pitchFamily="34" charset="-122"/>
                    <a:ea typeface="微软雅黑" panose="020B0503020204020204" pitchFamily="34" charset="-122"/>
                  </a:rPr>
                  <a:t>5-2</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和命题</a:t>
                </a:r>
                <a:r>
                  <a:rPr lang="en-US" altLang="zh-CN" sz="2000" kern="100" dirty="0">
                    <a:effectLst/>
                    <a:latin typeface="微软雅黑" panose="020B0503020204020204" pitchFamily="34" charset="-122"/>
                    <a:ea typeface="微软雅黑" panose="020B0503020204020204" pitchFamily="34" charset="-122"/>
                  </a:rPr>
                  <a:t>5-3</a:t>
                </a:r>
                <a:r>
                  <a:rPr lang="zh-CN" altLang="en-US" sz="2000" kern="100" dirty="0">
                    <a:latin typeface="微软雅黑" panose="020B0503020204020204" pitchFamily="34" charset="-122"/>
                    <a:ea typeface="微软雅黑" panose="020B0503020204020204" pitchFamily="34" charset="-122"/>
                  </a:rPr>
                  <a:t>，  </a:t>
                </a:r>
                <a14:m>
                  <m:oMath xmlns:m="http://schemas.openxmlformats.org/officeDocument/2006/math">
                    <m:sSup>
                      <m:sSupPr>
                        <m:ctrlPr>
                          <a:rPr lang="en-US" altLang="zh-CN" sz="2000" b="0" i="1" kern="100" smtClean="0">
                            <a:latin typeface="Cambria Math" panose="02040503050406030204" pitchFamily="18" charset="0"/>
                            <a:ea typeface="微软雅黑" panose="020B0503020204020204" pitchFamily="34" charset="-122"/>
                          </a:rPr>
                        </m:ctrlPr>
                      </m:sSupPr>
                      <m:e>
                        <m:r>
                          <a:rPr lang="en-US" altLang="zh-CN" sz="2000" b="0" i="1" kern="100" smtClean="0">
                            <a:latin typeface="Cambria Math" panose="02040503050406030204" pitchFamily="18" charset="0"/>
                            <a:ea typeface="微软雅黑" panose="020B0503020204020204" pitchFamily="34" charset="-122"/>
                          </a:rPr>
                          <m:t>2</m:t>
                        </m:r>
                      </m:e>
                      <m:sup>
                        <m:r>
                          <a:rPr lang="en-US" altLang="zh-CN" sz="2000" b="0" i="1" kern="100" smtClean="0">
                            <a:latin typeface="Cambria Math" panose="02040503050406030204" pitchFamily="18" charset="0"/>
                            <a:ea typeface="微软雅黑" panose="020B0503020204020204" pitchFamily="34" charset="-122"/>
                          </a:rPr>
                          <m:t>𝑑</m:t>
                        </m:r>
                        <m:r>
                          <a:rPr lang="en-US" altLang="zh-CN" sz="2000" b="0" i="1" kern="100" smtClean="0">
                            <a:latin typeface="Cambria Math" panose="02040503050406030204" pitchFamily="18" charset="0"/>
                            <a:ea typeface="微软雅黑" panose="020B0503020204020204" pitchFamily="34" charset="-122"/>
                          </a:rPr>
                          <m:t>−</m:t>
                        </m:r>
                        <m:r>
                          <a:rPr lang="en-US" altLang="zh-CN" sz="2000" b="0" i="1" kern="100" smtClean="0">
                            <a:latin typeface="Cambria Math" panose="02040503050406030204" pitchFamily="18" charset="0"/>
                            <a:ea typeface="微软雅黑" panose="020B0503020204020204" pitchFamily="34" charset="-122"/>
                          </a:rPr>
                          <m:t>1</m:t>
                        </m:r>
                      </m:sup>
                    </m:sSup>
                    <m:r>
                      <a:rPr lang="en-US" altLang="zh-CN" sz="2000" b="0" i="1" kern="100" smtClean="0">
                        <a:latin typeface="Cambria Math" panose="02040503050406030204" pitchFamily="18" charset="0"/>
                        <a:ea typeface="微软雅黑" panose="020B0503020204020204" pitchFamily="34" charset="-122"/>
                      </a:rPr>
                      <m:t>−</m:t>
                    </m:r>
                    <m:r>
                      <a:rPr lang="en-US" altLang="zh-CN" sz="2000" b="0" i="1" kern="100" smtClean="0">
                        <a:latin typeface="Cambria Math" panose="02040503050406030204" pitchFamily="18" charset="0"/>
                        <a:ea typeface="微软雅黑" panose="020B0503020204020204" pitchFamily="34" charset="-122"/>
                      </a:rPr>
                      <m:t>1</m:t>
                    </m:r>
                    <m:r>
                      <a:rPr lang="en-US" altLang="zh-CN" sz="2000" b="0" i="1" kern="100" smtClean="0">
                        <a:latin typeface="Cambria Math" panose="02040503050406030204" pitchFamily="18" charset="0"/>
                        <a:ea typeface="微软雅黑" panose="020B0503020204020204" pitchFamily="34" charset="-122"/>
                      </a:rPr>
                      <m:t>&lt;</m:t>
                    </m:r>
                    <m:r>
                      <a:rPr lang="en-US" altLang="zh-CN" sz="2000" b="0" i="1" kern="100" smtClean="0">
                        <a:latin typeface="Cambria Math" panose="02040503050406030204" pitchFamily="18" charset="0"/>
                        <a:ea typeface="微软雅黑" panose="020B0503020204020204" pitchFamily="34" charset="-122"/>
                      </a:rPr>
                      <m:t>𝑛</m:t>
                    </m:r>
                    <m:r>
                      <a:rPr lang="en-US" altLang="zh-CN" sz="2000" b="0" i="1" kern="100" smtClean="0">
                        <a:latin typeface="Cambria Math" panose="02040503050406030204" pitchFamily="18" charset="0"/>
                        <a:ea typeface="微软雅黑" panose="020B0503020204020204" pitchFamily="34" charset="-122"/>
                      </a:rPr>
                      <m:t>≤</m:t>
                    </m:r>
                    <m:sSup>
                      <m:sSupPr>
                        <m:ctrlPr>
                          <a:rPr lang="en-US" altLang="zh-CN" sz="2000" b="0" i="1" kern="100" smtClean="0">
                            <a:latin typeface="Cambria Math" panose="02040503050406030204" pitchFamily="18" charset="0"/>
                            <a:ea typeface="微软雅黑" panose="020B0503020204020204" pitchFamily="34" charset="-122"/>
                          </a:rPr>
                        </m:ctrlPr>
                      </m:sSupPr>
                      <m:e>
                        <m:r>
                          <a:rPr lang="en-US" altLang="zh-CN" sz="2000" b="0" i="1" kern="100" smtClean="0">
                            <a:latin typeface="Cambria Math" panose="02040503050406030204" pitchFamily="18" charset="0"/>
                            <a:ea typeface="微软雅黑" panose="020B0503020204020204" pitchFamily="34" charset="-122"/>
                          </a:rPr>
                          <m:t>2</m:t>
                        </m:r>
                      </m:e>
                      <m:sup>
                        <m:r>
                          <a:rPr lang="en-US" altLang="zh-CN" sz="2000" b="0" i="1" kern="100" smtClean="0">
                            <a:latin typeface="Cambria Math" panose="02040503050406030204" pitchFamily="18" charset="0"/>
                            <a:ea typeface="微软雅黑" panose="020B0503020204020204" pitchFamily="34" charset="-122"/>
                          </a:rPr>
                          <m:t>𝑑</m:t>
                        </m:r>
                      </m:sup>
                    </m:sSup>
                    <m:r>
                      <a:rPr lang="en-US" altLang="zh-CN" sz="2000" b="0" i="1" kern="100" smtClean="0">
                        <a:latin typeface="Cambria Math" panose="02040503050406030204" pitchFamily="18" charset="0"/>
                        <a:ea typeface="微软雅黑" panose="020B0503020204020204" pitchFamily="34" charset="-122"/>
                      </a:rPr>
                      <m:t>−</m:t>
                    </m:r>
                    <m:r>
                      <a:rPr lang="en-US" altLang="zh-CN" sz="2000" b="0" i="1" kern="100" smtClean="0">
                        <a:latin typeface="Cambria Math" panose="02040503050406030204" pitchFamily="18" charset="0"/>
                        <a:ea typeface="微软雅黑" panose="020B0503020204020204" pitchFamily="34" charset="-122"/>
                      </a:rPr>
                      <m:t>1</m:t>
                    </m:r>
                  </m:oMath>
                </a14:m>
                <a:r>
                  <a:rPr lang="zh-CN" altLang="zh-CN" sz="2400" dirty="0">
                    <a:effectLst/>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p:txBody>
          </p:sp>
        </mc:Choice>
        <mc:Fallback>
          <p:sp>
            <p:nvSpPr>
              <p:cNvPr id="11" name="任意多边形: 形状 19"/>
              <p:cNvSpPr>
                <a:spLocks noRot="1" noChangeAspect="1" noMove="1" noResize="1" noEditPoints="1" noAdjustHandles="1" noChangeArrowheads="1" noChangeShapeType="1" noTextEdit="1"/>
              </p:cNvSpPr>
              <p:nvPr/>
            </p:nvSpPr>
            <p:spPr>
              <a:xfrm>
                <a:off x="2154363" y="5659001"/>
                <a:ext cx="7108258" cy="76902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4"/>
                <a:stretch>
                  <a:fillRect l="-96" t="-893" r="-82" b="-754"/>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5.3.4</a:t>
            </a:r>
            <a:r>
              <a:rPr lang="zh-CN" altLang="en-US" sz="2800" dirty="0"/>
              <a:t> 二叉树的顺序存储实现</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2400" b="1" dirty="0"/>
          </a:p>
        </p:txBody>
      </p:sp>
      <p:sp>
        <p:nvSpPr>
          <p:cNvPr id="6" name="内容占位符 4"/>
          <p:cNvSpPr txBox="1"/>
          <p:nvPr/>
        </p:nvSpPr>
        <p:spPr>
          <a:xfrm>
            <a:off x="584225" y="1500567"/>
            <a:ext cx="11055325" cy="195023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二叉树的主要存储方式：</a:t>
            </a:r>
            <a:r>
              <a:rPr lang="zh-CN" altLang="en-US" sz="2400" dirty="0"/>
              <a:t>顺序存储 </a:t>
            </a:r>
            <a:r>
              <a:rPr lang="en-US" altLang="zh-CN" sz="2400" dirty="0"/>
              <a:t>+</a:t>
            </a:r>
            <a:r>
              <a:rPr lang="zh-CN" altLang="en-US" sz="2400" dirty="0"/>
              <a:t> 链接存储</a:t>
            </a:r>
            <a:endParaRPr lang="en-US" altLang="zh-CN" sz="2400" dirty="0"/>
          </a:p>
          <a:p>
            <a:pPr>
              <a:lnSpc>
                <a:spcPct val="110000"/>
              </a:lnSpc>
            </a:pPr>
            <a:endParaRPr lang="en-US" altLang="zh-CN" sz="2400" b="1" dirty="0"/>
          </a:p>
          <a:p>
            <a:pPr>
              <a:lnSpc>
                <a:spcPct val="110000"/>
              </a:lnSpc>
            </a:pPr>
            <a:r>
              <a:rPr lang="zh-CN" altLang="en-US" sz="2400" b="1" dirty="0"/>
              <a:t>完全二叉树的顺序存储</a:t>
            </a:r>
            <a:r>
              <a:rPr lang="zh-CN" altLang="en-US" sz="2400" dirty="0"/>
              <a:t>：完全二叉树所有结点可以分层从左向右连续编号，可用一组地址连续的存储单元（</a:t>
            </a:r>
            <a:r>
              <a:rPr lang="zh-CN" altLang="en-US" sz="2400" b="1" dirty="0"/>
              <a:t>顺序表</a:t>
            </a:r>
            <a:r>
              <a:rPr lang="zh-CN" altLang="en-US" sz="2400" dirty="0"/>
              <a:t>）存储二叉树的各个结点</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p:pic>
        <p:nvPicPr>
          <p:cNvPr id="7" name="图片 6"/>
          <p:cNvPicPr>
            <a:picLocks noChangeAspect="1"/>
          </p:cNvPicPr>
          <p:nvPr/>
        </p:nvPicPr>
        <p:blipFill>
          <a:blip r:embed="rId1"/>
          <a:stretch>
            <a:fillRect/>
          </a:stretch>
        </p:blipFill>
        <p:spPr>
          <a:xfrm>
            <a:off x="1682518" y="3450798"/>
            <a:ext cx="3766066" cy="2213233"/>
          </a:xfrm>
          <a:prstGeom prst="rect">
            <a:avLst/>
          </a:prstGeom>
        </p:spPr>
      </p:pic>
      <p:pic>
        <p:nvPicPr>
          <p:cNvPr id="8" name="图片 7"/>
          <p:cNvPicPr>
            <a:picLocks noChangeAspect="1"/>
          </p:cNvPicPr>
          <p:nvPr/>
        </p:nvPicPr>
        <p:blipFill>
          <a:blip r:embed="rId2"/>
          <a:stretch>
            <a:fillRect/>
          </a:stretch>
        </p:blipFill>
        <p:spPr>
          <a:xfrm>
            <a:off x="6546877" y="4035482"/>
            <a:ext cx="5051566" cy="1043866"/>
          </a:xfrm>
          <a:prstGeom prst="rect">
            <a:avLst/>
          </a:prstGeom>
        </p:spPr>
      </p:pic>
      <p:sp>
        <p:nvSpPr>
          <p:cNvPr id="9" name="左右箭头 8"/>
          <p:cNvSpPr/>
          <p:nvPr/>
        </p:nvSpPr>
        <p:spPr>
          <a:xfrm>
            <a:off x="5683224" y="4430124"/>
            <a:ext cx="622158" cy="254581"/>
          </a:xfrm>
          <a:prstGeom prst="leftRight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任意多边形: 形状 19"/>
          <p:cNvSpPr/>
          <p:nvPr/>
        </p:nvSpPr>
        <p:spPr>
          <a:xfrm>
            <a:off x="3221961" y="5614567"/>
            <a:ext cx="5541510" cy="76902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spcBef>
                <a:spcPct val="0"/>
              </a:spcBef>
              <a:spcAft>
                <a:spcPct val="35000"/>
              </a:spcAft>
            </a:pPr>
            <a:r>
              <a:rPr lang="zh-CN" altLang="en-US" sz="2000" dirty="0">
                <a:latin typeface="微软雅黑" panose="020B0503020204020204" pitchFamily="34" charset="-122"/>
                <a:ea typeface="微软雅黑" panose="020B0503020204020204" pitchFamily="34" charset="-122"/>
              </a:rPr>
              <a:t>各结点的索引（编号）与顺序表位置一一对应，结点的数据存放在顺序表相应位置的单元中 </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sp>
        <p:nvSpPr>
          <p:cNvPr id="2" name="标题 9801"/>
          <p:cNvSpPr txBox="1"/>
          <p:nvPr/>
        </p:nvSpPr>
        <p:spPr>
          <a:xfrm flipV="1">
            <a:off x="0" y="729000"/>
            <a:ext cx="11615165" cy="5400000"/>
          </a:xfrm>
          <a:prstGeom prst="cube">
            <a:avLst>
              <a:gd name="adj" fmla="val 1804"/>
            </a:avLst>
          </a:pr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5" name="六边形 4"/>
          <p:cNvSpPr/>
          <p:nvPr/>
        </p:nvSpPr>
        <p:spPr>
          <a:xfrm rot="5400000">
            <a:off x="-5678865" y="-723361"/>
            <a:ext cx="9564253" cy="8696378"/>
          </a:xfrm>
          <a:prstGeom prst="hexagon">
            <a:avLst>
              <a:gd name="adj" fmla="val 30493"/>
              <a:gd name="vf" fmla="val 115470"/>
            </a:avLst>
          </a:prstGeom>
          <a:gradFill>
            <a:gsLst>
              <a:gs pos="77000">
                <a:srgbClr val="016773"/>
              </a:gs>
              <a:gs pos="100000">
                <a:srgbClr val="007684"/>
              </a:gs>
            </a:gsLst>
            <a:lin ang="5400000" scaled="0"/>
          </a:gradFill>
          <a:ln>
            <a:noFill/>
          </a:ln>
          <a:effectLst>
            <a:outerShdw blurRad="698500" dist="165100" algn="l" rotWithShape="0">
              <a:srgbClr val="013F4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rot="19714174">
            <a:off x="-2503449" y="2643987"/>
            <a:ext cx="7581286" cy="4086054"/>
          </a:xfrm>
          <a:prstGeom prst="parallelogram">
            <a:avLst>
              <a:gd name="adj" fmla="val 61032"/>
            </a:avLst>
          </a:prstGeom>
          <a:solidFill>
            <a:srgbClr val="00AB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20891" y="2740372"/>
            <a:ext cx="540023" cy="1384403"/>
          </a:xfrm>
          <a:custGeom>
            <a:avLst/>
            <a:gdLst/>
            <a:ahLst/>
            <a:cxnLst/>
            <a:rect l="l" t="t" r="r" b="b"/>
            <a:pathLst>
              <a:path w="540023" h="1384403">
                <a:moveTo>
                  <a:pt x="195374" y="1232620"/>
                </a:moveTo>
                <a:lnTo>
                  <a:pt x="204155" y="1247987"/>
                </a:lnTo>
                <a:cubicBezTo>
                  <a:pt x="132445" y="1288964"/>
                  <a:pt x="80491" y="1317502"/>
                  <a:pt x="48295" y="1333600"/>
                </a:cubicBezTo>
                <a:cubicBezTo>
                  <a:pt x="42441" y="1337991"/>
                  <a:pt x="37319" y="1336527"/>
                  <a:pt x="32928" y="1329210"/>
                </a:cubicBezTo>
                <a:cubicBezTo>
                  <a:pt x="27074" y="1321892"/>
                  <a:pt x="16830" y="1305062"/>
                  <a:pt x="2195" y="1278720"/>
                </a:cubicBezTo>
                <a:cubicBezTo>
                  <a:pt x="732" y="1277256"/>
                  <a:pt x="0" y="1275793"/>
                  <a:pt x="0" y="1274329"/>
                </a:cubicBezTo>
                <a:close/>
                <a:moveTo>
                  <a:pt x="458800" y="863824"/>
                </a:moveTo>
                <a:cubicBezTo>
                  <a:pt x="460264" y="862361"/>
                  <a:pt x="463190" y="863092"/>
                  <a:pt x="467581" y="866019"/>
                </a:cubicBezTo>
                <a:cubicBezTo>
                  <a:pt x="470508" y="867483"/>
                  <a:pt x="474167" y="870410"/>
                  <a:pt x="478557" y="874800"/>
                </a:cubicBezTo>
                <a:cubicBezTo>
                  <a:pt x="500509" y="892362"/>
                  <a:pt x="515144" y="903338"/>
                  <a:pt x="522461" y="907728"/>
                </a:cubicBezTo>
                <a:cubicBezTo>
                  <a:pt x="528315" y="912119"/>
                  <a:pt x="530510" y="915778"/>
                  <a:pt x="529047" y="918705"/>
                </a:cubicBezTo>
                <a:cubicBezTo>
                  <a:pt x="529047" y="920168"/>
                  <a:pt x="526120" y="922363"/>
                  <a:pt x="520266" y="925290"/>
                </a:cubicBezTo>
                <a:cubicBezTo>
                  <a:pt x="511485" y="928217"/>
                  <a:pt x="507826" y="934071"/>
                  <a:pt x="509290" y="942852"/>
                </a:cubicBezTo>
                <a:cubicBezTo>
                  <a:pt x="509290" y="1112615"/>
                  <a:pt x="508558" y="1223839"/>
                  <a:pt x="507095" y="1276525"/>
                </a:cubicBezTo>
                <a:cubicBezTo>
                  <a:pt x="507095" y="1314575"/>
                  <a:pt x="500509" y="1336527"/>
                  <a:pt x="487338" y="1342381"/>
                </a:cubicBezTo>
                <a:cubicBezTo>
                  <a:pt x="477093" y="1351162"/>
                  <a:pt x="467581" y="1361406"/>
                  <a:pt x="458800" y="1373114"/>
                </a:cubicBezTo>
                <a:cubicBezTo>
                  <a:pt x="450019" y="1381895"/>
                  <a:pt x="442702" y="1385554"/>
                  <a:pt x="436848" y="1384090"/>
                </a:cubicBezTo>
                <a:cubicBezTo>
                  <a:pt x="432457" y="1381163"/>
                  <a:pt x="430994" y="1373846"/>
                  <a:pt x="432457" y="1362138"/>
                </a:cubicBezTo>
                <a:cubicBezTo>
                  <a:pt x="436848" y="1347503"/>
                  <a:pt x="433921" y="1337259"/>
                  <a:pt x="423677" y="1331405"/>
                </a:cubicBezTo>
                <a:cubicBezTo>
                  <a:pt x="413432" y="1321161"/>
                  <a:pt x="392212" y="1307989"/>
                  <a:pt x="360015" y="1291891"/>
                </a:cubicBezTo>
                <a:lnTo>
                  <a:pt x="366601" y="1278720"/>
                </a:lnTo>
                <a:lnTo>
                  <a:pt x="443434" y="1294086"/>
                </a:lnTo>
                <a:cubicBezTo>
                  <a:pt x="447824" y="1276525"/>
                  <a:pt x="450019" y="1152861"/>
                  <a:pt x="450019" y="923095"/>
                </a:cubicBezTo>
                <a:lnTo>
                  <a:pt x="278792" y="929681"/>
                </a:lnTo>
                <a:lnTo>
                  <a:pt x="274402" y="1221644"/>
                </a:lnTo>
                <a:cubicBezTo>
                  <a:pt x="302208" y="1173349"/>
                  <a:pt x="323428" y="1130177"/>
                  <a:pt x="338063" y="1092127"/>
                </a:cubicBezTo>
                <a:cubicBezTo>
                  <a:pt x="323428" y="1061394"/>
                  <a:pt x="305135" y="1027002"/>
                  <a:pt x="283183" y="988951"/>
                </a:cubicBezTo>
                <a:lnTo>
                  <a:pt x="296354" y="980171"/>
                </a:lnTo>
                <a:cubicBezTo>
                  <a:pt x="318306" y="1005050"/>
                  <a:pt x="337332" y="1028465"/>
                  <a:pt x="353430" y="1050417"/>
                </a:cubicBezTo>
                <a:cubicBezTo>
                  <a:pt x="357820" y="1038710"/>
                  <a:pt x="362211" y="1026270"/>
                  <a:pt x="366601" y="1013099"/>
                </a:cubicBezTo>
                <a:cubicBezTo>
                  <a:pt x="373918" y="986756"/>
                  <a:pt x="378309" y="966999"/>
                  <a:pt x="379772" y="953828"/>
                </a:cubicBezTo>
                <a:cubicBezTo>
                  <a:pt x="379772" y="947974"/>
                  <a:pt x="384163" y="947242"/>
                  <a:pt x="392944" y="951633"/>
                </a:cubicBezTo>
                <a:cubicBezTo>
                  <a:pt x="397334" y="956023"/>
                  <a:pt x="406847" y="961877"/>
                  <a:pt x="421481" y="969194"/>
                </a:cubicBezTo>
                <a:cubicBezTo>
                  <a:pt x="427335" y="972121"/>
                  <a:pt x="430994" y="974317"/>
                  <a:pt x="432457" y="975780"/>
                </a:cubicBezTo>
                <a:cubicBezTo>
                  <a:pt x="436848" y="977244"/>
                  <a:pt x="436848" y="983098"/>
                  <a:pt x="432457" y="993342"/>
                </a:cubicBezTo>
                <a:cubicBezTo>
                  <a:pt x="430994" y="997732"/>
                  <a:pt x="428067" y="1004318"/>
                  <a:pt x="423677" y="1013099"/>
                </a:cubicBezTo>
                <a:cubicBezTo>
                  <a:pt x="420750" y="1021880"/>
                  <a:pt x="417823" y="1028465"/>
                  <a:pt x="414896" y="1032856"/>
                </a:cubicBezTo>
                <a:cubicBezTo>
                  <a:pt x="406115" y="1054808"/>
                  <a:pt x="397334" y="1075297"/>
                  <a:pt x="388553" y="1094322"/>
                </a:cubicBezTo>
                <a:cubicBezTo>
                  <a:pt x="413432" y="1127982"/>
                  <a:pt x="430994" y="1153593"/>
                  <a:pt x="441238" y="1171154"/>
                </a:cubicBezTo>
                <a:cubicBezTo>
                  <a:pt x="448556" y="1182862"/>
                  <a:pt x="448556" y="1193838"/>
                  <a:pt x="441238" y="1204082"/>
                </a:cubicBezTo>
                <a:cubicBezTo>
                  <a:pt x="429531" y="1224571"/>
                  <a:pt x="417823" y="1239206"/>
                  <a:pt x="406115" y="1247987"/>
                </a:cubicBezTo>
                <a:cubicBezTo>
                  <a:pt x="391480" y="1211400"/>
                  <a:pt x="376845" y="1175545"/>
                  <a:pt x="362211" y="1140421"/>
                </a:cubicBezTo>
                <a:cubicBezTo>
                  <a:pt x="338795" y="1179935"/>
                  <a:pt x="308794" y="1216522"/>
                  <a:pt x="272207" y="1250182"/>
                </a:cubicBezTo>
                <a:lnTo>
                  <a:pt x="272207" y="1337991"/>
                </a:lnTo>
                <a:cubicBezTo>
                  <a:pt x="272207" y="1346771"/>
                  <a:pt x="269280" y="1351894"/>
                  <a:pt x="263426" y="1353357"/>
                </a:cubicBezTo>
                <a:cubicBezTo>
                  <a:pt x="248791" y="1363602"/>
                  <a:pt x="234156" y="1370919"/>
                  <a:pt x="219522" y="1375309"/>
                </a:cubicBezTo>
                <a:cubicBezTo>
                  <a:pt x="212204" y="1376773"/>
                  <a:pt x="209277" y="1373846"/>
                  <a:pt x="210741" y="1366528"/>
                </a:cubicBezTo>
                <a:cubicBezTo>
                  <a:pt x="213668" y="1307989"/>
                  <a:pt x="216595" y="1202619"/>
                  <a:pt x="219522" y="1050417"/>
                </a:cubicBezTo>
                <a:cubicBezTo>
                  <a:pt x="220985" y="1005050"/>
                  <a:pt x="221717" y="975048"/>
                  <a:pt x="221717" y="960414"/>
                </a:cubicBezTo>
                <a:cubicBezTo>
                  <a:pt x="221717" y="932608"/>
                  <a:pt x="221717" y="906265"/>
                  <a:pt x="221717" y="881386"/>
                </a:cubicBezTo>
                <a:cubicBezTo>
                  <a:pt x="221717" y="876995"/>
                  <a:pt x="222449" y="874800"/>
                  <a:pt x="223912" y="874800"/>
                </a:cubicBezTo>
                <a:cubicBezTo>
                  <a:pt x="223912" y="873337"/>
                  <a:pt x="226107" y="873337"/>
                  <a:pt x="230498" y="874800"/>
                </a:cubicBezTo>
                <a:cubicBezTo>
                  <a:pt x="242206" y="879191"/>
                  <a:pt x="259035" y="887972"/>
                  <a:pt x="280988" y="901143"/>
                </a:cubicBezTo>
                <a:lnTo>
                  <a:pt x="434653" y="894557"/>
                </a:lnTo>
                <a:cubicBezTo>
                  <a:pt x="434653" y="894557"/>
                  <a:pt x="435384" y="894557"/>
                  <a:pt x="436848" y="894557"/>
                </a:cubicBezTo>
                <a:cubicBezTo>
                  <a:pt x="445629" y="893094"/>
                  <a:pt x="450019" y="890167"/>
                  <a:pt x="450019" y="885776"/>
                </a:cubicBezTo>
                <a:cubicBezTo>
                  <a:pt x="452946" y="882849"/>
                  <a:pt x="454410" y="878459"/>
                  <a:pt x="454410" y="872605"/>
                </a:cubicBezTo>
                <a:cubicBezTo>
                  <a:pt x="455873" y="866751"/>
                  <a:pt x="457337" y="863824"/>
                  <a:pt x="458800" y="863824"/>
                </a:cubicBezTo>
                <a:close/>
                <a:moveTo>
                  <a:pt x="111956" y="857239"/>
                </a:moveTo>
                <a:cubicBezTo>
                  <a:pt x="113420" y="855775"/>
                  <a:pt x="115615" y="856507"/>
                  <a:pt x="118542" y="859434"/>
                </a:cubicBezTo>
                <a:cubicBezTo>
                  <a:pt x="120005" y="860897"/>
                  <a:pt x="123664" y="863092"/>
                  <a:pt x="129518" y="866019"/>
                </a:cubicBezTo>
                <a:cubicBezTo>
                  <a:pt x="155860" y="880654"/>
                  <a:pt x="170495" y="889435"/>
                  <a:pt x="173422" y="892362"/>
                </a:cubicBezTo>
                <a:cubicBezTo>
                  <a:pt x="177813" y="895289"/>
                  <a:pt x="177081" y="899679"/>
                  <a:pt x="171227" y="905533"/>
                </a:cubicBezTo>
                <a:cubicBezTo>
                  <a:pt x="166836" y="909924"/>
                  <a:pt x="158787" y="919436"/>
                  <a:pt x="147080" y="934071"/>
                </a:cubicBezTo>
                <a:cubicBezTo>
                  <a:pt x="110493" y="980902"/>
                  <a:pt x="81223" y="1013099"/>
                  <a:pt x="59271" y="1030660"/>
                </a:cubicBezTo>
                <a:lnTo>
                  <a:pt x="131713" y="1021880"/>
                </a:lnTo>
                <a:cubicBezTo>
                  <a:pt x="136103" y="1014562"/>
                  <a:pt x="139762" y="1007977"/>
                  <a:pt x="142689" y="1002123"/>
                </a:cubicBezTo>
                <a:cubicBezTo>
                  <a:pt x="150006" y="988951"/>
                  <a:pt x="155860" y="975048"/>
                  <a:pt x="160251" y="960414"/>
                </a:cubicBezTo>
                <a:cubicBezTo>
                  <a:pt x="161714" y="957487"/>
                  <a:pt x="163178" y="956023"/>
                  <a:pt x="164641" y="956023"/>
                </a:cubicBezTo>
                <a:cubicBezTo>
                  <a:pt x="164641" y="954560"/>
                  <a:pt x="166105" y="955292"/>
                  <a:pt x="169032" y="958218"/>
                </a:cubicBezTo>
                <a:cubicBezTo>
                  <a:pt x="193911" y="974317"/>
                  <a:pt x="209277" y="986024"/>
                  <a:pt x="215131" y="993342"/>
                </a:cubicBezTo>
                <a:cubicBezTo>
                  <a:pt x="217326" y="994074"/>
                  <a:pt x="218424" y="995537"/>
                  <a:pt x="218424" y="997732"/>
                </a:cubicBezTo>
                <a:cubicBezTo>
                  <a:pt x="218424" y="999927"/>
                  <a:pt x="217326" y="1002854"/>
                  <a:pt x="215131" y="1006513"/>
                </a:cubicBezTo>
                <a:cubicBezTo>
                  <a:pt x="212204" y="1009440"/>
                  <a:pt x="207814" y="1014562"/>
                  <a:pt x="201960" y="1021880"/>
                </a:cubicBezTo>
                <a:cubicBezTo>
                  <a:pt x="194643" y="1029197"/>
                  <a:pt x="189520" y="1035051"/>
                  <a:pt x="186593" y="1039441"/>
                </a:cubicBezTo>
                <a:cubicBezTo>
                  <a:pt x="154397" y="1084809"/>
                  <a:pt x="121469" y="1123591"/>
                  <a:pt x="87809" y="1155788"/>
                </a:cubicBezTo>
                <a:lnTo>
                  <a:pt x="190984" y="1140421"/>
                </a:lnTo>
                <a:lnTo>
                  <a:pt x="199765" y="1160178"/>
                </a:lnTo>
                <a:lnTo>
                  <a:pt x="87809" y="1199692"/>
                </a:lnTo>
                <a:cubicBezTo>
                  <a:pt x="67320" y="1208473"/>
                  <a:pt x="54149" y="1215790"/>
                  <a:pt x="48295" y="1221644"/>
                </a:cubicBezTo>
                <a:lnTo>
                  <a:pt x="15367" y="1162373"/>
                </a:lnTo>
                <a:cubicBezTo>
                  <a:pt x="34392" y="1159447"/>
                  <a:pt x="48295" y="1150666"/>
                  <a:pt x="57076" y="1136031"/>
                </a:cubicBezTo>
                <a:cubicBezTo>
                  <a:pt x="76101" y="1109688"/>
                  <a:pt x="94394" y="1083346"/>
                  <a:pt x="111956" y="1057003"/>
                </a:cubicBezTo>
                <a:lnTo>
                  <a:pt x="68052" y="1070174"/>
                </a:lnTo>
                <a:cubicBezTo>
                  <a:pt x="51954" y="1076028"/>
                  <a:pt x="39514" y="1082614"/>
                  <a:pt x="30733" y="1089931"/>
                </a:cubicBezTo>
                <a:lnTo>
                  <a:pt x="0" y="1037246"/>
                </a:lnTo>
                <a:cubicBezTo>
                  <a:pt x="13171" y="1032856"/>
                  <a:pt x="23416" y="1026270"/>
                  <a:pt x="30733" y="1017489"/>
                </a:cubicBezTo>
                <a:cubicBezTo>
                  <a:pt x="61466" y="967731"/>
                  <a:pt x="82687" y="928949"/>
                  <a:pt x="94394" y="901143"/>
                </a:cubicBezTo>
                <a:cubicBezTo>
                  <a:pt x="101712" y="885045"/>
                  <a:pt x="106834" y="871873"/>
                  <a:pt x="109761" y="861629"/>
                </a:cubicBezTo>
                <a:cubicBezTo>
                  <a:pt x="111224" y="858702"/>
                  <a:pt x="111956" y="857239"/>
                  <a:pt x="111956" y="857239"/>
                </a:cubicBezTo>
                <a:close/>
                <a:moveTo>
                  <a:pt x="498314" y="233425"/>
                </a:moveTo>
                <a:cubicBezTo>
                  <a:pt x="501241" y="236352"/>
                  <a:pt x="504900" y="240011"/>
                  <a:pt x="509290" y="244402"/>
                </a:cubicBezTo>
                <a:cubicBezTo>
                  <a:pt x="518071" y="254646"/>
                  <a:pt x="524656" y="261231"/>
                  <a:pt x="529047" y="264158"/>
                </a:cubicBezTo>
                <a:cubicBezTo>
                  <a:pt x="531974" y="267085"/>
                  <a:pt x="532706" y="270012"/>
                  <a:pt x="531242" y="272939"/>
                </a:cubicBezTo>
                <a:cubicBezTo>
                  <a:pt x="529779" y="274403"/>
                  <a:pt x="526852" y="275135"/>
                  <a:pt x="522461" y="275135"/>
                </a:cubicBezTo>
                <a:cubicBezTo>
                  <a:pt x="510753" y="273671"/>
                  <a:pt x="490997" y="273671"/>
                  <a:pt x="463190" y="275135"/>
                </a:cubicBezTo>
                <a:cubicBezTo>
                  <a:pt x="445629" y="275135"/>
                  <a:pt x="431726" y="275135"/>
                  <a:pt x="421481" y="275135"/>
                </a:cubicBezTo>
                <a:lnTo>
                  <a:pt x="381968" y="277330"/>
                </a:lnTo>
                <a:cubicBezTo>
                  <a:pt x="387821" y="278793"/>
                  <a:pt x="390017" y="280988"/>
                  <a:pt x="388553" y="283915"/>
                </a:cubicBezTo>
                <a:lnTo>
                  <a:pt x="388553" y="336601"/>
                </a:lnTo>
                <a:lnTo>
                  <a:pt x="436848" y="334405"/>
                </a:lnTo>
                <a:cubicBezTo>
                  <a:pt x="442702" y="332942"/>
                  <a:pt x="452214" y="331478"/>
                  <a:pt x="465386" y="330015"/>
                </a:cubicBezTo>
                <a:cubicBezTo>
                  <a:pt x="478557" y="328551"/>
                  <a:pt x="487338" y="327820"/>
                  <a:pt x="491728" y="327820"/>
                </a:cubicBezTo>
                <a:cubicBezTo>
                  <a:pt x="500509" y="336601"/>
                  <a:pt x="508558" y="344650"/>
                  <a:pt x="515876" y="351967"/>
                </a:cubicBezTo>
                <a:cubicBezTo>
                  <a:pt x="518803" y="354894"/>
                  <a:pt x="520266" y="357089"/>
                  <a:pt x="520266" y="358553"/>
                </a:cubicBezTo>
                <a:cubicBezTo>
                  <a:pt x="518803" y="360016"/>
                  <a:pt x="515876" y="360748"/>
                  <a:pt x="511485" y="360748"/>
                </a:cubicBezTo>
                <a:cubicBezTo>
                  <a:pt x="492460" y="360748"/>
                  <a:pt x="475630" y="361480"/>
                  <a:pt x="460995" y="362943"/>
                </a:cubicBezTo>
                <a:lnTo>
                  <a:pt x="388553" y="367334"/>
                </a:lnTo>
                <a:lnTo>
                  <a:pt x="388553" y="446361"/>
                </a:lnTo>
                <a:cubicBezTo>
                  <a:pt x="426604" y="452215"/>
                  <a:pt x="477093" y="452947"/>
                  <a:pt x="540023" y="448556"/>
                </a:cubicBezTo>
                <a:lnTo>
                  <a:pt x="537828" y="463923"/>
                </a:lnTo>
                <a:cubicBezTo>
                  <a:pt x="523193" y="472704"/>
                  <a:pt x="507095" y="487339"/>
                  <a:pt x="489533" y="507827"/>
                </a:cubicBezTo>
                <a:cubicBezTo>
                  <a:pt x="485143" y="518072"/>
                  <a:pt x="475630" y="521730"/>
                  <a:pt x="460995" y="518803"/>
                </a:cubicBezTo>
                <a:cubicBezTo>
                  <a:pt x="358552" y="518803"/>
                  <a:pt x="289769" y="483680"/>
                  <a:pt x="254645" y="413433"/>
                </a:cubicBezTo>
                <a:cubicBezTo>
                  <a:pt x="235620" y="463191"/>
                  <a:pt x="200496" y="503437"/>
                  <a:pt x="149275" y="534170"/>
                </a:cubicBezTo>
                <a:lnTo>
                  <a:pt x="140494" y="525389"/>
                </a:lnTo>
                <a:cubicBezTo>
                  <a:pt x="172690" y="477094"/>
                  <a:pt x="193911" y="425141"/>
                  <a:pt x="204155" y="369529"/>
                </a:cubicBezTo>
                <a:cubicBezTo>
                  <a:pt x="208546" y="346113"/>
                  <a:pt x="210741" y="325624"/>
                  <a:pt x="210741" y="308063"/>
                </a:cubicBezTo>
                <a:cubicBezTo>
                  <a:pt x="210741" y="303672"/>
                  <a:pt x="211473" y="301477"/>
                  <a:pt x="212936" y="301477"/>
                </a:cubicBezTo>
                <a:cubicBezTo>
                  <a:pt x="214399" y="300014"/>
                  <a:pt x="217326" y="300014"/>
                  <a:pt x="221717" y="301477"/>
                </a:cubicBezTo>
                <a:cubicBezTo>
                  <a:pt x="239279" y="307331"/>
                  <a:pt x="256840" y="313185"/>
                  <a:pt x="274402" y="319039"/>
                </a:cubicBezTo>
                <a:cubicBezTo>
                  <a:pt x="278792" y="323429"/>
                  <a:pt x="280256" y="327820"/>
                  <a:pt x="278792" y="332210"/>
                </a:cubicBezTo>
                <a:cubicBezTo>
                  <a:pt x="278792" y="335137"/>
                  <a:pt x="276597" y="342454"/>
                  <a:pt x="272207" y="354162"/>
                </a:cubicBezTo>
                <a:cubicBezTo>
                  <a:pt x="267816" y="367334"/>
                  <a:pt x="264889" y="376846"/>
                  <a:pt x="263426" y="382700"/>
                </a:cubicBezTo>
                <a:cubicBezTo>
                  <a:pt x="280988" y="401725"/>
                  <a:pt x="300745" y="416360"/>
                  <a:pt x="322697" y="426604"/>
                </a:cubicBezTo>
                <a:lnTo>
                  <a:pt x="322697" y="279525"/>
                </a:lnTo>
                <a:lnTo>
                  <a:pt x="285378" y="279525"/>
                </a:lnTo>
                <a:cubicBezTo>
                  <a:pt x="266353" y="279525"/>
                  <a:pt x="238547" y="280988"/>
                  <a:pt x="201960" y="283915"/>
                </a:cubicBezTo>
                <a:lnTo>
                  <a:pt x="180008" y="250987"/>
                </a:lnTo>
                <a:cubicBezTo>
                  <a:pt x="194643" y="250987"/>
                  <a:pt x="218790" y="250255"/>
                  <a:pt x="252450" y="248792"/>
                </a:cubicBezTo>
                <a:cubicBezTo>
                  <a:pt x="265621" y="248792"/>
                  <a:pt x="273670" y="248792"/>
                  <a:pt x="276597" y="248792"/>
                </a:cubicBezTo>
                <a:lnTo>
                  <a:pt x="406115" y="244402"/>
                </a:lnTo>
                <a:cubicBezTo>
                  <a:pt x="409042" y="244402"/>
                  <a:pt x="413432" y="244402"/>
                  <a:pt x="419286" y="244402"/>
                </a:cubicBezTo>
                <a:cubicBezTo>
                  <a:pt x="457337" y="241475"/>
                  <a:pt x="483679" y="237816"/>
                  <a:pt x="498314" y="233425"/>
                </a:cubicBezTo>
                <a:close/>
                <a:moveTo>
                  <a:pt x="377577" y="136836"/>
                </a:moveTo>
                <a:lnTo>
                  <a:pt x="289769" y="141226"/>
                </a:lnTo>
                <a:lnTo>
                  <a:pt x="289769" y="178545"/>
                </a:lnTo>
                <a:lnTo>
                  <a:pt x="384163" y="174155"/>
                </a:lnTo>
                <a:cubicBezTo>
                  <a:pt x="395871" y="174155"/>
                  <a:pt x="406115" y="173423"/>
                  <a:pt x="414896" y="171959"/>
                </a:cubicBezTo>
                <a:lnTo>
                  <a:pt x="414896" y="136836"/>
                </a:lnTo>
                <a:cubicBezTo>
                  <a:pt x="406115" y="136836"/>
                  <a:pt x="393675" y="136836"/>
                  <a:pt x="377577" y="136836"/>
                </a:cubicBezTo>
                <a:close/>
                <a:moveTo>
                  <a:pt x="417091" y="68784"/>
                </a:moveTo>
                <a:lnTo>
                  <a:pt x="289769" y="73175"/>
                </a:lnTo>
                <a:lnTo>
                  <a:pt x="289769" y="112689"/>
                </a:lnTo>
                <a:lnTo>
                  <a:pt x="370991" y="108298"/>
                </a:lnTo>
                <a:cubicBezTo>
                  <a:pt x="375382" y="108298"/>
                  <a:pt x="381968" y="107566"/>
                  <a:pt x="390748" y="106103"/>
                </a:cubicBezTo>
                <a:cubicBezTo>
                  <a:pt x="398066" y="106103"/>
                  <a:pt x="403188" y="106103"/>
                  <a:pt x="406115" y="106103"/>
                </a:cubicBezTo>
                <a:cubicBezTo>
                  <a:pt x="409042" y="110493"/>
                  <a:pt x="412701" y="114884"/>
                  <a:pt x="417091" y="119274"/>
                </a:cubicBezTo>
                <a:close/>
                <a:moveTo>
                  <a:pt x="423677" y="11709"/>
                </a:moveTo>
                <a:cubicBezTo>
                  <a:pt x="425140" y="10245"/>
                  <a:pt x="428067" y="10977"/>
                  <a:pt x="432457" y="13904"/>
                </a:cubicBezTo>
                <a:cubicBezTo>
                  <a:pt x="439775" y="19758"/>
                  <a:pt x="451483" y="28539"/>
                  <a:pt x="467581" y="40247"/>
                </a:cubicBezTo>
                <a:cubicBezTo>
                  <a:pt x="480752" y="47564"/>
                  <a:pt x="488801" y="52686"/>
                  <a:pt x="491728" y="55613"/>
                </a:cubicBezTo>
                <a:cubicBezTo>
                  <a:pt x="497582" y="60003"/>
                  <a:pt x="500509" y="63662"/>
                  <a:pt x="500509" y="66589"/>
                </a:cubicBezTo>
                <a:cubicBezTo>
                  <a:pt x="500509" y="69516"/>
                  <a:pt x="497582" y="71711"/>
                  <a:pt x="491728" y="73175"/>
                </a:cubicBezTo>
                <a:cubicBezTo>
                  <a:pt x="482947" y="76102"/>
                  <a:pt x="479289" y="81956"/>
                  <a:pt x="480752" y="90736"/>
                </a:cubicBezTo>
                <a:cubicBezTo>
                  <a:pt x="479289" y="106835"/>
                  <a:pt x="478557" y="141226"/>
                  <a:pt x="478557" y="193912"/>
                </a:cubicBezTo>
                <a:cubicBezTo>
                  <a:pt x="478557" y="198302"/>
                  <a:pt x="477825" y="201229"/>
                  <a:pt x="476362" y="202692"/>
                </a:cubicBezTo>
                <a:cubicBezTo>
                  <a:pt x="467581" y="207083"/>
                  <a:pt x="450019" y="212937"/>
                  <a:pt x="423677" y="220254"/>
                </a:cubicBezTo>
                <a:cubicBezTo>
                  <a:pt x="416359" y="221718"/>
                  <a:pt x="413432" y="219522"/>
                  <a:pt x="414896" y="213668"/>
                </a:cubicBezTo>
                <a:lnTo>
                  <a:pt x="414896" y="202692"/>
                </a:lnTo>
                <a:cubicBezTo>
                  <a:pt x="407578" y="202692"/>
                  <a:pt x="399529" y="202692"/>
                  <a:pt x="390748" y="202692"/>
                </a:cubicBezTo>
                <a:lnTo>
                  <a:pt x="289769" y="207083"/>
                </a:lnTo>
                <a:cubicBezTo>
                  <a:pt x="289769" y="212937"/>
                  <a:pt x="288305" y="216595"/>
                  <a:pt x="285378" y="218059"/>
                </a:cubicBezTo>
                <a:cubicBezTo>
                  <a:pt x="266353" y="225376"/>
                  <a:pt x="248791" y="230498"/>
                  <a:pt x="232693" y="233425"/>
                </a:cubicBezTo>
                <a:cubicBezTo>
                  <a:pt x="229766" y="234889"/>
                  <a:pt x="227571" y="234889"/>
                  <a:pt x="226107" y="233425"/>
                </a:cubicBezTo>
                <a:cubicBezTo>
                  <a:pt x="226107" y="233425"/>
                  <a:pt x="226107" y="231962"/>
                  <a:pt x="226107" y="229035"/>
                </a:cubicBezTo>
                <a:cubicBezTo>
                  <a:pt x="226107" y="218791"/>
                  <a:pt x="226107" y="196839"/>
                  <a:pt x="226107" y="163179"/>
                </a:cubicBezTo>
                <a:cubicBezTo>
                  <a:pt x="227571" y="123665"/>
                  <a:pt x="228302" y="95859"/>
                  <a:pt x="228302" y="79760"/>
                </a:cubicBezTo>
                <a:cubicBezTo>
                  <a:pt x="228302" y="63662"/>
                  <a:pt x="228302" y="47564"/>
                  <a:pt x="228302" y="31466"/>
                </a:cubicBezTo>
                <a:cubicBezTo>
                  <a:pt x="226839" y="27075"/>
                  <a:pt x="226839" y="24148"/>
                  <a:pt x="228302" y="22685"/>
                </a:cubicBezTo>
                <a:cubicBezTo>
                  <a:pt x="229766" y="21221"/>
                  <a:pt x="231961" y="21221"/>
                  <a:pt x="234888" y="22685"/>
                </a:cubicBezTo>
                <a:cubicBezTo>
                  <a:pt x="243669" y="25612"/>
                  <a:pt x="258304" y="31466"/>
                  <a:pt x="278792" y="40247"/>
                </a:cubicBezTo>
                <a:cubicBezTo>
                  <a:pt x="283183" y="41710"/>
                  <a:pt x="286842" y="43173"/>
                  <a:pt x="289769" y="44637"/>
                </a:cubicBezTo>
                <a:lnTo>
                  <a:pt x="406115" y="40247"/>
                </a:lnTo>
                <a:cubicBezTo>
                  <a:pt x="410505" y="40247"/>
                  <a:pt x="414164" y="38051"/>
                  <a:pt x="417091" y="33661"/>
                </a:cubicBezTo>
                <a:cubicBezTo>
                  <a:pt x="420018" y="29270"/>
                  <a:pt x="421481" y="24148"/>
                  <a:pt x="421481" y="18294"/>
                </a:cubicBezTo>
                <a:cubicBezTo>
                  <a:pt x="422945" y="13904"/>
                  <a:pt x="423677" y="11709"/>
                  <a:pt x="423677" y="11709"/>
                </a:cubicBezTo>
                <a:close/>
                <a:moveTo>
                  <a:pt x="83418" y="733"/>
                </a:moveTo>
                <a:cubicBezTo>
                  <a:pt x="84882" y="-731"/>
                  <a:pt x="88540" y="1"/>
                  <a:pt x="94394" y="2928"/>
                </a:cubicBezTo>
                <a:cubicBezTo>
                  <a:pt x="114883" y="8782"/>
                  <a:pt x="132445" y="16099"/>
                  <a:pt x="147080" y="24880"/>
                </a:cubicBezTo>
                <a:cubicBezTo>
                  <a:pt x="151470" y="26343"/>
                  <a:pt x="153665" y="30002"/>
                  <a:pt x="153665" y="35856"/>
                </a:cubicBezTo>
                <a:cubicBezTo>
                  <a:pt x="152202" y="46100"/>
                  <a:pt x="151470" y="65857"/>
                  <a:pt x="151470" y="95127"/>
                </a:cubicBezTo>
                <a:lnTo>
                  <a:pt x="151470" y="123665"/>
                </a:lnTo>
                <a:cubicBezTo>
                  <a:pt x="166105" y="120738"/>
                  <a:pt x="180008" y="118543"/>
                  <a:pt x="193179" y="117079"/>
                </a:cubicBezTo>
                <a:cubicBezTo>
                  <a:pt x="201960" y="127323"/>
                  <a:pt x="210009" y="136104"/>
                  <a:pt x="217326" y="143422"/>
                </a:cubicBezTo>
                <a:cubicBezTo>
                  <a:pt x="218790" y="146349"/>
                  <a:pt x="219522" y="148544"/>
                  <a:pt x="219522" y="150007"/>
                </a:cubicBezTo>
                <a:cubicBezTo>
                  <a:pt x="218058" y="151471"/>
                  <a:pt x="215131" y="152202"/>
                  <a:pt x="210741" y="152202"/>
                </a:cubicBezTo>
                <a:cubicBezTo>
                  <a:pt x="187325" y="152202"/>
                  <a:pt x="168300" y="152934"/>
                  <a:pt x="153665" y="154398"/>
                </a:cubicBezTo>
                <a:lnTo>
                  <a:pt x="151470" y="154398"/>
                </a:lnTo>
                <a:cubicBezTo>
                  <a:pt x="151470" y="179277"/>
                  <a:pt x="151470" y="204888"/>
                  <a:pt x="151470" y="231230"/>
                </a:cubicBezTo>
                <a:lnTo>
                  <a:pt x="206350" y="211473"/>
                </a:lnTo>
                <a:lnTo>
                  <a:pt x="212936" y="222449"/>
                </a:lnTo>
                <a:cubicBezTo>
                  <a:pt x="195374" y="235621"/>
                  <a:pt x="174886" y="250255"/>
                  <a:pt x="151470" y="266354"/>
                </a:cubicBezTo>
                <a:cubicBezTo>
                  <a:pt x="151470" y="279525"/>
                  <a:pt x="151470" y="291965"/>
                  <a:pt x="151470" y="303672"/>
                </a:cubicBezTo>
                <a:cubicBezTo>
                  <a:pt x="150006" y="375383"/>
                  <a:pt x="145616" y="419287"/>
                  <a:pt x="138299" y="435385"/>
                </a:cubicBezTo>
                <a:cubicBezTo>
                  <a:pt x="128054" y="467582"/>
                  <a:pt x="110493" y="496119"/>
                  <a:pt x="85614" y="520999"/>
                </a:cubicBezTo>
                <a:cubicBezTo>
                  <a:pt x="73906" y="531243"/>
                  <a:pt x="65857" y="534902"/>
                  <a:pt x="61466" y="531975"/>
                </a:cubicBezTo>
                <a:cubicBezTo>
                  <a:pt x="57076" y="529048"/>
                  <a:pt x="57076" y="520267"/>
                  <a:pt x="61466" y="505632"/>
                </a:cubicBezTo>
                <a:cubicBezTo>
                  <a:pt x="64393" y="490997"/>
                  <a:pt x="62198" y="480021"/>
                  <a:pt x="54881" y="472704"/>
                </a:cubicBezTo>
                <a:cubicBezTo>
                  <a:pt x="46100" y="460996"/>
                  <a:pt x="29270" y="444898"/>
                  <a:pt x="4391" y="424409"/>
                </a:cubicBezTo>
                <a:lnTo>
                  <a:pt x="13171" y="413433"/>
                </a:lnTo>
                <a:lnTo>
                  <a:pt x="74637" y="435385"/>
                </a:lnTo>
                <a:cubicBezTo>
                  <a:pt x="79028" y="410506"/>
                  <a:pt x="82687" y="370260"/>
                  <a:pt x="85614" y="314648"/>
                </a:cubicBezTo>
                <a:cubicBezTo>
                  <a:pt x="82687" y="316112"/>
                  <a:pt x="78296" y="319039"/>
                  <a:pt x="72442" y="323429"/>
                </a:cubicBezTo>
                <a:cubicBezTo>
                  <a:pt x="63661" y="329283"/>
                  <a:pt x="57076" y="333674"/>
                  <a:pt x="52685" y="336601"/>
                </a:cubicBezTo>
                <a:cubicBezTo>
                  <a:pt x="48295" y="339527"/>
                  <a:pt x="44636" y="339527"/>
                  <a:pt x="41709" y="336601"/>
                </a:cubicBezTo>
                <a:cubicBezTo>
                  <a:pt x="41709" y="338064"/>
                  <a:pt x="40977" y="338064"/>
                  <a:pt x="39514" y="336601"/>
                </a:cubicBezTo>
                <a:cubicBezTo>
                  <a:pt x="38051" y="333674"/>
                  <a:pt x="35124" y="330015"/>
                  <a:pt x="30733" y="325624"/>
                </a:cubicBezTo>
                <a:cubicBezTo>
                  <a:pt x="17562" y="308063"/>
                  <a:pt x="8781" y="293428"/>
                  <a:pt x="4391" y="281720"/>
                </a:cubicBezTo>
                <a:lnTo>
                  <a:pt x="85614" y="253182"/>
                </a:lnTo>
                <a:cubicBezTo>
                  <a:pt x="85614" y="222449"/>
                  <a:pt x="85614" y="190985"/>
                  <a:pt x="85614" y="158788"/>
                </a:cubicBezTo>
                <a:lnTo>
                  <a:pt x="74637" y="158788"/>
                </a:lnTo>
                <a:cubicBezTo>
                  <a:pt x="57076" y="161715"/>
                  <a:pt x="40977" y="163179"/>
                  <a:pt x="26343" y="163179"/>
                </a:cubicBezTo>
                <a:lnTo>
                  <a:pt x="6586" y="132446"/>
                </a:lnTo>
                <a:cubicBezTo>
                  <a:pt x="15367" y="132446"/>
                  <a:pt x="27806" y="131714"/>
                  <a:pt x="43904" y="130250"/>
                </a:cubicBezTo>
                <a:cubicBezTo>
                  <a:pt x="54149" y="130250"/>
                  <a:pt x="61466" y="130250"/>
                  <a:pt x="65857" y="130250"/>
                </a:cubicBezTo>
                <a:lnTo>
                  <a:pt x="85614" y="128055"/>
                </a:lnTo>
                <a:lnTo>
                  <a:pt x="85614" y="95127"/>
                </a:lnTo>
                <a:cubicBezTo>
                  <a:pt x="85614" y="55613"/>
                  <a:pt x="84882" y="27807"/>
                  <a:pt x="83418" y="11709"/>
                </a:cubicBezTo>
                <a:cubicBezTo>
                  <a:pt x="81955" y="5855"/>
                  <a:pt x="81955" y="2196"/>
                  <a:pt x="83418" y="733"/>
                </a:cubicBezTo>
                <a:close/>
              </a:path>
            </a:pathLst>
          </a:custGeom>
          <a:solidFill>
            <a:schemeClr val="bg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dirty="0">
              <a:solidFill>
                <a:schemeClr val="bg1"/>
              </a:solidFill>
              <a:effectLst>
                <a:outerShdw blurRad="38100" dist="38100" dir="2700000" algn="tl">
                  <a:srgbClr val="000000">
                    <a:alpha val="43137"/>
                  </a:srgbClr>
                </a:outerShdw>
              </a:effectLst>
              <a:latin typeface="方正颜宋简体_中" panose="02000000000000000000" pitchFamily="2" charset="-122"/>
              <a:ea typeface="方正颜宋简体_中" panose="02000000000000000000" pitchFamily="2" charset="-122"/>
              <a:cs typeface="方正颜宋简体_中" panose="02000000000000000000" pitchFamily="2" charset="-122"/>
            </a:endParaRPr>
          </a:p>
        </p:txBody>
      </p:sp>
      <p:sp>
        <p:nvSpPr>
          <p:cNvPr id="9" name="文本框 8"/>
          <p:cNvSpPr txBox="1"/>
          <p:nvPr/>
        </p:nvSpPr>
        <p:spPr>
          <a:xfrm>
            <a:off x="4824935" y="813762"/>
            <a:ext cx="3871444" cy="5315238"/>
          </a:xfrm>
          <a:prstGeom prst="rect">
            <a:avLst/>
          </a:prstGeom>
          <a:noFill/>
        </p:spPr>
        <p:txBody>
          <a:bodyPr wrap="square" tIns="0" rtlCol="0">
            <a:spAutoFit/>
          </a:bodyPr>
          <a:lstStyle/>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5.1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问题引入</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5.2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树的定义与结构</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5.3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二叉树</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5.4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二叉树的遍历</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5.5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哈夫曼树</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5.6</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   树与森林</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5.7</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   拓展延伸</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5.8</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   应用场景</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12" presetClass="entr" presetSubtype="2"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ppt_x</p:attrName>
                                        </p:attrNameLst>
                                      </p:cBhvr>
                                      <p:tavLst>
                                        <p:tav tm="0">
                                          <p:val>
                                            <p:strVal val="#ppt_x+#ppt_w*1.125000"/>
                                          </p:val>
                                        </p:tav>
                                        <p:tav tm="100000">
                                          <p:val>
                                            <p:strVal val="#ppt_x"/>
                                          </p:val>
                                        </p:tav>
                                      </p:tavLst>
                                    </p:anim>
                                    <p:animEffect transition="in" filter="wipe(left)">
                                      <p:cBhvr>
                                        <p:cTn id="16" dur="500"/>
                                        <p:tgtEl>
                                          <p:spTgt spid="11"/>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10" presetClass="entr" presetSubtype="0" fill="hold" grpId="0" nodeType="withEffect">
                                  <p:stCondLst>
                                    <p:cond delay="1000"/>
                                  </p:stCondLst>
                                  <p:iterate type="wd">
                                    <p:tmPct val="10000"/>
                                  </p:iterate>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11"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5.3.4</a:t>
            </a:r>
            <a:r>
              <a:rPr lang="zh-CN" altLang="en-US" sz="2800" dirty="0"/>
              <a:t> 二叉树的顺序存储实现</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6" name="内容占位符 4"/>
          <p:cNvSpPr txBox="1"/>
          <p:nvPr/>
        </p:nvSpPr>
        <p:spPr>
          <a:xfrm>
            <a:off x="460542" y="1355105"/>
            <a:ext cx="11055325" cy="196794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非完全二叉树的顺序存储</a:t>
            </a:r>
            <a:endParaRPr lang="en-US" altLang="zh-CN" sz="2400" dirty="0"/>
          </a:p>
          <a:p>
            <a:pPr marL="457200" indent="-457200">
              <a:lnSpc>
                <a:spcPct val="110000"/>
              </a:lnSpc>
              <a:buAutoNum type="arabicParenBoth"/>
            </a:pPr>
            <a:r>
              <a:rPr lang="zh-CN" altLang="en-US" sz="2400" b="1" dirty="0"/>
              <a:t>结点编号：</a:t>
            </a:r>
            <a:r>
              <a:rPr lang="zh-CN" altLang="en-US" sz="2400" dirty="0"/>
              <a:t>树根的索引为</a:t>
            </a:r>
            <a:r>
              <a:rPr lang="en-US" altLang="zh-CN" sz="2400" dirty="0"/>
              <a:t>1</a:t>
            </a:r>
            <a:r>
              <a:rPr lang="zh-CN" altLang="en-US" sz="2400" dirty="0"/>
              <a:t>；设结点的编号为𝑘 </a:t>
            </a:r>
            <a:r>
              <a:rPr lang="en-US" altLang="zh-CN" sz="2400" dirty="0"/>
              <a:t>(𝑘≥1)</a:t>
            </a:r>
            <a:r>
              <a:rPr lang="zh-CN" altLang="en-US" sz="2400" dirty="0"/>
              <a:t>，如果其左子树非空，则左子结点的编号为</a:t>
            </a:r>
            <a:r>
              <a:rPr lang="en-US" altLang="zh-CN" sz="2400" dirty="0"/>
              <a:t>2𝑘</a:t>
            </a:r>
            <a:r>
              <a:rPr lang="zh-CN" altLang="en-US" sz="2400" dirty="0"/>
              <a:t>；如果右子树非空，则右子结点为</a:t>
            </a:r>
            <a:r>
              <a:rPr lang="en-US" altLang="zh-CN" sz="2400" dirty="0"/>
              <a:t>2𝑘+1</a:t>
            </a:r>
            <a:endParaRPr lang="en-US" altLang="zh-CN" sz="2400" dirty="0"/>
          </a:p>
          <a:p>
            <a:pPr marL="457200" indent="-457200">
              <a:lnSpc>
                <a:spcPct val="110000"/>
              </a:lnSpc>
              <a:buAutoNum type="arabicParenBoth"/>
            </a:pPr>
            <a:r>
              <a:rPr lang="zh-CN" altLang="en-US" sz="2400" b="1" dirty="0"/>
              <a:t>顺序存放：</a:t>
            </a:r>
            <a:r>
              <a:rPr lang="zh-CN" altLang="en-US" sz="2400" dirty="0"/>
              <a:t>用一组地址连续的存储单元存储二叉树的各个结点</a:t>
            </a: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p:sp>
        <p:nvSpPr>
          <p:cNvPr id="9" name="左右箭头 8"/>
          <p:cNvSpPr/>
          <p:nvPr/>
        </p:nvSpPr>
        <p:spPr>
          <a:xfrm>
            <a:off x="4196660" y="4414509"/>
            <a:ext cx="622158" cy="254581"/>
          </a:xfrm>
          <a:prstGeom prst="leftRight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任意多边形: 形状 19"/>
          <p:cNvSpPr/>
          <p:nvPr/>
        </p:nvSpPr>
        <p:spPr>
          <a:xfrm>
            <a:off x="2677829" y="5741307"/>
            <a:ext cx="5541510" cy="76902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spcBef>
                <a:spcPct val="0"/>
              </a:spcBef>
              <a:spcAft>
                <a:spcPct val="35000"/>
              </a:spcAft>
            </a:pPr>
            <a:r>
              <a:rPr lang="zh-CN" altLang="en-US" sz="2000" dirty="0">
                <a:latin typeface="微软雅黑" panose="020B0503020204020204" pitchFamily="34" charset="-122"/>
                <a:ea typeface="微软雅黑" panose="020B0503020204020204" pitchFamily="34" charset="-122"/>
              </a:rPr>
              <a:t>各结点的索引（编号）与顺序表位置一一对应，结点的数据存放在顺序表相应位置的单元中 </a:t>
            </a:r>
            <a:endParaRPr lang="zh-CN" altLang="en-US" sz="2000"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a:stretch>
            <a:fillRect/>
          </a:stretch>
        </p:blipFill>
        <p:spPr>
          <a:xfrm>
            <a:off x="1066800" y="3464046"/>
            <a:ext cx="2781300" cy="2155508"/>
          </a:xfrm>
          <a:prstGeom prst="rect">
            <a:avLst/>
          </a:prstGeom>
        </p:spPr>
      </p:pic>
      <p:pic>
        <p:nvPicPr>
          <p:cNvPr id="14" name="图片 13"/>
          <p:cNvPicPr>
            <a:picLocks noChangeAspect="1"/>
          </p:cNvPicPr>
          <p:nvPr/>
        </p:nvPicPr>
        <p:blipFill>
          <a:blip r:embed="rId2"/>
          <a:stretch>
            <a:fillRect/>
          </a:stretch>
        </p:blipFill>
        <p:spPr>
          <a:xfrm>
            <a:off x="5167378" y="4079526"/>
            <a:ext cx="6186422" cy="107279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5.3.</a:t>
            </a:r>
            <a:r>
              <a:rPr lang="en-US" altLang="ja-JP" sz="2800" dirty="0"/>
              <a:t>4</a:t>
            </a:r>
            <a:r>
              <a:rPr lang="zh-CN" altLang="en-US" sz="2800" dirty="0"/>
              <a:t> 二叉树的顺序存储实现</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endParaRPr lang="zh-CN" altLang="zh-CN" sz="2400" dirty="0"/>
          </a:p>
          <a:p>
            <a:pPr>
              <a:lnSpc>
                <a:spcPct val="110000"/>
              </a:lnSpc>
            </a:pPr>
            <a:endParaRPr lang="en-US" altLang="zh-CN" sz="2400" dirty="0"/>
          </a:p>
        </p:txBody>
      </p:sp>
      <mc:AlternateContent xmlns:mc="http://schemas.openxmlformats.org/markup-compatibility/2006">
        <mc:Choice xmlns:a14="http://schemas.microsoft.com/office/drawing/2010/main" Requires="a14">
          <p:sp>
            <p:nvSpPr>
              <p:cNvPr id="12" name="任意多边形: 形状 19"/>
              <p:cNvSpPr/>
              <p:nvPr/>
            </p:nvSpPr>
            <p:spPr>
              <a:xfrm>
                <a:off x="921711" y="1761630"/>
                <a:ext cx="4836804" cy="44846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spcBef>
                    <a:spcPct val="0"/>
                  </a:spcBef>
                  <a:spcAft>
                    <a:spcPct val="35000"/>
                  </a:spcAft>
                </a:pPr>
                <a:r>
                  <a:rPr lang="zh-CN" altLang="en-US" sz="2400" b="1" dirty="0">
                    <a:latin typeface="微软雅黑" panose="020B0503020204020204" pitchFamily="34" charset="-122"/>
                    <a:ea typeface="微软雅黑" panose="020B0503020204020204" pitchFamily="34" charset="-122"/>
                  </a:rPr>
                  <a:t>优点</a:t>
                </a:r>
                <a:endParaRPr lang="en-US" altLang="zh-CN" sz="2400" b="1"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只需用顺序表存放结点数据，不需要保存结点间逻辑关系</a:t>
                </a:r>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结点间逻辑关系可通过相对位置确定</a:t>
                </a:r>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对于顺序存储结构第 </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𝑘 </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个位置的结点 </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(𝑘≥1),</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  其左右子结点分别存储在第</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2𝑘</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和第</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2𝑘+1</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个位置，父结点在位置</a:t>
                </a:r>
                <a14:m>
                  <m:oMath xmlns:m="http://schemas.openxmlformats.org/officeDocument/2006/math">
                    <m:d>
                      <m:dPr>
                        <m:begChr m:val="⌊"/>
                        <m:endChr m:val="⌋"/>
                        <m:ctrlPr>
                          <a:rPr lang="zh-CN" altLang="en-US" sz="2000" i="1" smtClean="0">
                            <a:latin typeface="Cambria Math" panose="02040503050406030204" pitchFamily="18" charset="0"/>
                            <a:ea typeface="微软雅黑" panose="020B0503020204020204" pitchFamily="34" charset="-122"/>
                            <a:sym typeface="Wingdings" panose="05000000000000000000" pitchFamily="2" charset="2"/>
                          </a:rPr>
                        </m:ctrlPr>
                      </m:dPr>
                      <m:e>
                        <m:r>
                          <a:rPr lang="en-US" altLang="zh-CN" sz="2000" b="0" i="1" smtClean="0">
                            <a:latin typeface="Cambria Math" panose="02040503050406030204" pitchFamily="18" charset="0"/>
                            <a:ea typeface="微软雅黑" panose="020B0503020204020204" pitchFamily="34" charset="-122"/>
                            <a:sym typeface="Wingdings" panose="05000000000000000000" pitchFamily="2" charset="2"/>
                          </a:rPr>
                          <m:t>𝑘</m:t>
                        </m:r>
                        <m:r>
                          <a:rPr lang="en-US" altLang="zh-CN" sz="2000" b="0" i="1" smtClean="0">
                            <a:latin typeface="Cambria Math" panose="02040503050406030204" pitchFamily="18" charset="0"/>
                            <a:ea typeface="微软雅黑" panose="020B0503020204020204" pitchFamily="34" charset="-122"/>
                            <a:sym typeface="Wingdings" panose="05000000000000000000" pitchFamily="2" charset="2"/>
                          </a:rPr>
                          <m:t>/</m:t>
                        </m:r>
                        <m:r>
                          <a:rPr lang="en-US" altLang="zh-CN" sz="2000" b="0" i="1" smtClean="0">
                            <a:latin typeface="Cambria Math" panose="02040503050406030204" pitchFamily="18" charset="0"/>
                            <a:ea typeface="微软雅黑" panose="020B0503020204020204" pitchFamily="34" charset="-122"/>
                            <a:sym typeface="Wingdings" panose="05000000000000000000" pitchFamily="2" charset="2"/>
                          </a:rPr>
                          <m:t>2</m:t>
                        </m:r>
                      </m:e>
                    </m:d>
                  </m:oMath>
                </a14:m>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。因此查找子结点和父结点只需</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O(1)</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的时间 </a:t>
                </a:r>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a:p>
                <a:pPr marL="457200" indent="-457200" defTabSz="1155700">
                  <a:spcBef>
                    <a:spcPct val="0"/>
                  </a:spcBef>
                  <a:spcAft>
                    <a:spcPct val="35000"/>
                  </a:spcAft>
                  <a:buFont typeface="Wingdings" panose="05000000000000000000" pitchFamily="2" charset="2"/>
                  <a:buAutoNum type="arabicParenBoth" startAt="4"/>
                </a:pP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顺序结构是完全二叉树最简单、最节省空间的存储方式，</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n</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个结点只需</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O(n)</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的空间</a:t>
                </a:r>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p:txBody>
          </p:sp>
        </mc:Choice>
        <mc:Fallback>
          <p:sp>
            <p:nvSpPr>
              <p:cNvPr id="12" name="任意多边形: 形状 19"/>
              <p:cNvSpPr>
                <a:spLocks noRot="1" noChangeAspect="1" noMove="1" noResize="1" noEditPoints="1" noAdjustHandles="1" noChangeArrowheads="1" noChangeShapeType="1" noTextEdit="1"/>
              </p:cNvSpPr>
              <p:nvPr/>
            </p:nvSpPr>
            <p:spPr>
              <a:xfrm>
                <a:off x="921711" y="1761630"/>
                <a:ext cx="4836804" cy="448464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1"/>
                <a:stretch>
                  <a:fillRect l="-138" t="-145" r="-124" b="-132"/>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
        <p:nvSpPr>
          <p:cNvPr id="7" name="任意多边形: 形状 19"/>
          <p:cNvSpPr/>
          <p:nvPr/>
        </p:nvSpPr>
        <p:spPr>
          <a:xfrm>
            <a:off x="6096000" y="1761630"/>
            <a:ext cx="4836804" cy="335227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spcBef>
                <a:spcPct val="0"/>
              </a:spcBef>
              <a:spcAft>
                <a:spcPct val="35000"/>
              </a:spcAft>
            </a:pPr>
            <a:r>
              <a:rPr lang="zh-CN" altLang="en-US" sz="2400" b="1" dirty="0">
                <a:latin typeface="微软雅黑" panose="020B0503020204020204" pitchFamily="34" charset="-122"/>
                <a:ea typeface="微软雅黑" panose="020B0503020204020204" pitchFamily="34" charset="-122"/>
              </a:rPr>
              <a:t>缺点</a:t>
            </a:r>
            <a:endParaRPr lang="en-US" altLang="zh-CN" sz="2400" b="1"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对一般的二叉树，可能造成空间浪费</a:t>
            </a:r>
            <a:endParaRPr lang="en-US" altLang="zh-CN" sz="2000"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FontTx/>
              <a:buAutoNum type="arabicParenBoth"/>
            </a:pP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在最坏情况下，存放</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n</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个结点的二叉树可能需要长度为</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O(2</a:t>
            </a:r>
            <a:r>
              <a:rPr lang="en-US" altLang="zh-CN" sz="2000" baseline="30000" dirty="0">
                <a:latin typeface="微软雅黑" panose="020B0503020204020204" pitchFamily="34" charset="-122"/>
                <a:ea typeface="微软雅黑" panose="020B0503020204020204" pitchFamily="34" charset="-122"/>
                <a:sym typeface="Wingdings" panose="05000000000000000000" pitchFamily="2" charset="2"/>
              </a:rPr>
              <a:t>n</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的顺序表</a:t>
            </a:r>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a:p>
            <a:pPr marL="457200" indent="-457200" defTabSz="1155700">
              <a:spcBef>
                <a:spcPct val="0"/>
              </a:spcBef>
              <a:spcAft>
                <a:spcPct val="35000"/>
              </a:spcAft>
              <a:buFontTx/>
              <a:buAutoNum type="arabicParenBoth"/>
            </a:pPr>
            <a:r>
              <a:rPr lang="zh-CN" altLang="en-US" sz="2000" dirty="0">
                <a:latin typeface="微软雅黑" panose="020B0503020204020204" pitchFamily="34" charset="-122"/>
                <a:ea typeface="微软雅黑" panose="020B0503020204020204" pitchFamily="34" charset="-122"/>
              </a:rPr>
              <a:t>可用其它序列化的方法降低顺序存储的空间复杂度，但无法通过在顺序表中的相对位置直接确定两个结点是否有父子关系，增加了查询结点间逻辑关系的时间复杂度</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顺序存放</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n</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个结点的二叉树，使二叉树占用的顺序表空间最大的充要条件是什么？</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树中没有度为</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的中间结点</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树中只有</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个叶结点</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custDataLst>
              <p:tags r:id="rId4"/>
            </p:custDataLst>
          </p:nvPr>
        </p:nvSpPr>
        <p:spPr>
          <a:xfrm>
            <a:off x="2438400" y="450056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所有中间结点的右子树为空树</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custDataLst>
              <p:tags r:id="rId5"/>
            </p:custDataLst>
          </p:nvPr>
        </p:nvSpPr>
        <p:spPr>
          <a:xfrm>
            <a:off x="2438400" y="535781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所有中间结点的左子树为空树</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p:cNvSpPr>
            <a:spLocks noChangeAspect="1"/>
          </p:cNvSpPr>
          <p:nvPr>
            <p:custDataLst>
              <p:tags r:id="rId6"/>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a:spLocks noChangeAspect="1"/>
          </p:cNvSpPr>
          <p:nvPr>
            <p:custDataLst>
              <p:tags r:id="rId7"/>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a:spLocks noChangeAspect="1"/>
          </p:cNvSpPr>
          <p:nvPr>
            <p:custDataLst>
              <p:tags r:id="rId8"/>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椭圆 15"/>
          <p:cNvSpPr>
            <a:spLocks noChangeAspect="1"/>
          </p:cNvSpPr>
          <p:nvPr>
            <p:custDataLst>
              <p:tags r:id="rId9"/>
            </p:custDataLst>
          </p:nvPr>
        </p:nvSpPr>
        <p:spPr>
          <a:xfrm>
            <a:off x="15716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圆角 16"/>
          <p:cNvSpPr/>
          <p:nvPr>
            <p:custDataLst>
              <p:tags r:id="rId10"/>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 name="组合 2"/>
          <p:cNvGrpSpPr/>
          <p:nvPr>
            <p:custDataLst>
              <p:tags r:id="rId11"/>
            </p:custDataLst>
          </p:nvPr>
        </p:nvGrpSpPr>
        <p:grpSpPr>
          <a:xfrm>
            <a:off x="0" y="0"/>
            <a:ext cx="12192000" cy="635000"/>
            <a:chOff x="0" y="0"/>
            <a:chExt cx="12192000" cy="635000"/>
          </a:xfrm>
        </p:grpSpPr>
        <p:sp>
          <p:nvSpPr>
            <p:cNvPr id="18" name="TitleBackground"/>
            <p:cNvSpPr/>
            <p:nvPr>
              <p:custDataLst>
                <p:tags r:id="rId1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图片 6"/>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8"/>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5.3.5</a:t>
            </a:r>
            <a:r>
              <a:rPr lang="zh-CN" altLang="en-US" sz="2800" dirty="0"/>
              <a:t> 二叉树的链接存储实现</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6" name="内容占位符 4"/>
          <p:cNvSpPr txBox="1"/>
          <p:nvPr/>
        </p:nvSpPr>
        <p:spPr>
          <a:xfrm>
            <a:off x="584226" y="1171311"/>
            <a:ext cx="11031030" cy="1810788"/>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二叉树的主要存储方式：</a:t>
            </a:r>
            <a:r>
              <a:rPr lang="zh-CN" altLang="en-US" sz="2400" dirty="0"/>
              <a:t>顺序存储 </a:t>
            </a:r>
            <a:r>
              <a:rPr lang="en-US" altLang="zh-CN" sz="2400" dirty="0"/>
              <a:t>+</a:t>
            </a:r>
            <a:r>
              <a:rPr lang="zh-CN" altLang="en-US" sz="2400" dirty="0"/>
              <a:t> 链接存储</a:t>
            </a:r>
            <a:endParaRPr lang="en-US" altLang="zh-CN" sz="2400" dirty="0"/>
          </a:p>
          <a:p>
            <a:pPr>
              <a:lnSpc>
                <a:spcPct val="110000"/>
              </a:lnSpc>
            </a:pPr>
            <a:endParaRPr lang="en-US" altLang="zh-CN" sz="2400" b="1" dirty="0"/>
          </a:p>
          <a:p>
            <a:pPr>
              <a:lnSpc>
                <a:spcPct val="110000"/>
              </a:lnSpc>
            </a:pPr>
            <a:r>
              <a:rPr lang="zh-CN" altLang="en-US" sz="2400" b="1" dirty="0"/>
              <a:t>链接存储</a:t>
            </a:r>
            <a:r>
              <a:rPr lang="zh-CN" altLang="en-US" sz="2400" dirty="0"/>
              <a:t>：使用链表存放二叉树，比顺序存储能更有效地表达二叉树的非线性逻辑结构</a:t>
            </a: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p:pic>
        <p:nvPicPr>
          <p:cNvPr id="10" name="图片 9"/>
          <p:cNvPicPr>
            <a:picLocks noChangeAspect="1"/>
          </p:cNvPicPr>
          <p:nvPr/>
        </p:nvPicPr>
        <p:blipFill>
          <a:blip r:embed="rId1"/>
          <a:stretch>
            <a:fillRect/>
          </a:stretch>
        </p:blipFill>
        <p:spPr>
          <a:xfrm>
            <a:off x="1952381" y="4107408"/>
            <a:ext cx="2838553" cy="1368223"/>
          </a:xfrm>
          <a:prstGeom prst="rect">
            <a:avLst/>
          </a:prstGeom>
        </p:spPr>
      </p:pic>
      <p:sp>
        <p:nvSpPr>
          <p:cNvPr id="11" name="任意多边形: 形状 8"/>
          <p:cNvSpPr/>
          <p:nvPr/>
        </p:nvSpPr>
        <p:spPr>
          <a:xfrm>
            <a:off x="2734941" y="3161799"/>
            <a:ext cx="1231901" cy="78740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dirty="0">
                <a:latin typeface="微软雅黑" panose="020B0503020204020204" pitchFamily="34" charset="-122"/>
                <a:ea typeface="微软雅黑" panose="020B0503020204020204" pitchFamily="34" charset="-122"/>
              </a:rPr>
              <a:t>数据域</a:t>
            </a:r>
            <a:endParaRPr lang="en-US" altLang="zh-CN" sz="2000" dirty="0">
              <a:latin typeface="微软雅黑" panose="020B0503020204020204" pitchFamily="34" charset="-122"/>
              <a:ea typeface="微软雅黑" panose="020B0503020204020204" pitchFamily="34" charset="-122"/>
            </a:endParaRPr>
          </a:p>
          <a:p>
            <a:pPr marL="0" lvl="0" indent="0" algn="ctr" defTabSz="1155700">
              <a:lnSpc>
                <a:spcPct val="90000"/>
              </a:lnSpc>
              <a:spcBef>
                <a:spcPct val="0"/>
              </a:spcBef>
              <a:spcAft>
                <a:spcPct val="35000"/>
              </a:spcAft>
              <a:buNone/>
            </a:pP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data</a:t>
            </a:r>
            <a:endParaRPr lang="zh-CN" altLang="en-US" sz="2000" i="1" kern="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任意多边形: 形状 8"/>
          <p:cNvSpPr/>
          <p:nvPr/>
        </p:nvSpPr>
        <p:spPr>
          <a:xfrm>
            <a:off x="1280942" y="3161799"/>
            <a:ext cx="1460501" cy="78740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dirty="0">
                <a:latin typeface="微软雅黑" panose="020B0503020204020204" pitchFamily="34" charset="-122"/>
                <a:ea typeface="微软雅黑" panose="020B0503020204020204" pitchFamily="34" charset="-122"/>
              </a:rPr>
              <a:t>左指针域</a:t>
            </a:r>
            <a:endParaRPr lang="en-US" altLang="zh-CN" sz="2000" dirty="0">
              <a:latin typeface="微软雅黑" panose="020B0503020204020204" pitchFamily="34" charset="-122"/>
              <a:ea typeface="微软雅黑" panose="020B0503020204020204" pitchFamily="34" charset="-122"/>
            </a:endParaRPr>
          </a:p>
          <a:p>
            <a:pPr marL="0" lvl="0" indent="0" algn="ctr" defTabSz="1155700">
              <a:lnSpc>
                <a:spcPct val="90000"/>
              </a:lnSpc>
              <a:spcBef>
                <a:spcPct val="0"/>
              </a:spcBef>
              <a:spcAft>
                <a:spcPct val="35000"/>
              </a:spcAft>
              <a:buNone/>
            </a:pP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left</a:t>
            </a:r>
            <a:endParaRPr lang="zh-CN" altLang="en-US" sz="2000" i="1" kern="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任意多边形: 形状 8"/>
          <p:cNvSpPr/>
          <p:nvPr/>
        </p:nvSpPr>
        <p:spPr>
          <a:xfrm>
            <a:off x="3966842" y="3166209"/>
            <a:ext cx="1460501" cy="78299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dirty="0">
                <a:latin typeface="微软雅黑" panose="020B0503020204020204" pitchFamily="34" charset="-122"/>
                <a:ea typeface="微软雅黑" panose="020B0503020204020204" pitchFamily="34" charset="-122"/>
              </a:rPr>
              <a:t>右指针域</a:t>
            </a:r>
            <a:endParaRPr lang="en-US" altLang="zh-CN" sz="2000" dirty="0">
              <a:latin typeface="微软雅黑" panose="020B0503020204020204" pitchFamily="34" charset="-122"/>
              <a:ea typeface="微软雅黑" panose="020B0503020204020204" pitchFamily="34" charset="-122"/>
            </a:endParaRPr>
          </a:p>
          <a:p>
            <a:pPr marL="0" lvl="0" indent="0" algn="ctr" defTabSz="1155700">
              <a:lnSpc>
                <a:spcPct val="90000"/>
              </a:lnSpc>
              <a:spcBef>
                <a:spcPct val="0"/>
              </a:spcBef>
              <a:spcAft>
                <a:spcPct val="35000"/>
              </a:spcAft>
              <a:buNone/>
            </a:pPr>
            <a:r>
              <a:rPr lang="en-US" altLang="zh-CN" sz="2000" i="1" kern="1200" dirty="0">
                <a:latin typeface="Times New Roman" panose="02020603050405020304" pitchFamily="18" charset="0"/>
                <a:ea typeface="微软雅黑" panose="020B0503020204020204" pitchFamily="34" charset="-122"/>
                <a:cs typeface="Times New Roman" panose="02020603050405020304" pitchFamily="18" charset="0"/>
              </a:rPr>
              <a:t>right</a:t>
            </a:r>
            <a:endParaRPr lang="zh-CN" altLang="en-US" sz="2000" i="1" kern="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任意多边形: 形状 8"/>
          <p:cNvSpPr/>
          <p:nvPr/>
        </p:nvSpPr>
        <p:spPr>
          <a:xfrm>
            <a:off x="7487753" y="3174499"/>
            <a:ext cx="1231901" cy="78740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dirty="0">
                <a:latin typeface="微软雅黑" panose="020B0503020204020204" pitchFamily="34" charset="-122"/>
                <a:ea typeface="微软雅黑" panose="020B0503020204020204" pitchFamily="34" charset="-122"/>
              </a:rPr>
              <a:t>数据域</a:t>
            </a:r>
            <a:endParaRPr lang="en-US" altLang="zh-CN" sz="2000" dirty="0">
              <a:latin typeface="微软雅黑" panose="020B0503020204020204" pitchFamily="34" charset="-122"/>
              <a:ea typeface="微软雅黑" panose="020B0503020204020204" pitchFamily="34" charset="-122"/>
            </a:endParaRPr>
          </a:p>
          <a:p>
            <a:pPr marL="0" lvl="0" indent="0" algn="ctr" defTabSz="1155700">
              <a:lnSpc>
                <a:spcPct val="90000"/>
              </a:lnSpc>
              <a:spcBef>
                <a:spcPct val="0"/>
              </a:spcBef>
              <a:spcAft>
                <a:spcPct val="35000"/>
              </a:spcAft>
              <a:buNone/>
            </a:pP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data</a:t>
            </a:r>
            <a:endParaRPr lang="zh-CN" altLang="en-US" sz="2000" i="1" kern="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任意多边形: 形状 8"/>
          <p:cNvSpPr/>
          <p:nvPr/>
        </p:nvSpPr>
        <p:spPr>
          <a:xfrm>
            <a:off x="6033754" y="3174499"/>
            <a:ext cx="1460501" cy="78740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dirty="0">
                <a:latin typeface="微软雅黑" panose="020B0503020204020204" pitchFamily="34" charset="-122"/>
                <a:ea typeface="微软雅黑" panose="020B0503020204020204" pitchFamily="34" charset="-122"/>
              </a:rPr>
              <a:t>左指针域</a:t>
            </a:r>
            <a:endParaRPr lang="en-US" altLang="zh-CN" sz="2000" dirty="0">
              <a:latin typeface="微软雅黑" panose="020B0503020204020204" pitchFamily="34" charset="-122"/>
              <a:ea typeface="微软雅黑" panose="020B0503020204020204" pitchFamily="34" charset="-122"/>
            </a:endParaRPr>
          </a:p>
          <a:p>
            <a:pPr marL="0" lvl="0" indent="0" algn="ctr" defTabSz="1155700">
              <a:lnSpc>
                <a:spcPct val="90000"/>
              </a:lnSpc>
              <a:spcBef>
                <a:spcPct val="0"/>
              </a:spcBef>
              <a:spcAft>
                <a:spcPct val="35000"/>
              </a:spcAft>
              <a:buNone/>
            </a:pP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left</a:t>
            </a:r>
            <a:endParaRPr lang="zh-CN" altLang="en-US" sz="2000" i="1" kern="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任意多边形: 形状 8"/>
          <p:cNvSpPr/>
          <p:nvPr/>
        </p:nvSpPr>
        <p:spPr>
          <a:xfrm>
            <a:off x="10154755" y="3178909"/>
            <a:ext cx="1460501" cy="78299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dirty="0">
                <a:latin typeface="微软雅黑" panose="020B0503020204020204" pitchFamily="34" charset="-122"/>
                <a:ea typeface="微软雅黑" panose="020B0503020204020204" pitchFamily="34" charset="-122"/>
              </a:rPr>
              <a:t>右指针域</a:t>
            </a:r>
            <a:endParaRPr lang="en-US" altLang="zh-CN" sz="2000" dirty="0">
              <a:latin typeface="微软雅黑" panose="020B0503020204020204" pitchFamily="34" charset="-122"/>
              <a:ea typeface="微软雅黑" panose="020B0503020204020204" pitchFamily="34" charset="-122"/>
            </a:endParaRPr>
          </a:p>
          <a:p>
            <a:pPr marL="0" lvl="0" indent="0" algn="ctr" defTabSz="1155700">
              <a:lnSpc>
                <a:spcPct val="90000"/>
              </a:lnSpc>
              <a:spcBef>
                <a:spcPct val="0"/>
              </a:spcBef>
              <a:spcAft>
                <a:spcPct val="35000"/>
              </a:spcAft>
              <a:buNone/>
            </a:pPr>
            <a:r>
              <a:rPr lang="en-US" altLang="zh-CN" sz="2000" i="1" kern="1200" dirty="0">
                <a:latin typeface="Times New Roman" panose="02020603050405020304" pitchFamily="18" charset="0"/>
                <a:ea typeface="微软雅黑" panose="020B0503020204020204" pitchFamily="34" charset="-122"/>
                <a:cs typeface="Times New Roman" panose="02020603050405020304" pitchFamily="18" charset="0"/>
              </a:rPr>
              <a:t>right</a:t>
            </a:r>
            <a:endParaRPr lang="zh-CN" altLang="en-US" sz="2000" i="1" kern="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任意多边形: 形状 8"/>
          <p:cNvSpPr/>
          <p:nvPr/>
        </p:nvSpPr>
        <p:spPr>
          <a:xfrm>
            <a:off x="8694254" y="3115408"/>
            <a:ext cx="1460501" cy="91189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dirty="0">
                <a:latin typeface="微软雅黑" panose="020B0503020204020204" pitchFamily="34" charset="-122"/>
                <a:ea typeface="微软雅黑" panose="020B0503020204020204" pitchFamily="34" charset="-122"/>
              </a:rPr>
              <a:t>父结点指针域</a:t>
            </a:r>
            <a:r>
              <a:rPr lang="en-US" altLang="zh-CN" sz="2000" i="1" kern="1200" dirty="0">
                <a:latin typeface="Times New Roman" panose="02020603050405020304" pitchFamily="18" charset="0"/>
                <a:ea typeface="微软雅黑" panose="020B0503020204020204" pitchFamily="34" charset="-122"/>
                <a:cs typeface="Times New Roman" panose="02020603050405020304" pitchFamily="18" charset="0"/>
              </a:rPr>
              <a:t>parent</a:t>
            </a:r>
            <a:endParaRPr lang="zh-CN" altLang="en-US" sz="2000" i="1" kern="12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9" name="图片 18"/>
          <p:cNvPicPr>
            <a:picLocks noChangeAspect="1"/>
          </p:cNvPicPr>
          <p:nvPr/>
        </p:nvPicPr>
        <p:blipFill>
          <a:blip r:embed="rId2"/>
          <a:stretch>
            <a:fillRect/>
          </a:stretch>
        </p:blipFill>
        <p:spPr>
          <a:xfrm>
            <a:off x="7355465" y="4130221"/>
            <a:ext cx="2838553" cy="1725395"/>
          </a:xfrm>
          <a:prstGeom prst="rect">
            <a:avLst/>
          </a:prstGeom>
        </p:spPr>
      </p:pic>
      <p:sp>
        <p:nvSpPr>
          <p:cNvPr id="20" name="文本框 19"/>
          <p:cNvSpPr txBox="1"/>
          <p:nvPr/>
        </p:nvSpPr>
        <p:spPr>
          <a:xfrm>
            <a:off x="2689363" y="6177857"/>
            <a:ext cx="1415772" cy="461665"/>
          </a:xfrm>
          <a:prstGeom prst="rect">
            <a:avLst/>
          </a:prstGeom>
          <a:noFill/>
        </p:spPr>
        <p:txBody>
          <a:bodyPr wrap="none" rtlCol="0">
            <a:spAutoFit/>
          </a:bodyPr>
          <a:lstStyle/>
          <a:p>
            <a:r>
              <a:rPr kumimoji="1" lang="zh-CN" altLang="en-US" sz="2400" dirty="0">
                <a:solidFill>
                  <a:srgbClr val="C00000"/>
                </a:solidFill>
                <a:latin typeface="微软雅黑" panose="020B0503020204020204" pitchFamily="34" charset="-122"/>
                <a:ea typeface="微软雅黑" panose="020B0503020204020204" pitchFamily="34" charset="-122"/>
              </a:rPr>
              <a:t>二叉链表</a:t>
            </a:r>
            <a:endParaRPr kumimoji="1"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8032726" y="6177857"/>
            <a:ext cx="1415772" cy="461665"/>
          </a:xfrm>
          <a:prstGeom prst="rect">
            <a:avLst/>
          </a:prstGeom>
          <a:noFill/>
        </p:spPr>
        <p:txBody>
          <a:bodyPr wrap="none" rtlCol="0">
            <a:spAutoFit/>
          </a:bodyPr>
          <a:lstStyle/>
          <a:p>
            <a:r>
              <a:rPr kumimoji="1" lang="zh-CN" altLang="en-US" sz="2400" dirty="0">
                <a:solidFill>
                  <a:srgbClr val="C00000"/>
                </a:solidFill>
                <a:latin typeface="微软雅黑" panose="020B0503020204020204" pitchFamily="34" charset="-122"/>
                <a:ea typeface="微软雅黑" panose="020B0503020204020204" pitchFamily="34" charset="-122"/>
              </a:rPr>
              <a:t>三叉链表</a:t>
            </a:r>
            <a:endParaRPr kumimoji="1" lang="zh-CN" altLang="en-US" sz="2400" dirty="0">
              <a:solidFill>
                <a:srgbClr val="C00000"/>
              </a:solidFill>
              <a:latin typeface="微软雅黑" panose="020B0503020204020204" pitchFamily="34" charset="-122"/>
              <a:ea typeface="微软雅黑" panose="020B0503020204020204" pitchFamily="34" charset="-122"/>
            </a:endParaRPr>
          </a:p>
        </p:txBody>
      </p:sp>
      <p:cxnSp>
        <p:nvCxnSpPr>
          <p:cNvPr id="23" name="直线连接符 22"/>
          <p:cNvCxnSpPr/>
          <p:nvPr/>
        </p:nvCxnSpPr>
        <p:spPr>
          <a:xfrm>
            <a:off x="5753100" y="3225800"/>
            <a:ext cx="0" cy="310832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565561" y="5480105"/>
            <a:ext cx="1623008" cy="369332"/>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rPr>
              <a:t>指向左子结点</a:t>
            </a:r>
            <a:endParaRPr kumimoji="1" lang="zh-CN" altLang="en-US"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3741203" y="5455467"/>
            <a:ext cx="1569660" cy="369332"/>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rPr>
              <a:t>指向右子结点</a:t>
            </a:r>
            <a:endParaRPr kumimoji="1" lang="zh-CN" altLang="en-US"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6963262" y="5771677"/>
            <a:ext cx="1623008" cy="369332"/>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rPr>
              <a:t>指向左子结点</a:t>
            </a:r>
            <a:endParaRPr kumimoji="1" lang="zh-CN" altLang="en-US"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9176288" y="5770837"/>
            <a:ext cx="1569660" cy="369332"/>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rPr>
              <a:t>指向右子结点</a:t>
            </a:r>
            <a:endParaRPr kumimoji="1" lang="zh-CN" altLang="en-US"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9393546" y="4116500"/>
            <a:ext cx="1338828" cy="369332"/>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rPr>
              <a:t>指向父结点</a:t>
            </a:r>
            <a:endParaRPr kumimoji="1"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6771678" y="2605254"/>
            <a:ext cx="3245687" cy="3851100"/>
          </a:xfrm>
          <a:prstGeom prst="rect">
            <a:avLst/>
          </a:prstGeom>
        </p:spPr>
      </p:pic>
      <p:sp>
        <p:nvSpPr>
          <p:cNvPr id="2" name="标题 1"/>
          <p:cNvSpPr>
            <a:spLocks noGrp="1"/>
          </p:cNvSpPr>
          <p:nvPr>
            <p:ph type="title"/>
          </p:nvPr>
        </p:nvSpPr>
        <p:spPr/>
        <p:txBody>
          <a:bodyPr/>
          <a:lstStyle/>
          <a:p>
            <a:r>
              <a:rPr lang="en-US" altLang="zh-CN" sz="2800" dirty="0"/>
              <a:t>5.3.5</a:t>
            </a:r>
            <a:r>
              <a:rPr lang="zh-CN" altLang="en-US" sz="2800" dirty="0"/>
              <a:t> 二叉树的链接存储实现</a:t>
            </a:r>
            <a:endParaRPr lang="zh-CN" altLang="en-US" dirty="0"/>
          </a:p>
        </p:txBody>
      </p:sp>
      <p:sp>
        <p:nvSpPr>
          <p:cNvPr id="3" name="副标题 2"/>
          <p:cNvSpPr>
            <a:spLocks noGrp="1"/>
          </p:cNvSpPr>
          <p:nvPr>
            <p:ph type="subTitle" idx="1"/>
          </p:nvPr>
        </p:nvSpPr>
        <p:spPr/>
        <p:txBody>
          <a:bodyPr/>
          <a:lstStyle/>
          <a:p>
            <a:r>
              <a:rPr lang="en-US" altLang="zh-CN" dirty="0"/>
              <a:t>5.3 </a:t>
            </a:r>
            <a:r>
              <a:rPr lang="zh-CN" altLang="en-US" dirty="0"/>
              <a:t>二叉树</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6" name="内容占位符 4"/>
          <p:cNvSpPr txBox="1"/>
          <p:nvPr/>
        </p:nvSpPr>
        <p:spPr>
          <a:xfrm>
            <a:off x="552449" y="1377650"/>
            <a:ext cx="11055325" cy="13909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链接存储</a:t>
            </a:r>
            <a:r>
              <a:rPr lang="zh-CN" altLang="en-US" sz="2400" dirty="0"/>
              <a:t>：使用链表存放二叉树，比顺序存储能更有效地表达二叉树的非线性逻辑结构</a:t>
            </a: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p:pic>
        <p:nvPicPr>
          <p:cNvPr id="22" name="图片 21"/>
          <p:cNvPicPr>
            <a:picLocks noChangeAspect="1"/>
          </p:cNvPicPr>
          <p:nvPr/>
        </p:nvPicPr>
        <p:blipFill>
          <a:blip r:embed="rId2"/>
          <a:stretch>
            <a:fillRect/>
          </a:stretch>
        </p:blipFill>
        <p:spPr>
          <a:xfrm>
            <a:off x="1815642" y="3009687"/>
            <a:ext cx="3346908" cy="2593854"/>
          </a:xfrm>
          <a:prstGeom prst="rect">
            <a:avLst/>
          </a:prstGeom>
        </p:spPr>
      </p:pic>
      <p:sp>
        <p:nvSpPr>
          <p:cNvPr id="24" name="任意多边形: 形状 19"/>
          <p:cNvSpPr/>
          <p:nvPr/>
        </p:nvSpPr>
        <p:spPr>
          <a:xfrm>
            <a:off x="2778709" y="2063824"/>
            <a:ext cx="1420774" cy="50616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逻辑结构</a:t>
            </a:r>
            <a:endParaRPr lang="zh-CN" altLang="en-US" sz="2000" dirty="0">
              <a:latin typeface="微软雅黑" panose="020B0503020204020204" pitchFamily="34" charset="-122"/>
              <a:ea typeface="微软雅黑" panose="020B0503020204020204" pitchFamily="34" charset="-122"/>
            </a:endParaRPr>
          </a:p>
        </p:txBody>
      </p:sp>
      <p:sp>
        <p:nvSpPr>
          <p:cNvPr id="25" name="任意多边形: 形状 19"/>
          <p:cNvSpPr/>
          <p:nvPr/>
        </p:nvSpPr>
        <p:spPr>
          <a:xfrm>
            <a:off x="7212125" y="2082084"/>
            <a:ext cx="2364791" cy="50616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二叉链表存储结构</a:t>
            </a:r>
            <a:endParaRPr lang="zh-CN" altLang="en-US" sz="20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7" name="文本框 26"/>
              <p:cNvSpPr txBox="1"/>
              <p:nvPr/>
            </p:nvSpPr>
            <p:spPr>
              <a:xfrm>
                <a:off x="443768" y="5893335"/>
                <a:ext cx="7511429" cy="400110"/>
              </a:xfrm>
              <a:prstGeom prst="rect">
                <a:avLst/>
              </a:prstGeom>
              <a:noFill/>
            </p:spPr>
            <p:txBody>
              <a:bodyPr wrap="square">
                <a:spAutoFit/>
              </a:bodyPr>
              <a:lstStyle/>
              <a:p>
                <a:r>
                  <a:rPr lang="zh-CN" altLang="zh-CN" sz="20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存放</a:t>
                </a:r>
                <a14:m>
                  <m:oMath xmlns:m="http://schemas.openxmlformats.org/officeDocument/2006/math">
                    <m:r>
                      <a:rPr lang="en-US" altLang="zh-CN" sz="2000" i="1" kern="100">
                        <a:solidFill>
                          <a:srgbClr val="C00000"/>
                        </a:solidFill>
                        <a:latin typeface="Cambria Math" panose="02040503050406030204" pitchFamily="18" charset="0"/>
                        <a:cs typeface="Times New Roman" panose="02020603050405020304" pitchFamily="18" charset="0"/>
                      </a:rPr>
                      <m:t>𝑛</m:t>
                    </m:r>
                  </m:oMath>
                </a14:m>
                <a:r>
                  <a:rPr lang="zh-CN" altLang="zh-CN" sz="20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个结点的二叉树只需</a:t>
                </a:r>
                <a14:m>
                  <m:oMath xmlns:m="http://schemas.openxmlformats.org/officeDocument/2006/math">
                    <m:r>
                      <a:rPr lang="en-US" altLang="zh-CN" sz="2000" i="1" kern="100">
                        <a:solidFill>
                          <a:srgbClr val="C00000"/>
                        </a:solidFill>
                        <a:latin typeface="Cambria Math" panose="02040503050406030204" pitchFamily="18" charset="0"/>
                        <a:cs typeface="Times New Roman" panose="02020603050405020304" pitchFamily="18" charset="0"/>
                      </a:rPr>
                      <m:t>𝑛</m:t>
                    </m:r>
                  </m:oMath>
                </a14:m>
                <a:r>
                  <a:rPr lang="zh-CN" altLang="zh-CN" sz="20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个二叉链表结点，空间复杂度为</a:t>
                </a:r>
                <a14:m>
                  <m:oMath xmlns:m="http://schemas.openxmlformats.org/officeDocument/2006/math">
                    <m:r>
                      <m:rPr>
                        <m:sty m:val="p"/>
                      </m:rPr>
                      <a:rPr lang="en-US" altLang="zh-CN" sz="2000"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O</m:t>
                    </m:r>
                    <m:r>
                      <a:rPr lang="en-US" altLang="zh-CN" sz="2000"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2000"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000" dirty="0">
                    <a:solidFill>
                      <a:srgbClr val="C00000"/>
                    </a:solidFill>
                    <a:effectLst/>
                    <a:latin typeface="微软雅黑" panose="020B0503020204020204" pitchFamily="34" charset="-122"/>
                    <a:ea typeface="微软雅黑" panose="020B0503020204020204" pitchFamily="34" charset="-122"/>
                  </a:rPr>
                  <a:t> </a:t>
                </a:r>
                <a:endParaRPr lang="zh-CN" altLang="en-US" sz="2000" dirty="0">
                  <a:solidFill>
                    <a:srgbClr val="C00000"/>
                  </a:solidFill>
                  <a:latin typeface="微软雅黑" panose="020B0503020204020204" pitchFamily="34" charset="-122"/>
                  <a:ea typeface="微软雅黑" panose="020B0503020204020204" pitchFamily="34" charset="-122"/>
                </a:endParaRPr>
              </a:p>
            </p:txBody>
          </p:sp>
        </mc:Choice>
        <mc:Fallback>
          <p:sp>
            <p:nvSpPr>
              <p:cNvPr id="27" name="文本框 26"/>
              <p:cNvSpPr txBox="1">
                <a:spLocks noRot="1" noChangeAspect="1" noMove="1" noResize="1" noEditPoints="1" noAdjustHandles="1" noChangeArrowheads="1" noChangeShapeType="1" noTextEdit="1"/>
              </p:cNvSpPr>
              <p:nvPr/>
            </p:nvSpPr>
            <p:spPr>
              <a:xfrm>
                <a:off x="443768" y="5893335"/>
                <a:ext cx="7511429" cy="400110"/>
              </a:xfrm>
              <a:prstGeom prst="rect">
                <a:avLst/>
              </a:prstGeom>
              <a:blipFill rotWithShape="1">
                <a:blip r:embed="rId3"/>
                <a:stretch>
                  <a:fillRect l="-7" t="-134" r="7" b="149"/>
                </a:stretch>
              </a:blipFill>
            </p:spPr>
            <p:txBody>
              <a:bodyPr/>
              <a:lstStyle/>
              <a:p>
                <a:r>
                  <a:rPr lang="zh-CN" altLang="en-US">
                    <a:noFill/>
                  </a:rPr>
                  <a:t> </a:t>
                </a:r>
              </a:p>
            </p:txBody>
          </p:sp>
        </mc:Fallback>
      </mc:AlternateContent>
      <p:sp>
        <p:nvSpPr>
          <p:cNvPr id="28" name="左右箭头 27"/>
          <p:cNvSpPr/>
          <p:nvPr/>
        </p:nvSpPr>
        <p:spPr>
          <a:xfrm>
            <a:off x="5298583" y="3822946"/>
            <a:ext cx="917561" cy="508000"/>
          </a:xfrm>
          <a:prstGeom prst="leftRight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9" name="文本框 28"/>
          <p:cNvSpPr txBox="1"/>
          <p:nvPr/>
        </p:nvSpPr>
        <p:spPr>
          <a:xfrm>
            <a:off x="9024785" y="2650029"/>
            <a:ext cx="2465675" cy="369332"/>
          </a:xfrm>
          <a:prstGeom prst="rect">
            <a:avLst/>
          </a:prstGeom>
          <a:noFill/>
        </p:spPr>
        <p:txBody>
          <a:bodyPr wrap="none" rtlCol="0">
            <a:spAutoFit/>
          </a:bodyPr>
          <a:lstStyle/>
          <a:p>
            <a:r>
              <a:rPr kumimoji="1" lang="zh-CN" altLang="en-US" dirty="0">
                <a:solidFill>
                  <a:srgbClr val="C00000"/>
                </a:solidFill>
                <a:latin typeface="微软雅黑" panose="020B0503020204020204" pitchFamily="34" charset="-122"/>
                <a:ea typeface="微软雅黑" panose="020B0503020204020204" pitchFamily="34" charset="-122"/>
              </a:rPr>
              <a:t>用指针</a:t>
            </a:r>
            <a:r>
              <a:rPr kumimoji="1" lang="en-US" altLang="zh-CN" dirty="0">
                <a:solidFill>
                  <a:srgbClr val="C00000"/>
                </a:solidFill>
                <a:latin typeface="微软雅黑" panose="020B0503020204020204" pitchFamily="34" charset="-122"/>
                <a:ea typeface="微软雅黑" panose="020B0503020204020204" pitchFamily="34" charset="-122"/>
              </a:rPr>
              <a:t>tree</a:t>
            </a:r>
            <a:r>
              <a:rPr kumimoji="1" lang="zh-CN" altLang="en-US" dirty="0">
                <a:solidFill>
                  <a:srgbClr val="C00000"/>
                </a:solidFill>
                <a:latin typeface="微软雅黑" panose="020B0503020204020204" pitchFamily="34" charset="-122"/>
                <a:ea typeface="微软雅黑" panose="020B0503020204020204" pitchFamily="34" charset="-122"/>
              </a:rPr>
              <a:t>表示二叉树</a:t>
            </a:r>
            <a:endParaRPr kumimoji="1" lang="zh-CN" altLang="en-US"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zh-CN" altLang="en-US" dirty="0"/>
              <a:t>构造二叉树的算法</a:t>
            </a:r>
            <a:endParaRPr lang="zh-CN" altLang="en-US" dirty="0"/>
          </a:p>
        </p:txBody>
      </p:sp>
      <p:sp>
        <p:nvSpPr>
          <p:cNvPr id="14" name="副标题 13"/>
          <p:cNvSpPr>
            <a:spLocks noGrp="1"/>
          </p:cNvSpPr>
          <p:nvPr>
            <p:ph type="subTitle" idx="1"/>
          </p:nvPr>
        </p:nvSpPr>
        <p:spPr/>
        <p:txBody>
          <a:bodyPr/>
          <a:lstStyle/>
          <a:p>
            <a:r>
              <a:rPr lang="en-US" altLang="zh-CN" dirty="0"/>
              <a:t>5-3</a:t>
            </a:r>
            <a:r>
              <a:rPr lang="zh-CN" altLang="en-US" dirty="0"/>
              <a:t> 二叉树</a:t>
            </a:r>
            <a:endParaRPr lang="zh-CN" altLang="en-US" dirty="0"/>
          </a:p>
        </p:txBody>
      </p:sp>
      <p:sp>
        <p:nvSpPr>
          <p:cNvPr id="15" name="文本占位符 14"/>
          <p:cNvSpPr>
            <a:spLocks noGrp="1"/>
          </p:cNvSpPr>
          <p:nvPr>
            <p:ph type="body" idx="10"/>
          </p:nvPr>
        </p:nvSpPr>
        <p:spPr/>
        <p:txBody>
          <a:bodyPr/>
          <a:lstStyle/>
          <a:p>
            <a:endParaRPr lang="zh-CN" altLang="en-US" dirty="0"/>
          </a:p>
        </p:txBody>
      </p:sp>
      <p:sp>
        <p:nvSpPr>
          <p:cNvPr id="12" name="文本框 11"/>
          <p:cNvSpPr txBox="1"/>
          <p:nvPr/>
        </p:nvSpPr>
        <p:spPr>
          <a:xfrm>
            <a:off x="1228750" y="1377650"/>
            <a:ext cx="10125050" cy="4647426"/>
          </a:xfrm>
          <a:prstGeom prst="rect">
            <a:avLst/>
          </a:prstGeom>
          <a:noFill/>
          <a:ln>
            <a:solidFill>
              <a:schemeClr val="accent4">
                <a:lumMod val="40000"/>
                <a:lumOff val="60000"/>
              </a:schemeClr>
            </a:solidFill>
          </a:ln>
        </p:spPr>
        <p:txBody>
          <a:bodyPr wrap="square" rtlCol="0">
            <a:spAutoFit/>
          </a:bodyPr>
          <a:lstStyle/>
          <a:p>
            <a:pPr>
              <a:spcBef>
                <a:spcPts val="600"/>
              </a:spcBef>
              <a:spcAft>
                <a:spcPts val="600"/>
              </a:spcAft>
            </a:pPr>
            <a:r>
              <a:rPr kumimoji="1" lang="zh-CN" altLang="en-US" sz="2400" b="1" dirty="0">
                <a:solidFill>
                  <a:schemeClr val="bg1"/>
                </a:solidFill>
                <a:latin typeface="Times New Roman" panose="02020603050405020304" pitchFamily="18" charset="0"/>
                <a:cs typeface="Times New Roman" panose="02020603050405020304" pitchFamily="18" charset="0"/>
              </a:rPr>
              <a:t>算法</a:t>
            </a:r>
            <a:r>
              <a:rPr kumimoji="1" lang="en-US" altLang="zh-CN" sz="2400" b="1" dirty="0">
                <a:solidFill>
                  <a:schemeClr val="bg1"/>
                </a:solidFill>
                <a:latin typeface="Times New Roman" panose="02020603050405020304" pitchFamily="18" charset="0"/>
                <a:cs typeface="Times New Roman" panose="02020603050405020304" pitchFamily="18" charset="0"/>
              </a:rPr>
              <a:t>5-1</a:t>
            </a:r>
            <a:r>
              <a:rPr kumimoji="1" lang="zh-CN" altLang="en-US" sz="2400" dirty="0">
                <a:solidFill>
                  <a:schemeClr val="bg1"/>
                </a:solidFill>
                <a:latin typeface="Times New Roman" panose="02020603050405020304" pitchFamily="18" charset="0"/>
                <a:cs typeface="Times New Roman" panose="02020603050405020304" pitchFamily="18" charset="0"/>
              </a:rPr>
              <a:t>：构造二叉树 </a:t>
            </a:r>
            <a:r>
              <a:rPr kumimoji="1" lang="en-GB" altLang="zh-CN" sz="2400" dirty="0" err="1">
                <a:solidFill>
                  <a:schemeClr val="bg1"/>
                </a:solidFill>
                <a:latin typeface="Times New Roman" panose="02020603050405020304" pitchFamily="18" charset="0"/>
                <a:cs typeface="Times New Roman" panose="02020603050405020304" pitchFamily="18" charset="0"/>
              </a:rPr>
              <a:t>CreateBinaryTree</a:t>
            </a:r>
            <a:r>
              <a:rPr kumimoji="1" lang="en-GB" altLang="zh-CN" sz="2400" dirty="0">
                <a:solidFill>
                  <a:schemeClr val="bg1"/>
                </a:solidFill>
                <a:latin typeface="Times New Roman" panose="02020603050405020304" pitchFamily="18" charset="0"/>
                <a:cs typeface="Times New Roman" panose="02020603050405020304" pitchFamily="18" charset="0"/>
              </a:rPr>
              <a:t>(</a:t>
            </a:r>
            <a:r>
              <a:rPr kumimoji="1" lang="en-GB" altLang="zh-CN" sz="2400" i="1" dirty="0">
                <a:solidFill>
                  <a:schemeClr val="bg1"/>
                </a:solidFill>
                <a:latin typeface="Times New Roman" panose="02020603050405020304" pitchFamily="18" charset="0"/>
                <a:cs typeface="Times New Roman" panose="02020603050405020304" pitchFamily="18" charset="0"/>
              </a:rPr>
              <a:t>value</a:t>
            </a:r>
            <a:r>
              <a:rPr kumimoji="1" lang="en-GB" altLang="zh-CN" sz="2400" dirty="0">
                <a:solidFill>
                  <a:schemeClr val="bg1"/>
                </a:solidFill>
                <a:latin typeface="Times New Roman" panose="02020603050405020304" pitchFamily="18" charset="0"/>
                <a:cs typeface="Times New Roman" panose="02020603050405020304" pitchFamily="18" charset="0"/>
              </a:rPr>
              <a:t>, </a:t>
            </a:r>
            <a:r>
              <a:rPr kumimoji="1" lang="en-GB" altLang="zh-CN" sz="2400" i="1" dirty="0" err="1">
                <a:solidFill>
                  <a:schemeClr val="bg1"/>
                </a:solidFill>
                <a:latin typeface="Times New Roman" panose="02020603050405020304" pitchFamily="18" charset="0"/>
                <a:cs typeface="Times New Roman" panose="02020603050405020304" pitchFamily="18" charset="0"/>
              </a:rPr>
              <a:t>left_tree</a:t>
            </a:r>
            <a:r>
              <a:rPr kumimoji="1" lang="en-GB" altLang="zh-CN" sz="2400" dirty="0">
                <a:solidFill>
                  <a:schemeClr val="bg1"/>
                </a:solidFill>
                <a:latin typeface="Times New Roman" panose="02020603050405020304" pitchFamily="18" charset="0"/>
                <a:cs typeface="Times New Roman" panose="02020603050405020304" pitchFamily="18" charset="0"/>
              </a:rPr>
              <a:t>, </a:t>
            </a:r>
            <a:r>
              <a:rPr kumimoji="1" lang="en-GB" altLang="zh-CN" sz="2400" i="1" dirty="0" err="1">
                <a:solidFill>
                  <a:schemeClr val="bg1"/>
                </a:solidFill>
                <a:latin typeface="Times New Roman" panose="02020603050405020304" pitchFamily="18" charset="0"/>
                <a:cs typeface="Times New Roman" panose="02020603050405020304" pitchFamily="18" charset="0"/>
              </a:rPr>
              <a:t>right_tree</a:t>
            </a:r>
            <a:r>
              <a:rPr kumimoji="1" lang="en-GB" altLang="zh-CN" sz="2400" i="1" dirty="0">
                <a:solidFill>
                  <a:schemeClr val="bg1"/>
                </a:solidFill>
                <a:latin typeface="Times New Roman" panose="02020603050405020304" pitchFamily="18" charset="0"/>
                <a:cs typeface="Times New Roman" panose="02020603050405020304" pitchFamily="18" charset="0"/>
              </a:rPr>
              <a:t> </a:t>
            </a:r>
            <a:r>
              <a:rPr kumimoji="1" lang="en-GB" altLang="zh-CN" sz="2400" dirty="0">
                <a:solidFill>
                  <a:schemeClr val="bg1"/>
                </a:solidFill>
                <a:latin typeface="Times New Roman" panose="02020603050405020304" pitchFamily="18" charset="0"/>
                <a:cs typeface="Times New Roman" panose="02020603050405020304" pitchFamily="18" charset="0"/>
              </a:rPr>
              <a:t>)</a:t>
            </a:r>
            <a:endParaRPr kumimoji="1" lang="en-GB" altLang="zh-CN" sz="2400" dirty="0">
              <a:solidFill>
                <a:schemeClr val="bg1"/>
              </a:solidFill>
              <a:latin typeface="Times New Roman" panose="02020603050405020304" pitchFamily="18" charset="0"/>
              <a:cs typeface="Times New Roman" panose="02020603050405020304" pitchFamily="18" charset="0"/>
            </a:endParaRPr>
          </a:p>
          <a:p>
            <a:pPr>
              <a:spcBef>
                <a:spcPts val="600"/>
              </a:spcBef>
              <a:spcAft>
                <a:spcPts val="600"/>
              </a:spcAft>
            </a:pPr>
            <a:r>
              <a:rPr kumimoji="1" lang="zh-CN" altLang="en-US" sz="2400" b="1" dirty="0">
                <a:solidFill>
                  <a:schemeClr val="bg1"/>
                </a:solidFill>
                <a:latin typeface="Times New Roman" panose="02020603050405020304" pitchFamily="18" charset="0"/>
                <a:cs typeface="Times New Roman" panose="02020603050405020304" pitchFamily="18" charset="0"/>
              </a:rPr>
              <a:t>输入</a:t>
            </a:r>
            <a:r>
              <a:rPr kumimoji="1" lang="zh-CN" altLang="en-US" sz="2400" dirty="0">
                <a:solidFill>
                  <a:schemeClr val="bg1"/>
                </a:solidFill>
                <a:latin typeface="Times New Roman" panose="02020603050405020304" pitchFamily="18" charset="0"/>
                <a:cs typeface="Times New Roman" panose="02020603050405020304" pitchFamily="18" charset="0"/>
              </a:rPr>
              <a:t>：结点数据</a:t>
            </a:r>
            <a:r>
              <a:rPr kumimoji="1" lang="en-GB" altLang="zh-CN" sz="2400" i="1" dirty="0">
                <a:solidFill>
                  <a:schemeClr val="bg1"/>
                </a:solidFill>
                <a:latin typeface="Times New Roman" panose="02020603050405020304" pitchFamily="18" charset="0"/>
                <a:cs typeface="Times New Roman" panose="02020603050405020304" pitchFamily="18" charset="0"/>
              </a:rPr>
              <a:t>value</a:t>
            </a:r>
            <a:r>
              <a:rPr kumimoji="1" lang="en-GB" altLang="zh-CN" sz="2400" dirty="0">
                <a:solidFill>
                  <a:schemeClr val="bg1"/>
                </a:solidFill>
                <a:latin typeface="Times New Roman" panose="02020603050405020304" pitchFamily="18" charset="0"/>
                <a:cs typeface="Times New Roman" panose="02020603050405020304" pitchFamily="18" charset="0"/>
              </a:rPr>
              <a:t>, </a:t>
            </a:r>
            <a:r>
              <a:rPr kumimoji="1" lang="zh-CN" altLang="en-US" sz="2400" dirty="0">
                <a:solidFill>
                  <a:schemeClr val="bg1"/>
                </a:solidFill>
                <a:latin typeface="Times New Roman" panose="02020603050405020304" pitchFamily="18" charset="0"/>
                <a:cs typeface="Times New Roman" panose="02020603050405020304" pitchFamily="18" charset="0"/>
              </a:rPr>
              <a:t>二叉树</a:t>
            </a:r>
            <a:r>
              <a:rPr kumimoji="1" lang="en-GB" altLang="zh-CN" sz="2400" i="1" dirty="0" err="1">
                <a:solidFill>
                  <a:schemeClr val="bg1"/>
                </a:solidFill>
                <a:latin typeface="Times New Roman" panose="02020603050405020304" pitchFamily="18" charset="0"/>
                <a:cs typeface="Times New Roman" panose="02020603050405020304" pitchFamily="18" charset="0"/>
              </a:rPr>
              <a:t>left_tree</a:t>
            </a:r>
            <a:r>
              <a:rPr kumimoji="1" lang="zh-CN" altLang="en-US" sz="2400" dirty="0">
                <a:solidFill>
                  <a:schemeClr val="bg1"/>
                </a:solidFill>
                <a:latin typeface="Times New Roman" panose="02020603050405020304" pitchFamily="18" charset="0"/>
                <a:cs typeface="Times New Roman" panose="02020603050405020304" pitchFamily="18" charset="0"/>
              </a:rPr>
              <a:t>和</a:t>
            </a:r>
            <a:r>
              <a:rPr kumimoji="1" lang="en-GB" altLang="zh-CN" sz="2400" i="1" dirty="0" err="1">
                <a:solidFill>
                  <a:schemeClr val="bg1"/>
                </a:solidFill>
                <a:latin typeface="Times New Roman" panose="02020603050405020304" pitchFamily="18" charset="0"/>
                <a:cs typeface="Times New Roman" panose="02020603050405020304" pitchFamily="18" charset="0"/>
              </a:rPr>
              <a:t>right_tree</a:t>
            </a:r>
            <a:endParaRPr kumimoji="1" lang="en-GB" altLang="zh-CN" sz="2400" i="1" dirty="0">
              <a:solidFill>
                <a:schemeClr val="bg1"/>
              </a:solidFill>
              <a:latin typeface="Times New Roman" panose="02020603050405020304" pitchFamily="18" charset="0"/>
              <a:cs typeface="Times New Roman" panose="02020603050405020304" pitchFamily="18" charset="0"/>
            </a:endParaRPr>
          </a:p>
          <a:p>
            <a:pPr>
              <a:spcBef>
                <a:spcPts val="600"/>
              </a:spcBef>
              <a:spcAft>
                <a:spcPts val="1200"/>
              </a:spcAft>
            </a:pPr>
            <a:r>
              <a:rPr kumimoji="1" lang="zh-CN" altLang="en-US" sz="2400" b="1" dirty="0">
                <a:solidFill>
                  <a:schemeClr val="bg1"/>
                </a:solidFill>
                <a:latin typeface="Times New Roman" panose="02020603050405020304" pitchFamily="18" charset="0"/>
                <a:cs typeface="Times New Roman" panose="02020603050405020304" pitchFamily="18" charset="0"/>
              </a:rPr>
              <a:t>输出</a:t>
            </a:r>
            <a:r>
              <a:rPr kumimoji="1" lang="zh-CN" altLang="en-US" sz="2400" dirty="0">
                <a:solidFill>
                  <a:schemeClr val="bg1"/>
                </a:solidFill>
                <a:latin typeface="Times New Roman" panose="02020603050405020304" pitchFamily="18" charset="0"/>
                <a:cs typeface="Times New Roman" panose="02020603050405020304" pitchFamily="18" charset="0"/>
              </a:rPr>
              <a:t>：以</a:t>
            </a:r>
            <a:r>
              <a:rPr kumimoji="1" lang="en-GB" altLang="zh-CN" sz="2400" i="1" dirty="0">
                <a:solidFill>
                  <a:schemeClr val="bg1"/>
                </a:solidFill>
                <a:latin typeface="Times New Roman" panose="02020603050405020304" pitchFamily="18" charset="0"/>
                <a:cs typeface="Times New Roman" panose="02020603050405020304" pitchFamily="18" charset="0"/>
              </a:rPr>
              <a:t>value</a:t>
            </a:r>
            <a:r>
              <a:rPr kumimoji="1" lang="zh-CN" altLang="en-US" sz="2400" dirty="0">
                <a:solidFill>
                  <a:schemeClr val="bg1"/>
                </a:solidFill>
                <a:latin typeface="Times New Roman" panose="02020603050405020304" pitchFamily="18" charset="0"/>
                <a:cs typeface="Times New Roman" panose="02020603050405020304" pitchFamily="18" charset="0"/>
              </a:rPr>
              <a:t>为根结点数据、</a:t>
            </a:r>
            <a:r>
              <a:rPr kumimoji="1" lang="en-GB" altLang="zh-CN" sz="2400" i="1" dirty="0" err="1">
                <a:solidFill>
                  <a:schemeClr val="bg1"/>
                </a:solidFill>
                <a:latin typeface="Times New Roman" panose="02020603050405020304" pitchFamily="18" charset="0"/>
                <a:cs typeface="Times New Roman" panose="02020603050405020304" pitchFamily="18" charset="0"/>
              </a:rPr>
              <a:t>left_tree</a:t>
            </a:r>
            <a:r>
              <a:rPr kumimoji="1" lang="zh-CN" altLang="en-US" sz="2400" dirty="0">
                <a:solidFill>
                  <a:schemeClr val="bg1"/>
                </a:solidFill>
                <a:latin typeface="Times New Roman" panose="02020603050405020304" pitchFamily="18" charset="0"/>
                <a:cs typeface="Times New Roman" panose="02020603050405020304" pitchFamily="18" charset="0"/>
              </a:rPr>
              <a:t>和</a:t>
            </a:r>
            <a:r>
              <a:rPr kumimoji="1" lang="en-GB" altLang="zh-CN" sz="2400" i="1" dirty="0" err="1">
                <a:solidFill>
                  <a:schemeClr val="bg1"/>
                </a:solidFill>
                <a:latin typeface="Times New Roman" panose="02020603050405020304" pitchFamily="18" charset="0"/>
                <a:cs typeface="Times New Roman" panose="02020603050405020304" pitchFamily="18" charset="0"/>
              </a:rPr>
              <a:t>right_tree</a:t>
            </a:r>
            <a:r>
              <a:rPr kumimoji="1" lang="zh-CN" altLang="en-US" sz="2400" dirty="0">
                <a:solidFill>
                  <a:schemeClr val="bg1"/>
                </a:solidFill>
                <a:latin typeface="Times New Roman" panose="02020603050405020304" pitchFamily="18" charset="0"/>
                <a:cs typeface="Times New Roman" panose="02020603050405020304" pitchFamily="18" charset="0"/>
              </a:rPr>
              <a:t>为左右子树的二叉树</a:t>
            </a:r>
            <a:endParaRPr kumimoji="1" lang="en-US" altLang="zh-CN" sz="2400" dirty="0">
              <a:solidFill>
                <a:schemeClr val="bg1"/>
              </a:solidFill>
              <a:latin typeface="Times New Roman" panose="02020603050405020304" pitchFamily="18" charset="0"/>
              <a:cs typeface="Times New Roman" panose="02020603050405020304" pitchFamily="18" charset="0"/>
            </a:endParaRPr>
          </a:p>
          <a:p>
            <a:pPr>
              <a:spcBef>
                <a:spcPts val="600"/>
              </a:spcBef>
              <a:spcAft>
                <a:spcPts val="600"/>
              </a:spcAft>
            </a:pPr>
            <a:r>
              <a:rPr kumimoji="1" lang="zh-CN" altLang="en-US" sz="2400" i="1" dirty="0">
                <a:solidFill>
                  <a:schemeClr val="bg1"/>
                </a:solidFill>
                <a:latin typeface="Times New Roman" panose="02020603050405020304" pitchFamily="18" charset="0"/>
                <a:cs typeface="Times New Roman" panose="02020603050405020304" pitchFamily="18" charset="0"/>
              </a:rPr>
              <a:t>  </a:t>
            </a:r>
            <a:r>
              <a:rPr kumimoji="1" lang="en-GB" altLang="zh-CN" sz="2400" i="1" dirty="0">
                <a:solidFill>
                  <a:schemeClr val="bg1"/>
                </a:solidFill>
                <a:latin typeface="Times New Roman" panose="02020603050405020304" pitchFamily="18" charset="0"/>
                <a:cs typeface="Times New Roman" panose="02020603050405020304" pitchFamily="18" charset="0"/>
              </a:rPr>
              <a:t>tree</a:t>
            </a:r>
            <a:r>
              <a:rPr kumimoji="1" lang="en-GB" altLang="zh-CN" sz="2400" dirty="0">
                <a:solidFill>
                  <a:schemeClr val="bg1"/>
                </a:solidFill>
                <a:latin typeface="Times New Roman" panose="02020603050405020304" pitchFamily="18" charset="0"/>
                <a:cs typeface="Times New Roman" panose="02020603050405020304" pitchFamily="18" charset="0"/>
              </a:rPr>
              <a:t> ← </a:t>
            </a:r>
            <a:r>
              <a:rPr kumimoji="1" lang="en-GB" altLang="zh-CN" sz="2400" b="1" dirty="0">
                <a:solidFill>
                  <a:schemeClr val="bg1"/>
                </a:solidFill>
                <a:latin typeface="Times New Roman" panose="02020603050405020304" pitchFamily="18" charset="0"/>
                <a:cs typeface="Times New Roman" panose="02020603050405020304" pitchFamily="18" charset="0"/>
              </a:rPr>
              <a:t>new</a:t>
            </a:r>
            <a:r>
              <a:rPr kumimoji="1" lang="en-GB" altLang="zh-CN" sz="2400" dirty="0">
                <a:solidFill>
                  <a:schemeClr val="bg1"/>
                </a:solidFill>
                <a:latin typeface="Times New Roman" panose="02020603050405020304" pitchFamily="18" charset="0"/>
                <a:cs typeface="Times New Roman" panose="02020603050405020304" pitchFamily="18" charset="0"/>
              </a:rPr>
              <a:t> </a:t>
            </a:r>
            <a:r>
              <a:rPr kumimoji="1" lang="en-GB" altLang="zh-CN" sz="2400" dirty="0" err="1">
                <a:solidFill>
                  <a:schemeClr val="bg1"/>
                </a:solidFill>
                <a:latin typeface="Times New Roman" panose="02020603050405020304" pitchFamily="18" charset="0"/>
                <a:cs typeface="Times New Roman" panose="02020603050405020304" pitchFamily="18" charset="0"/>
              </a:rPr>
              <a:t>BinaryTreeNode</a:t>
            </a:r>
            <a:r>
              <a:rPr kumimoji="1" lang="en-GB" altLang="zh-CN" sz="2400" dirty="0">
                <a:solidFill>
                  <a:schemeClr val="bg1"/>
                </a:solidFill>
                <a:latin typeface="Times New Roman" panose="02020603050405020304" pitchFamily="18" charset="0"/>
                <a:cs typeface="Times New Roman" panose="02020603050405020304" pitchFamily="18" charset="0"/>
              </a:rPr>
              <a:t>()  //</a:t>
            </a:r>
            <a:r>
              <a:rPr kumimoji="1" lang="zh-CN" altLang="en-US" sz="2400" dirty="0">
                <a:solidFill>
                  <a:schemeClr val="bg1"/>
                </a:solidFill>
                <a:latin typeface="Times New Roman" panose="02020603050405020304" pitchFamily="18" charset="0"/>
                <a:cs typeface="Times New Roman" panose="02020603050405020304" pitchFamily="18" charset="0"/>
              </a:rPr>
              <a:t>生成新的二叉链表结点</a:t>
            </a:r>
            <a:endParaRPr kumimoji="1" lang="en-US" altLang="zh-CN" sz="2400" dirty="0">
              <a:solidFill>
                <a:schemeClr val="bg1"/>
              </a:solidFill>
              <a:latin typeface="Times New Roman" panose="02020603050405020304" pitchFamily="18" charset="0"/>
              <a:cs typeface="Times New Roman" panose="02020603050405020304" pitchFamily="18" charset="0"/>
            </a:endParaRPr>
          </a:p>
          <a:p>
            <a:pPr>
              <a:spcBef>
                <a:spcPts val="600"/>
              </a:spcBef>
              <a:spcAft>
                <a:spcPts val="600"/>
              </a:spcAft>
            </a:pPr>
            <a:r>
              <a:rPr kumimoji="1" lang="zh-CN" altLang="en-US" sz="2400" i="1" dirty="0">
                <a:solidFill>
                  <a:schemeClr val="bg1"/>
                </a:solidFill>
                <a:latin typeface="Times New Roman" panose="02020603050405020304" pitchFamily="18" charset="0"/>
                <a:cs typeface="Times New Roman" panose="02020603050405020304" pitchFamily="18" charset="0"/>
              </a:rPr>
              <a:t>  </a:t>
            </a:r>
            <a:r>
              <a:rPr kumimoji="1" lang="en-GB" altLang="zh-CN" sz="2400" i="1" dirty="0" err="1">
                <a:solidFill>
                  <a:schemeClr val="bg1"/>
                </a:solidFill>
                <a:latin typeface="Times New Roman" panose="02020603050405020304" pitchFamily="18" charset="0"/>
                <a:cs typeface="Times New Roman" panose="02020603050405020304" pitchFamily="18" charset="0"/>
              </a:rPr>
              <a:t>tree.data</a:t>
            </a:r>
            <a:r>
              <a:rPr kumimoji="1" lang="en-GB" altLang="zh-CN" sz="2400" i="1" dirty="0">
                <a:solidFill>
                  <a:schemeClr val="bg1"/>
                </a:solidFill>
                <a:latin typeface="Times New Roman" panose="02020603050405020304" pitchFamily="18" charset="0"/>
                <a:cs typeface="Times New Roman" panose="02020603050405020304" pitchFamily="18" charset="0"/>
              </a:rPr>
              <a:t> </a:t>
            </a:r>
            <a:r>
              <a:rPr kumimoji="1" lang="en-GB" altLang="zh-CN" sz="2400" dirty="0">
                <a:solidFill>
                  <a:schemeClr val="bg1"/>
                </a:solidFill>
                <a:latin typeface="Times New Roman" panose="02020603050405020304" pitchFamily="18" charset="0"/>
                <a:cs typeface="Times New Roman" panose="02020603050405020304" pitchFamily="18" charset="0"/>
              </a:rPr>
              <a:t>← </a:t>
            </a:r>
            <a:r>
              <a:rPr kumimoji="1" lang="en-GB" altLang="zh-CN" sz="2400" i="1" dirty="0">
                <a:solidFill>
                  <a:schemeClr val="bg1"/>
                </a:solidFill>
                <a:latin typeface="Times New Roman" panose="02020603050405020304" pitchFamily="18" charset="0"/>
                <a:cs typeface="Times New Roman" panose="02020603050405020304" pitchFamily="18" charset="0"/>
              </a:rPr>
              <a:t>value</a:t>
            </a:r>
            <a:r>
              <a:rPr kumimoji="1" lang="en-GB" altLang="zh-CN" sz="2400" dirty="0">
                <a:solidFill>
                  <a:schemeClr val="bg1"/>
                </a:solidFill>
                <a:latin typeface="Times New Roman" panose="02020603050405020304" pitchFamily="18" charset="0"/>
                <a:cs typeface="Times New Roman" panose="02020603050405020304" pitchFamily="18" charset="0"/>
              </a:rPr>
              <a:t>  //</a:t>
            </a:r>
            <a:r>
              <a:rPr kumimoji="1" lang="zh-CN" altLang="en-US" sz="2400" dirty="0">
                <a:solidFill>
                  <a:schemeClr val="bg1"/>
                </a:solidFill>
                <a:latin typeface="Times New Roman" panose="02020603050405020304" pitchFamily="18" charset="0"/>
                <a:cs typeface="Times New Roman" panose="02020603050405020304" pitchFamily="18" charset="0"/>
              </a:rPr>
              <a:t>设置根结点的数据</a:t>
            </a:r>
            <a:endParaRPr kumimoji="1" lang="zh-CN" altLang="en-US" sz="2400" dirty="0">
              <a:solidFill>
                <a:schemeClr val="bg1"/>
              </a:solidFill>
              <a:latin typeface="Times New Roman" panose="02020603050405020304" pitchFamily="18" charset="0"/>
              <a:cs typeface="Times New Roman" panose="02020603050405020304" pitchFamily="18" charset="0"/>
            </a:endParaRPr>
          </a:p>
          <a:p>
            <a:pPr>
              <a:spcBef>
                <a:spcPts val="600"/>
              </a:spcBef>
              <a:spcAft>
                <a:spcPts val="600"/>
              </a:spcAft>
            </a:pPr>
            <a:r>
              <a:rPr kumimoji="1" lang="zh-CN" altLang="en-US" sz="2400" i="1" dirty="0">
                <a:solidFill>
                  <a:schemeClr val="bg1"/>
                </a:solidFill>
                <a:latin typeface="Times New Roman" panose="02020603050405020304" pitchFamily="18" charset="0"/>
                <a:cs typeface="Times New Roman" panose="02020603050405020304" pitchFamily="18" charset="0"/>
              </a:rPr>
              <a:t>  </a:t>
            </a:r>
            <a:r>
              <a:rPr kumimoji="1" lang="en-GB" altLang="zh-CN" sz="2400" i="1" dirty="0" err="1">
                <a:solidFill>
                  <a:schemeClr val="bg1"/>
                </a:solidFill>
                <a:latin typeface="Times New Roman" panose="02020603050405020304" pitchFamily="18" charset="0"/>
                <a:cs typeface="Times New Roman" panose="02020603050405020304" pitchFamily="18" charset="0"/>
              </a:rPr>
              <a:t>tree.left</a:t>
            </a:r>
            <a:r>
              <a:rPr kumimoji="1" lang="en-GB" altLang="zh-CN" sz="2400" i="1" dirty="0">
                <a:solidFill>
                  <a:schemeClr val="bg1"/>
                </a:solidFill>
                <a:latin typeface="Times New Roman" panose="02020603050405020304" pitchFamily="18" charset="0"/>
                <a:cs typeface="Times New Roman" panose="02020603050405020304" pitchFamily="18" charset="0"/>
              </a:rPr>
              <a:t> </a:t>
            </a:r>
            <a:r>
              <a:rPr kumimoji="1" lang="en-GB" altLang="zh-CN" sz="2400" dirty="0">
                <a:solidFill>
                  <a:schemeClr val="bg1"/>
                </a:solidFill>
                <a:latin typeface="Times New Roman" panose="02020603050405020304" pitchFamily="18" charset="0"/>
                <a:cs typeface="Times New Roman" panose="02020603050405020304" pitchFamily="18" charset="0"/>
              </a:rPr>
              <a:t>← </a:t>
            </a:r>
            <a:r>
              <a:rPr kumimoji="1" lang="en-GB" altLang="zh-CN" sz="2400" i="1" dirty="0" err="1">
                <a:solidFill>
                  <a:schemeClr val="bg1"/>
                </a:solidFill>
                <a:latin typeface="Times New Roman" panose="02020603050405020304" pitchFamily="18" charset="0"/>
                <a:cs typeface="Times New Roman" panose="02020603050405020304" pitchFamily="18" charset="0"/>
              </a:rPr>
              <a:t>left_tree</a:t>
            </a:r>
            <a:r>
              <a:rPr kumimoji="1" lang="en-GB" altLang="zh-CN" sz="2400" i="1" dirty="0">
                <a:solidFill>
                  <a:schemeClr val="bg1"/>
                </a:solidFill>
                <a:latin typeface="Times New Roman" panose="02020603050405020304" pitchFamily="18" charset="0"/>
                <a:cs typeface="Times New Roman" panose="02020603050405020304" pitchFamily="18" charset="0"/>
              </a:rPr>
              <a:t>   </a:t>
            </a:r>
            <a:r>
              <a:rPr kumimoji="1" lang="en-GB" altLang="zh-CN" sz="2400" dirty="0">
                <a:solidFill>
                  <a:schemeClr val="bg1"/>
                </a:solidFill>
                <a:latin typeface="Times New Roman" panose="02020603050405020304" pitchFamily="18" charset="0"/>
                <a:cs typeface="Times New Roman" panose="02020603050405020304" pitchFamily="18" charset="0"/>
              </a:rPr>
              <a:t>//</a:t>
            </a:r>
            <a:r>
              <a:rPr kumimoji="1" lang="zh-CN" altLang="en-US" sz="2400" dirty="0">
                <a:solidFill>
                  <a:schemeClr val="bg1"/>
                </a:solidFill>
                <a:latin typeface="Times New Roman" panose="02020603050405020304" pitchFamily="18" charset="0"/>
                <a:cs typeface="Times New Roman" panose="02020603050405020304" pitchFamily="18" charset="0"/>
              </a:rPr>
              <a:t>设置根的左子树</a:t>
            </a:r>
            <a:endParaRPr kumimoji="1" lang="zh-CN" altLang="en-US" sz="2400" dirty="0">
              <a:solidFill>
                <a:schemeClr val="bg1"/>
              </a:solidFill>
              <a:latin typeface="Times New Roman" panose="02020603050405020304" pitchFamily="18" charset="0"/>
              <a:cs typeface="Times New Roman" panose="02020603050405020304" pitchFamily="18" charset="0"/>
            </a:endParaRPr>
          </a:p>
          <a:p>
            <a:pPr>
              <a:spcBef>
                <a:spcPts val="600"/>
              </a:spcBef>
              <a:spcAft>
                <a:spcPts val="600"/>
              </a:spcAft>
            </a:pPr>
            <a:r>
              <a:rPr kumimoji="1" lang="zh-CN" altLang="en-US" sz="2400" i="1" dirty="0">
                <a:solidFill>
                  <a:schemeClr val="bg1"/>
                </a:solidFill>
                <a:latin typeface="Times New Roman" panose="02020603050405020304" pitchFamily="18" charset="0"/>
                <a:cs typeface="Times New Roman" panose="02020603050405020304" pitchFamily="18" charset="0"/>
              </a:rPr>
              <a:t>  </a:t>
            </a:r>
            <a:r>
              <a:rPr kumimoji="1" lang="en-GB" altLang="zh-CN" sz="2400" i="1" dirty="0" err="1">
                <a:solidFill>
                  <a:schemeClr val="bg1"/>
                </a:solidFill>
                <a:latin typeface="Times New Roman" panose="02020603050405020304" pitchFamily="18" charset="0"/>
                <a:cs typeface="Times New Roman" panose="02020603050405020304" pitchFamily="18" charset="0"/>
              </a:rPr>
              <a:t>tree.right</a:t>
            </a:r>
            <a:r>
              <a:rPr kumimoji="1" lang="en-GB" altLang="zh-CN" sz="2400" i="1" dirty="0">
                <a:solidFill>
                  <a:schemeClr val="bg1"/>
                </a:solidFill>
                <a:latin typeface="Times New Roman" panose="02020603050405020304" pitchFamily="18" charset="0"/>
                <a:cs typeface="Times New Roman" panose="02020603050405020304" pitchFamily="18" charset="0"/>
              </a:rPr>
              <a:t> </a:t>
            </a:r>
            <a:r>
              <a:rPr kumimoji="1" lang="en-GB" altLang="zh-CN" sz="2400" dirty="0">
                <a:solidFill>
                  <a:schemeClr val="bg1"/>
                </a:solidFill>
                <a:latin typeface="Times New Roman" panose="02020603050405020304" pitchFamily="18" charset="0"/>
                <a:cs typeface="Times New Roman" panose="02020603050405020304" pitchFamily="18" charset="0"/>
              </a:rPr>
              <a:t>← </a:t>
            </a:r>
            <a:r>
              <a:rPr kumimoji="1" lang="en-GB" altLang="zh-CN" sz="2400" i="1" dirty="0" err="1">
                <a:solidFill>
                  <a:schemeClr val="bg1"/>
                </a:solidFill>
                <a:latin typeface="Times New Roman" panose="02020603050405020304" pitchFamily="18" charset="0"/>
                <a:cs typeface="Times New Roman" panose="02020603050405020304" pitchFamily="18" charset="0"/>
              </a:rPr>
              <a:t>right_tree</a:t>
            </a:r>
            <a:r>
              <a:rPr kumimoji="1" lang="en-GB" altLang="zh-CN" sz="2400" i="1" dirty="0">
                <a:solidFill>
                  <a:schemeClr val="bg1"/>
                </a:solidFill>
                <a:latin typeface="Times New Roman" panose="02020603050405020304" pitchFamily="18" charset="0"/>
                <a:cs typeface="Times New Roman" panose="02020603050405020304" pitchFamily="18" charset="0"/>
              </a:rPr>
              <a:t>  </a:t>
            </a:r>
            <a:r>
              <a:rPr kumimoji="1" lang="en-GB" altLang="zh-CN" sz="2400" dirty="0">
                <a:solidFill>
                  <a:schemeClr val="bg1"/>
                </a:solidFill>
                <a:latin typeface="Times New Roman" panose="02020603050405020304" pitchFamily="18" charset="0"/>
                <a:cs typeface="Times New Roman" panose="02020603050405020304" pitchFamily="18" charset="0"/>
              </a:rPr>
              <a:t>//</a:t>
            </a:r>
            <a:r>
              <a:rPr kumimoji="1" lang="zh-CN" altLang="en-US" sz="2400" dirty="0">
                <a:solidFill>
                  <a:schemeClr val="bg1"/>
                </a:solidFill>
                <a:latin typeface="Times New Roman" panose="02020603050405020304" pitchFamily="18" charset="0"/>
                <a:cs typeface="Times New Roman" panose="02020603050405020304" pitchFamily="18" charset="0"/>
              </a:rPr>
              <a:t>设置根的右子树</a:t>
            </a:r>
            <a:endParaRPr kumimoji="1" lang="zh-CN" altLang="en-US" sz="2400" dirty="0">
              <a:solidFill>
                <a:schemeClr val="bg1"/>
              </a:solidFill>
              <a:latin typeface="Times New Roman" panose="02020603050405020304" pitchFamily="18" charset="0"/>
              <a:cs typeface="Times New Roman" panose="02020603050405020304" pitchFamily="18" charset="0"/>
            </a:endParaRPr>
          </a:p>
          <a:p>
            <a:pPr>
              <a:spcBef>
                <a:spcPts val="600"/>
              </a:spcBef>
              <a:spcAft>
                <a:spcPts val="600"/>
              </a:spcAft>
            </a:pPr>
            <a:r>
              <a:rPr kumimoji="1" lang="zh-CN" altLang="en-US" sz="2400" b="1" dirty="0">
                <a:solidFill>
                  <a:schemeClr val="bg1"/>
                </a:solidFill>
                <a:latin typeface="Times New Roman" panose="02020603050405020304" pitchFamily="18" charset="0"/>
                <a:cs typeface="Times New Roman" panose="02020603050405020304" pitchFamily="18" charset="0"/>
              </a:rPr>
              <a:t>  </a:t>
            </a:r>
            <a:r>
              <a:rPr kumimoji="1" lang="en-GB" altLang="zh-CN" sz="2400" b="1" dirty="0">
                <a:solidFill>
                  <a:schemeClr val="bg1"/>
                </a:solidFill>
                <a:latin typeface="Times New Roman" panose="02020603050405020304" pitchFamily="18" charset="0"/>
                <a:cs typeface="Times New Roman" panose="02020603050405020304" pitchFamily="18" charset="0"/>
              </a:rPr>
              <a:t>return</a:t>
            </a:r>
            <a:r>
              <a:rPr kumimoji="1" lang="en-GB" altLang="zh-CN" sz="2400" dirty="0">
                <a:solidFill>
                  <a:schemeClr val="bg1"/>
                </a:solidFill>
                <a:latin typeface="Times New Roman" panose="02020603050405020304" pitchFamily="18" charset="0"/>
                <a:cs typeface="Times New Roman" panose="02020603050405020304" pitchFamily="18" charset="0"/>
              </a:rPr>
              <a:t> </a:t>
            </a:r>
            <a:r>
              <a:rPr kumimoji="1" lang="en-GB" altLang="zh-CN" sz="2400" i="1" dirty="0">
                <a:solidFill>
                  <a:schemeClr val="bg1"/>
                </a:solidFill>
                <a:latin typeface="Times New Roman" panose="02020603050405020304" pitchFamily="18" charset="0"/>
                <a:cs typeface="Times New Roman" panose="02020603050405020304" pitchFamily="18" charset="0"/>
              </a:rPr>
              <a:t>tree</a:t>
            </a:r>
            <a:r>
              <a:rPr kumimoji="1" lang="en-GB" altLang="zh-CN" sz="2400" dirty="0">
                <a:solidFill>
                  <a:schemeClr val="bg1"/>
                </a:solidFill>
                <a:latin typeface="Times New Roman" panose="02020603050405020304" pitchFamily="18" charset="0"/>
                <a:cs typeface="Times New Roman" panose="02020603050405020304" pitchFamily="18" charset="0"/>
              </a:rPr>
              <a:t>  //</a:t>
            </a:r>
            <a:r>
              <a:rPr kumimoji="1" lang="zh-CN" altLang="en-US" sz="2400" dirty="0">
                <a:solidFill>
                  <a:schemeClr val="bg1"/>
                </a:solidFill>
                <a:latin typeface="Times New Roman" panose="02020603050405020304" pitchFamily="18" charset="0"/>
                <a:cs typeface="Times New Roman" panose="02020603050405020304" pitchFamily="18" charset="0"/>
              </a:rPr>
              <a:t>返回构造的二叉树</a:t>
            </a:r>
            <a:endParaRPr kumimoji="1" lang="zh-CN" altLang="en-US" sz="2400" dirty="0">
              <a:solidFill>
                <a:schemeClr val="bg1"/>
              </a:solidFill>
              <a:latin typeface="Times New Roman" panose="02020603050405020304" pitchFamily="18" charset="0"/>
              <a:cs typeface="Times New Roman" panose="02020603050405020304" pitchFamily="18" charset="0"/>
            </a:endParaRPr>
          </a:p>
          <a:p>
            <a:endParaRPr kumimoji="1" lang="zh-CN" altLang="en-US" sz="2400" dirty="0">
              <a:solidFill>
                <a:schemeClr val="bg1"/>
              </a:solidFill>
              <a:latin typeface="Times New Roman" panose="02020603050405020304" pitchFamily="18" charset="0"/>
              <a:cs typeface="Times New Roman" panose="02020603050405020304" pitchFamily="18" charset="0"/>
            </a:endParaRPr>
          </a:p>
        </p:txBody>
      </p:sp>
      <p:cxnSp>
        <p:nvCxnSpPr>
          <p:cNvPr id="18" name="直线连接符 17"/>
          <p:cNvCxnSpPr/>
          <p:nvPr/>
        </p:nvCxnSpPr>
        <p:spPr>
          <a:xfrm>
            <a:off x="1228750" y="1879600"/>
            <a:ext cx="10125050" cy="0"/>
          </a:xfrm>
          <a:prstGeom prst="line">
            <a:avLst/>
          </a:prstGeom>
          <a:ln w="12700">
            <a:solidFill>
              <a:schemeClr val="bg1"/>
            </a:solidFill>
          </a:ln>
        </p:spPr>
        <p:style>
          <a:lnRef idx="1">
            <a:schemeClr val="accent2"/>
          </a:lnRef>
          <a:fillRef idx="0">
            <a:schemeClr val="accent2"/>
          </a:fillRef>
          <a:effectRef idx="0">
            <a:schemeClr val="accent2"/>
          </a:effectRef>
          <a:fontRef idx="minor">
            <a:schemeClr val="tx1"/>
          </a:fontRef>
        </p:style>
      </p:cxnSp>
      <p:cxnSp>
        <p:nvCxnSpPr>
          <p:cNvPr id="20" name="直线连接符 19"/>
          <p:cNvCxnSpPr/>
          <p:nvPr/>
        </p:nvCxnSpPr>
        <p:spPr>
          <a:xfrm>
            <a:off x="1228750" y="2946400"/>
            <a:ext cx="10125050" cy="0"/>
          </a:xfrm>
          <a:prstGeom prst="line">
            <a:avLst/>
          </a:prstGeom>
          <a:ln w="12700">
            <a:solidFill>
              <a:schemeClr val="bg1"/>
            </a:solidFill>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5.4.1</a:t>
            </a:r>
            <a:r>
              <a:rPr lang="zh-CN" altLang="en-US" sz="2800" dirty="0"/>
              <a:t> 二叉树遍历的基本概念</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6" name="内容占位符 4"/>
          <p:cNvSpPr txBox="1"/>
          <p:nvPr/>
        </p:nvSpPr>
        <p:spPr>
          <a:xfrm>
            <a:off x="466640" y="1311179"/>
            <a:ext cx="11489500" cy="534645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600" b="1" dirty="0"/>
              <a:t>遍历的概念</a:t>
            </a:r>
            <a:r>
              <a:rPr lang="zh-CN" altLang="en-US" sz="2400" dirty="0"/>
              <a:t>：</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按预先设定的顺序依次访问树中所有结点，并且每个结点仅访问一次</a:t>
            </a:r>
            <a:endPar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10000"/>
              </a:lnSpc>
            </a:pPr>
            <a:r>
              <a:rPr lang="zh-CN" altLang="en-US" sz="2600" b="1" kern="100" dirty="0">
                <a:latin typeface="微软雅黑" panose="020B0503020204020204" pitchFamily="34" charset="-122"/>
                <a:ea typeface="微软雅黑" panose="020B0503020204020204" pitchFamily="34" charset="-122"/>
                <a:cs typeface="Times New Roman" panose="02020603050405020304" pitchFamily="18" charset="0"/>
              </a:rPr>
              <a:t>深度优先遍历</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按序独立处理二叉树的各个分支单元：根</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r</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、左子树</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L</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和右子树</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R</a:t>
            </a:r>
            <a:endParaRPr lang="en-US" altLang="zh-CN" sz="2400" dirty="0">
              <a:latin typeface="微软雅黑" panose="020B0503020204020204" pitchFamily="34" charset="-122"/>
              <a:ea typeface="微软雅黑" panose="020B0503020204020204" pitchFamily="34" charset="-122"/>
              <a:sym typeface="Wingdings" panose="05000000000000000000" pitchFamily="2" charset="2"/>
            </a:endParaRPr>
          </a:p>
          <a:p>
            <a:pPr>
              <a:lnSpc>
                <a:spcPct val="110000"/>
              </a:lnSpc>
            </a:pPr>
            <a:endParaRPr lang="en-US" altLang="zh-CN" sz="2600" b="1" dirty="0">
              <a:latin typeface="微软雅黑" panose="020B0503020204020204" pitchFamily="34" charset="-122"/>
              <a:ea typeface="微软雅黑" panose="020B0503020204020204" pitchFamily="34" charset="-122"/>
            </a:endParaRPr>
          </a:p>
          <a:p>
            <a:pPr>
              <a:lnSpc>
                <a:spcPct val="110000"/>
              </a:lnSpc>
            </a:pPr>
            <a:endParaRPr lang="en-US" altLang="zh-CN" sz="2600" b="1" dirty="0"/>
          </a:p>
          <a:p>
            <a:pPr>
              <a:lnSpc>
                <a:spcPct val="110000"/>
              </a:lnSpc>
            </a:pPr>
            <a:endParaRPr lang="en-US" altLang="zh-CN" sz="2600" b="1" dirty="0">
              <a:latin typeface="微软雅黑" panose="020B0503020204020204" pitchFamily="34" charset="-122"/>
              <a:ea typeface="微软雅黑" panose="020B0503020204020204" pitchFamily="34" charset="-122"/>
            </a:endParaRPr>
          </a:p>
          <a:p>
            <a:pPr>
              <a:lnSpc>
                <a:spcPct val="110000"/>
              </a:lnSpc>
            </a:pPr>
            <a:endParaRPr lang="en-US" altLang="zh-CN" sz="2600" b="1" dirty="0"/>
          </a:p>
          <a:p>
            <a:pPr>
              <a:lnSpc>
                <a:spcPct val="110000"/>
              </a:lnSpc>
            </a:pPr>
            <a:endParaRPr lang="en-US" altLang="zh-CN" sz="2600" b="1" dirty="0">
              <a:latin typeface="微软雅黑" panose="020B0503020204020204" pitchFamily="34" charset="-122"/>
              <a:ea typeface="微软雅黑" panose="020B0503020204020204" pitchFamily="34" charset="-122"/>
            </a:endParaRPr>
          </a:p>
          <a:p>
            <a:pPr>
              <a:lnSpc>
                <a:spcPct val="110000"/>
              </a:lnSpc>
            </a:pPr>
            <a:endParaRPr lang="en-US" altLang="zh-CN" sz="2600" b="1" dirty="0"/>
          </a:p>
          <a:p>
            <a:pPr>
              <a:lnSpc>
                <a:spcPct val="110000"/>
              </a:lnSpc>
            </a:pPr>
            <a:endParaRPr lang="en-US" altLang="zh-CN" sz="2600" b="1" dirty="0">
              <a:latin typeface="微软雅黑" panose="020B0503020204020204" pitchFamily="34" charset="-122"/>
              <a:ea typeface="微软雅黑" panose="020B0503020204020204" pitchFamily="34" charset="-122"/>
            </a:endParaRPr>
          </a:p>
          <a:p>
            <a:pPr>
              <a:lnSpc>
                <a:spcPct val="110000"/>
              </a:lnSpc>
            </a:pPr>
            <a:r>
              <a:rPr lang="zh-CN" altLang="en-US" sz="2600" b="1" dirty="0">
                <a:latin typeface="微软雅黑" panose="020B0503020204020204" pitchFamily="34" charset="-122"/>
                <a:ea typeface="微软雅黑" panose="020B0503020204020204" pitchFamily="34" charset="-122"/>
              </a:rPr>
              <a:t>广度优先遍历</a:t>
            </a:r>
            <a:r>
              <a:rPr lang="zh-CN" altLang="en-US" sz="28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按层从上至下、从左向右依次访问树中所有结点，也称作</a:t>
            </a:r>
            <a:r>
              <a:rPr lang="zh-CN" altLang="en-US" sz="2400" b="1" dirty="0">
                <a:latin typeface="微软雅黑" panose="020B0503020204020204" pitchFamily="34" charset="-122"/>
                <a:ea typeface="微软雅黑" panose="020B0503020204020204" pitchFamily="34" charset="-122"/>
              </a:rPr>
              <a:t>层序遍历 </a:t>
            </a:r>
            <a:endParaRPr lang="en-US" altLang="zh-CN" sz="2400" b="1" dirty="0">
              <a:latin typeface="微软雅黑" panose="020B0503020204020204" pitchFamily="34" charset="-122"/>
              <a:ea typeface="微软雅黑" panose="020B0503020204020204" pitchFamily="34" charset="-122"/>
            </a:endParaRPr>
          </a:p>
          <a:p>
            <a:pPr>
              <a:lnSpc>
                <a:spcPct val="110000"/>
              </a:lnSpc>
            </a:pPr>
            <a:endPar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10000"/>
              </a:lnSpc>
            </a:pPr>
            <a:endParaRPr lang="en-US" altLang="zh-CN" sz="2400" dirty="0">
              <a:latin typeface="微软雅黑" panose="020B0503020204020204" pitchFamily="34" charset="-122"/>
              <a:ea typeface="微软雅黑" panose="020B0503020204020204" pitchFamily="34" charset="-122"/>
            </a:endParaRPr>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p:sp>
        <p:nvSpPr>
          <p:cNvPr id="15" name="椭圆 14"/>
          <p:cNvSpPr/>
          <p:nvPr/>
        </p:nvSpPr>
        <p:spPr>
          <a:xfrm>
            <a:off x="8679555" y="2459459"/>
            <a:ext cx="404917" cy="40491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CN" sz="2800" dirty="0">
                <a:solidFill>
                  <a:schemeClr val="bg1"/>
                </a:solidFill>
              </a:rPr>
              <a:t>r</a:t>
            </a:r>
            <a:endParaRPr kumimoji="1" lang="zh-CN" altLang="en-US" sz="2800" dirty="0">
              <a:solidFill>
                <a:schemeClr val="bg1"/>
              </a:solidFill>
            </a:endParaRPr>
          </a:p>
        </p:txBody>
      </p:sp>
      <p:sp>
        <p:nvSpPr>
          <p:cNvPr id="16" name="三角形 15"/>
          <p:cNvSpPr/>
          <p:nvPr/>
        </p:nvSpPr>
        <p:spPr>
          <a:xfrm>
            <a:off x="7985922" y="3141487"/>
            <a:ext cx="812800" cy="930915"/>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CN" sz="2800" dirty="0"/>
              <a:t>L</a:t>
            </a:r>
            <a:endParaRPr kumimoji="1" lang="zh-CN" altLang="en-US" sz="2800" dirty="0"/>
          </a:p>
        </p:txBody>
      </p:sp>
      <p:sp>
        <p:nvSpPr>
          <p:cNvPr id="17" name="三角形 16"/>
          <p:cNvSpPr/>
          <p:nvPr/>
        </p:nvSpPr>
        <p:spPr>
          <a:xfrm>
            <a:off x="9071772" y="3141487"/>
            <a:ext cx="812800" cy="930915"/>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CN" sz="2800" dirty="0"/>
              <a:t>R</a:t>
            </a:r>
            <a:endParaRPr kumimoji="1" lang="zh-CN" altLang="en-US" sz="2800" dirty="0"/>
          </a:p>
        </p:txBody>
      </p:sp>
      <p:cxnSp>
        <p:nvCxnSpPr>
          <p:cNvPr id="19" name="直线连接符 18"/>
          <p:cNvCxnSpPr>
            <a:stCxn id="15" idx="3"/>
            <a:endCxn id="16" idx="0"/>
          </p:cNvCxnSpPr>
          <p:nvPr/>
        </p:nvCxnSpPr>
        <p:spPr>
          <a:xfrm flipH="1">
            <a:off x="8392322" y="2805077"/>
            <a:ext cx="346532" cy="33641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直线连接符 19"/>
          <p:cNvCxnSpPr>
            <a:stCxn id="15" idx="5"/>
            <a:endCxn id="17" idx="0"/>
          </p:cNvCxnSpPr>
          <p:nvPr/>
        </p:nvCxnSpPr>
        <p:spPr>
          <a:xfrm>
            <a:off x="9025173" y="2805077"/>
            <a:ext cx="452999" cy="33641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7674446" y="4335693"/>
            <a:ext cx="3154451" cy="1323439"/>
          </a:xfrm>
          <a:prstGeom prst="rect">
            <a:avLst/>
          </a:prstGeom>
          <a:noFill/>
        </p:spPr>
        <p:txBody>
          <a:bodyPr wrap="square" rtlCol="0">
            <a:spAutoFit/>
          </a:bodyPr>
          <a:lstStyle/>
          <a:p>
            <a:r>
              <a:rPr kumimoji="1" lang="en-US" altLang="zh-CN" sz="2000" dirty="0">
                <a:solidFill>
                  <a:srgbClr val="C00000"/>
                </a:solidFill>
                <a:latin typeface="微软雅黑" panose="020B0503020204020204" pitchFamily="34" charset="-122"/>
                <a:ea typeface="微软雅黑" panose="020B0503020204020204" pitchFamily="34" charset="-122"/>
              </a:rPr>
              <a:t>3</a:t>
            </a:r>
            <a:r>
              <a:rPr kumimoji="1" lang="zh-CN" altLang="en-US" sz="2000" dirty="0">
                <a:solidFill>
                  <a:srgbClr val="C00000"/>
                </a:solidFill>
                <a:latin typeface="微软雅黑" panose="020B0503020204020204" pitchFamily="34" charset="-122"/>
                <a:ea typeface="微软雅黑" panose="020B0503020204020204" pitchFamily="34" charset="-122"/>
              </a:rPr>
              <a:t>种深度优先遍历方案： </a:t>
            </a:r>
            <a:endParaRPr kumimoji="1" lang="en-US" altLang="zh-CN" sz="2000" dirty="0">
              <a:solidFill>
                <a:srgbClr val="C00000"/>
              </a:solidFill>
              <a:latin typeface="微软雅黑" panose="020B0503020204020204" pitchFamily="34" charset="-122"/>
              <a:ea typeface="微软雅黑" panose="020B0503020204020204" pitchFamily="34" charset="-122"/>
            </a:endParaRPr>
          </a:p>
          <a:p>
            <a:r>
              <a:rPr kumimoji="1" lang="zh-CN" altLang="en-US" sz="2000" dirty="0">
                <a:solidFill>
                  <a:srgbClr val="C00000"/>
                </a:solidFill>
                <a:latin typeface="微软雅黑" panose="020B0503020204020204" pitchFamily="34" charset="-122"/>
                <a:ea typeface="微软雅黑" panose="020B0503020204020204" pitchFamily="34" charset="-122"/>
              </a:rPr>
              <a:t>   </a:t>
            </a:r>
            <a:r>
              <a:rPr kumimoji="1" lang="en-US" altLang="zh-CN" sz="2000" dirty="0">
                <a:solidFill>
                  <a:srgbClr val="C00000"/>
                </a:solidFill>
                <a:latin typeface="微软雅黑" panose="020B0503020204020204" pitchFamily="34" charset="-122"/>
                <a:ea typeface="微软雅黑" panose="020B0503020204020204" pitchFamily="34" charset="-122"/>
              </a:rPr>
              <a:t>(1)</a:t>
            </a:r>
            <a:r>
              <a:rPr kumimoji="1" lang="zh-CN" altLang="en-US" sz="2000" dirty="0">
                <a:solidFill>
                  <a:srgbClr val="C00000"/>
                </a:solidFill>
                <a:latin typeface="微软雅黑" panose="020B0503020204020204" pitchFamily="34" charset="-122"/>
                <a:ea typeface="微软雅黑" panose="020B0503020204020204" pitchFamily="34" charset="-122"/>
              </a:rPr>
              <a:t> </a:t>
            </a:r>
            <a:r>
              <a:rPr kumimoji="1" lang="en-US" altLang="zh-CN" sz="2000" dirty="0" err="1">
                <a:solidFill>
                  <a:srgbClr val="C00000"/>
                </a:solidFill>
                <a:latin typeface="微软雅黑" panose="020B0503020204020204" pitchFamily="34" charset="-122"/>
                <a:ea typeface="微软雅黑" panose="020B0503020204020204" pitchFamily="34" charset="-122"/>
              </a:rPr>
              <a:t>rLR</a:t>
            </a:r>
            <a:r>
              <a:rPr kumimoji="1" lang="zh-CN" altLang="en-US" sz="2000" dirty="0">
                <a:solidFill>
                  <a:srgbClr val="C00000"/>
                </a:solidFill>
                <a:latin typeface="微软雅黑" panose="020B0503020204020204" pitchFamily="34" charset="-122"/>
                <a:ea typeface="微软雅黑" panose="020B0503020204020204" pitchFamily="34" charset="-122"/>
              </a:rPr>
              <a:t>  </a:t>
            </a:r>
            <a:r>
              <a:rPr kumimoji="1" lang="en-US" altLang="zh-CN" sz="2000" dirty="0">
                <a:solidFill>
                  <a:srgbClr val="C00000"/>
                </a:solidFill>
                <a:latin typeface="微软雅黑" panose="020B0503020204020204" pitchFamily="34" charset="-122"/>
                <a:ea typeface="微软雅黑" panose="020B0503020204020204" pitchFamily="34" charset="-122"/>
              </a:rPr>
              <a:t>—</a:t>
            </a:r>
            <a:r>
              <a:rPr kumimoji="1" lang="zh-CN" altLang="en-US" sz="2000" dirty="0">
                <a:solidFill>
                  <a:srgbClr val="C00000"/>
                </a:solidFill>
                <a:latin typeface="微软雅黑" panose="020B0503020204020204" pitchFamily="34" charset="-122"/>
                <a:ea typeface="微软雅黑" panose="020B0503020204020204" pitchFamily="34" charset="-122"/>
              </a:rPr>
              <a:t>  前序</a:t>
            </a:r>
            <a:endParaRPr kumimoji="1" lang="en-US" altLang="zh-CN" sz="2000" dirty="0">
              <a:solidFill>
                <a:srgbClr val="C00000"/>
              </a:solidFill>
              <a:latin typeface="微软雅黑" panose="020B0503020204020204" pitchFamily="34" charset="-122"/>
              <a:ea typeface="微软雅黑" panose="020B0503020204020204" pitchFamily="34" charset="-122"/>
            </a:endParaRPr>
          </a:p>
          <a:p>
            <a:r>
              <a:rPr kumimoji="1" lang="zh-CN" altLang="en-US" sz="2000" dirty="0">
                <a:solidFill>
                  <a:srgbClr val="C00000"/>
                </a:solidFill>
                <a:latin typeface="微软雅黑" panose="020B0503020204020204" pitchFamily="34" charset="-122"/>
                <a:ea typeface="微软雅黑" panose="020B0503020204020204" pitchFamily="34" charset="-122"/>
              </a:rPr>
              <a:t>   </a:t>
            </a:r>
            <a:r>
              <a:rPr kumimoji="1" lang="en-US" altLang="zh-CN" sz="2000" dirty="0">
                <a:solidFill>
                  <a:srgbClr val="C00000"/>
                </a:solidFill>
                <a:latin typeface="微软雅黑" panose="020B0503020204020204" pitchFamily="34" charset="-122"/>
                <a:ea typeface="微软雅黑" panose="020B0503020204020204" pitchFamily="34" charset="-122"/>
              </a:rPr>
              <a:t>(2)</a:t>
            </a:r>
            <a:r>
              <a:rPr kumimoji="1" lang="zh-CN" altLang="en-US" sz="2000" dirty="0">
                <a:solidFill>
                  <a:srgbClr val="C00000"/>
                </a:solidFill>
                <a:latin typeface="微软雅黑" panose="020B0503020204020204" pitchFamily="34" charset="-122"/>
                <a:ea typeface="微软雅黑" panose="020B0503020204020204" pitchFamily="34" charset="-122"/>
              </a:rPr>
              <a:t> </a:t>
            </a:r>
            <a:r>
              <a:rPr kumimoji="1" lang="en-US" altLang="zh-CN" sz="2000" dirty="0" err="1">
                <a:solidFill>
                  <a:srgbClr val="C00000"/>
                </a:solidFill>
                <a:latin typeface="微软雅黑" panose="020B0503020204020204" pitchFamily="34" charset="-122"/>
                <a:ea typeface="微软雅黑" panose="020B0503020204020204" pitchFamily="34" charset="-122"/>
              </a:rPr>
              <a:t>LrR</a:t>
            </a:r>
            <a:r>
              <a:rPr kumimoji="1" lang="zh-CN" altLang="en-US" sz="2000" dirty="0">
                <a:solidFill>
                  <a:srgbClr val="C00000"/>
                </a:solidFill>
                <a:latin typeface="微软雅黑" panose="020B0503020204020204" pitchFamily="34" charset="-122"/>
                <a:ea typeface="微软雅黑" panose="020B0503020204020204" pitchFamily="34" charset="-122"/>
              </a:rPr>
              <a:t>  </a:t>
            </a:r>
            <a:r>
              <a:rPr kumimoji="1" lang="en-US" altLang="zh-CN" sz="2000" dirty="0">
                <a:solidFill>
                  <a:srgbClr val="C00000"/>
                </a:solidFill>
                <a:latin typeface="微软雅黑" panose="020B0503020204020204" pitchFamily="34" charset="-122"/>
                <a:ea typeface="微软雅黑" panose="020B0503020204020204" pitchFamily="34" charset="-122"/>
              </a:rPr>
              <a:t>—</a:t>
            </a:r>
            <a:r>
              <a:rPr kumimoji="1" lang="zh-CN" altLang="en-US" sz="2000" dirty="0">
                <a:solidFill>
                  <a:srgbClr val="C00000"/>
                </a:solidFill>
                <a:latin typeface="微软雅黑" panose="020B0503020204020204" pitchFamily="34" charset="-122"/>
                <a:ea typeface="微软雅黑" panose="020B0503020204020204" pitchFamily="34" charset="-122"/>
              </a:rPr>
              <a:t>  中序</a:t>
            </a:r>
            <a:endParaRPr kumimoji="1" lang="en-US" altLang="zh-CN" sz="2000" dirty="0">
              <a:solidFill>
                <a:srgbClr val="C00000"/>
              </a:solidFill>
              <a:latin typeface="微软雅黑" panose="020B0503020204020204" pitchFamily="34" charset="-122"/>
              <a:ea typeface="微软雅黑" panose="020B0503020204020204" pitchFamily="34" charset="-122"/>
            </a:endParaRPr>
          </a:p>
          <a:p>
            <a:r>
              <a:rPr kumimoji="1" lang="zh-CN" altLang="en-US" sz="2000" dirty="0">
                <a:solidFill>
                  <a:srgbClr val="C00000"/>
                </a:solidFill>
                <a:latin typeface="微软雅黑" panose="020B0503020204020204" pitchFamily="34" charset="-122"/>
                <a:ea typeface="微软雅黑" panose="020B0503020204020204" pitchFamily="34" charset="-122"/>
              </a:rPr>
              <a:t>   </a:t>
            </a:r>
            <a:r>
              <a:rPr kumimoji="1" lang="en-US" altLang="zh-CN" sz="2000" dirty="0">
                <a:solidFill>
                  <a:srgbClr val="C00000"/>
                </a:solidFill>
                <a:latin typeface="微软雅黑" panose="020B0503020204020204" pitchFamily="34" charset="-122"/>
                <a:ea typeface="微软雅黑" panose="020B0503020204020204" pitchFamily="34" charset="-122"/>
              </a:rPr>
              <a:t>(3)</a:t>
            </a:r>
            <a:r>
              <a:rPr kumimoji="1" lang="zh-CN" altLang="en-US" sz="2000" dirty="0">
                <a:solidFill>
                  <a:srgbClr val="C00000"/>
                </a:solidFill>
                <a:latin typeface="微软雅黑" panose="020B0503020204020204" pitchFamily="34" charset="-122"/>
                <a:ea typeface="微软雅黑" panose="020B0503020204020204" pitchFamily="34" charset="-122"/>
              </a:rPr>
              <a:t> </a:t>
            </a:r>
            <a:r>
              <a:rPr kumimoji="1" lang="en-US" altLang="zh-CN" sz="2000" dirty="0" err="1">
                <a:solidFill>
                  <a:srgbClr val="C00000"/>
                </a:solidFill>
                <a:latin typeface="微软雅黑" panose="020B0503020204020204" pitchFamily="34" charset="-122"/>
                <a:ea typeface="微软雅黑" panose="020B0503020204020204" pitchFamily="34" charset="-122"/>
              </a:rPr>
              <a:t>LRr</a:t>
            </a:r>
            <a:r>
              <a:rPr kumimoji="1" lang="zh-CN" altLang="en-US" sz="2000" dirty="0">
                <a:solidFill>
                  <a:srgbClr val="C00000"/>
                </a:solidFill>
                <a:latin typeface="微软雅黑" panose="020B0503020204020204" pitchFamily="34" charset="-122"/>
                <a:ea typeface="微软雅黑" panose="020B0503020204020204" pitchFamily="34" charset="-122"/>
              </a:rPr>
              <a:t>  </a:t>
            </a:r>
            <a:r>
              <a:rPr kumimoji="1" lang="en-US" altLang="zh-CN" sz="2000" dirty="0">
                <a:solidFill>
                  <a:srgbClr val="C00000"/>
                </a:solidFill>
                <a:latin typeface="微软雅黑" panose="020B0503020204020204" pitchFamily="34" charset="-122"/>
                <a:ea typeface="微软雅黑" panose="020B0503020204020204" pitchFamily="34" charset="-122"/>
              </a:rPr>
              <a:t>—</a:t>
            </a:r>
            <a:r>
              <a:rPr kumimoji="1" lang="zh-CN" altLang="en-US" sz="2000" dirty="0">
                <a:solidFill>
                  <a:srgbClr val="C00000"/>
                </a:solidFill>
                <a:latin typeface="微软雅黑" panose="020B0503020204020204" pitchFamily="34" charset="-122"/>
                <a:ea typeface="微软雅黑" panose="020B0503020204020204" pitchFamily="34" charset="-122"/>
              </a:rPr>
              <a:t>  后序</a:t>
            </a:r>
            <a:endParaRPr kumimoji="1"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28" name="任意多边形: 形状 17"/>
          <p:cNvSpPr/>
          <p:nvPr/>
        </p:nvSpPr>
        <p:spPr>
          <a:xfrm rot="16200000">
            <a:off x="6895317" y="3904692"/>
            <a:ext cx="548958" cy="580877"/>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solidFill>
            <a:srgbClr val="009999"/>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spcBef>
                <a:spcPct val="0"/>
              </a:spcBef>
              <a:buNone/>
            </a:pPr>
            <a:endParaRPr lang="zh-CN" altLang="en-US" sz="2100" kern="1200" dirty="0"/>
          </a:p>
        </p:txBody>
      </p:sp>
      <p:sp>
        <p:nvSpPr>
          <p:cNvPr id="29" name="任意多边形: 形状 19"/>
          <p:cNvSpPr/>
          <p:nvPr/>
        </p:nvSpPr>
        <p:spPr>
          <a:xfrm>
            <a:off x="1363103" y="2459459"/>
            <a:ext cx="5243204" cy="347134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ts val="3000"/>
              </a:lnSpc>
              <a:spcBef>
                <a:spcPct val="0"/>
              </a:spcBef>
              <a:spcAft>
                <a:spcPts val="600"/>
              </a:spcAft>
            </a:pPr>
            <a:r>
              <a:rPr lang="zh-CN" altLang="en-US" sz="2400" b="1" dirty="0">
                <a:latin typeface="微软雅黑" panose="020B0503020204020204" pitchFamily="34" charset="-122"/>
                <a:ea typeface="微软雅黑" panose="020B0503020204020204" pitchFamily="34" charset="-122"/>
              </a:rPr>
              <a:t>深度优先遍历</a:t>
            </a:r>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a:p>
            <a:pPr marL="457200" indent="-457200" defTabSz="1155700">
              <a:lnSpc>
                <a:spcPts val="3000"/>
              </a:lnSpc>
              <a:spcBef>
                <a:spcPct val="0"/>
              </a:spcBef>
              <a:spcAft>
                <a:spcPts val="600"/>
              </a:spcAft>
              <a:buAutoNum type="arabicParenBoth"/>
            </a:pPr>
            <a:r>
              <a:rPr lang="zh-CN" altLang="en-US" sz="2000" b="1" dirty="0">
                <a:latin typeface="微软雅黑" panose="020B0503020204020204" pitchFamily="34" charset="-122"/>
                <a:ea typeface="微软雅黑" panose="020B0503020204020204" pitchFamily="34" charset="-122"/>
                <a:sym typeface="Wingdings" panose="05000000000000000000" pitchFamily="2" charset="2"/>
              </a:rPr>
              <a:t>递归思想</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：对左子树</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L</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和右子树</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R</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按相同的方案进行遍历</a:t>
            </a:r>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a:p>
            <a:pPr marL="457200" indent="-457200" defTabSz="1155700">
              <a:lnSpc>
                <a:spcPts val="3000"/>
              </a:lnSpc>
              <a:spcBef>
                <a:spcPct val="0"/>
              </a:spcBef>
              <a:spcAft>
                <a:spcPts val="600"/>
              </a:spcAft>
              <a:buFontTx/>
              <a:buAutoNum type="arabicParenBoth"/>
            </a:pPr>
            <a:r>
              <a:rPr lang="zh-CN" altLang="en-US" sz="2000" b="1" dirty="0">
                <a:latin typeface="微软雅黑" panose="020B0503020204020204" pitchFamily="34" charset="-122"/>
                <a:ea typeface="微软雅黑" panose="020B0503020204020204" pitchFamily="34" charset="-122"/>
                <a:sym typeface="Wingdings" panose="05000000000000000000" pitchFamily="2" charset="2"/>
              </a:rPr>
              <a:t>深度原则</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：独立处理各分支，即在访问完一个分支的所有结点后，才能开始遍历下一个分支</a:t>
            </a:r>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a:p>
            <a:pPr marL="457200" indent="-457200" defTabSz="1155700">
              <a:lnSpc>
                <a:spcPts val="3000"/>
              </a:lnSpc>
              <a:spcBef>
                <a:spcPct val="0"/>
              </a:spcBef>
              <a:spcAft>
                <a:spcPts val="600"/>
              </a:spcAft>
              <a:buFontTx/>
              <a:buAutoNum type="arabicParenBoth"/>
            </a:pPr>
            <a:r>
              <a:rPr lang="zh-CN" altLang="en-US" sz="2000" b="1" dirty="0">
                <a:latin typeface="微软雅黑" panose="020B0503020204020204" pitchFamily="34" charset="-122"/>
                <a:ea typeface="微软雅黑" panose="020B0503020204020204" pitchFamily="34" charset="-122"/>
                <a:sym typeface="Wingdings" panose="05000000000000000000" pitchFamily="2" charset="2"/>
              </a:rPr>
              <a:t>限制子树的遍历顺序</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：对子树的遍历始终按从左向右的顺序进行</a:t>
            </a:r>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5.4.2</a:t>
            </a:r>
            <a:r>
              <a:rPr lang="zh-CN" altLang="en-US" sz="2800" dirty="0"/>
              <a:t> 二叉树遍历的递归算法</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3" name="任意多边形: 形状 19"/>
          <p:cNvSpPr/>
          <p:nvPr/>
        </p:nvSpPr>
        <p:spPr>
          <a:xfrm>
            <a:off x="1473225" y="3598231"/>
            <a:ext cx="2755875" cy="184163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spcBef>
                <a:spcPct val="0"/>
              </a:spcBef>
              <a:spcAft>
                <a:spcPct val="35000"/>
              </a:spcAft>
            </a:pPr>
            <a:r>
              <a:rPr lang="zh-CN" altLang="en-US" sz="2000" b="1" dirty="0">
                <a:latin typeface="微软雅黑" panose="020B0503020204020204" pitchFamily="34" charset="-122"/>
                <a:ea typeface="微软雅黑" panose="020B0503020204020204" pitchFamily="34" charset="-122"/>
              </a:rPr>
              <a:t>前序遍历方案</a:t>
            </a:r>
            <a:endParaRPr lang="en-US" altLang="zh-CN" sz="2000" b="1"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访问根结点</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r</a:t>
            </a:r>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前序遍历左子树</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L</a:t>
            </a:r>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前序遍历右子树</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R</a:t>
            </a:r>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p:txBody>
      </p:sp>
      <p:sp>
        <p:nvSpPr>
          <p:cNvPr id="15" name="椭圆 14"/>
          <p:cNvSpPr/>
          <p:nvPr/>
        </p:nvSpPr>
        <p:spPr>
          <a:xfrm>
            <a:off x="6142217" y="1299347"/>
            <a:ext cx="404917" cy="40491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CN" sz="2800" dirty="0">
                <a:solidFill>
                  <a:schemeClr val="bg1"/>
                </a:solidFill>
              </a:rPr>
              <a:t>r</a:t>
            </a:r>
            <a:endParaRPr kumimoji="1" lang="zh-CN" altLang="en-US" sz="2800" dirty="0">
              <a:solidFill>
                <a:schemeClr val="bg1"/>
              </a:solidFill>
            </a:endParaRPr>
          </a:p>
        </p:txBody>
      </p:sp>
      <p:sp>
        <p:nvSpPr>
          <p:cNvPr id="16" name="三角形 15"/>
          <p:cNvSpPr/>
          <p:nvPr/>
        </p:nvSpPr>
        <p:spPr>
          <a:xfrm>
            <a:off x="5448584" y="1981375"/>
            <a:ext cx="812800" cy="930915"/>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CN" sz="2800" dirty="0"/>
              <a:t>L</a:t>
            </a:r>
            <a:endParaRPr kumimoji="1" lang="zh-CN" altLang="en-US" sz="2800" dirty="0"/>
          </a:p>
        </p:txBody>
      </p:sp>
      <p:sp>
        <p:nvSpPr>
          <p:cNvPr id="17" name="三角形 16"/>
          <p:cNvSpPr/>
          <p:nvPr/>
        </p:nvSpPr>
        <p:spPr>
          <a:xfrm>
            <a:off x="6534434" y="1981375"/>
            <a:ext cx="812800" cy="930915"/>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CN" sz="2800" dirty="0"/>
              <a:t>R</a:t>
            </a:r>
            <a:endParaRPr kumimoji="1" lang="zh-CN" altLang="en-US" sz="2800" dirty="0"/>
          </a:p>
        </p:txBody>
      </p:sp>
      <p:cxnSp>
        <p:nvCxnSpPr>
          <p:cNvPr id="19" name="直线连接符 18"/>
          <p:cNvCxnSpPr>
            <a:stCxn id="15" idx="3"/>
            <a:endCxn id="16" idx="0"/>
          </p:cNvCxnSpPr>
          <p:nvPr/>
        </p:nvCxnSpPr>
        <p:spPr>
          <a:xfrm flipH="1">
            <a:off x="5854984" y="1644965"/>
            <a:ext cx="346532" cy="33641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直线连接符 19"/>
          <p:cNvCxnSpPr>
            <a:stCxn id="15" idx="5"/>
            <a:endCxn id="17" idx="0"/>
          </p:cNvCxnSpPr>
          <p:nvPr/>
        </p:nvCxnSpPr>
        <p:spPr>
          <a:xfrm>
            <a:off x="6487835" y="1644965"/>
            <a:ext cx="452999" cy="33641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任意多边形: 形状 19"/>
          <p:cNvSpPr/>
          <p:nvPr/>
        </p:nvSpPr>
        <p:spPr>
          <a:xfrm>
            <a:off x="4650312" y="3598231"/>
            <a:ext cx="2755875" cy="184163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spcBef>
                <a:spcPct val="0"/>
              </a:spcBef>
              <a:spcAft>
                <a:spcPct val="35000"/>
              </a:spcAft>
            </a:pPr>
            <a:r>
              <a:rPr lang="zh-CN" altLang="en-US" sz="2000" b="1" dirty="0">
                <a:latin typeface="微软雅黑" panose="020B0503020204020204" pitchFamily="34" charset="-122"/>
                <a:ea typeface="微软雅黑" panose="020B0503020204020204" pitchFamily="34" charset="-122"/>
              </a:rPr>
              <a:t>中序遍历方案</a:t>
            </a:r>
            <a:endParaRPr lang="en-US" altLang="zh-CN" sz="2000" b="1"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中序遍历左子树</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L</a:t>
            </a:r>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a:p>
            <a:pPr marL="457200" indent="-457200" defTabSz="1155700">
              <a:spcBef>
                <a:spcPct val="0"/>
              </a:spcBef>
              <a:spcAft>
                <a:spcPct val="35000"/>
              </a:spcAft>
              <a:buFontTx/>
              <a:buAutoNum type="arabicParenBoth"/>
            </a:pP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访问根结点</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r</a:t>
            </a:r>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中序遍历右子树</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R</a:t>
            </a:r>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p:txBody>
      </p:sp>
      <p:sp>
        <p:nvSpPr>
          <p:cNvPr id="7" name="任意多边形: 形状 19"/>
          <p:cNvSpPr/>
          <p:nvPr/>
        </p:nvSpPr>
        <p:spPr>
          <a:xfrm>
            <a:off x="7827399" y="3598231"/>
            <a:ext cx="2755875" cy="184163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spcBef>
                <a:spcPct val="0"/>
              </a:spcBef>
              <a:spcAft>
                <a:spcPct val="35000"/>
              </a:spcAft>
            </a:pPr>
            <a:r>
              <a:rPr lang="zh-CN" altLang="en-US" sz="2000" b="1" dirty="0">
                <a:latin typeface="微软雅黑" panose="020B0503020204020204" pitchFamily="34" charset="-122"/>
                <a:ea typeface="微软雅黑" panose="020B0503020204020204" pitchFamily="34" charset="-122"/>
              </a:rPr>
              <a:t>后序遍历方案</a:t>
            </a:r>
            <a:endParaRPr lang="en-US" altLang="zh-CN" sz="2000" b="1"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后序遍历左子树</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L</a:t>
            </a:r>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后序遍历右子树</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R</a:t>
            </a:r>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a:p>
            <a:pPr marL="457200" indent="-457200" defTabSz="1155700">
              <a:spcBef>
                <a:spcPct val="0"/>
              </a:spcBef>
              <a:spcAft>
                <a:spcPct val="35000"/>
              </a:spcAft>
              <a:buFontTx/>
              <a:buAutoNum type="arabicParenBoth"/>
            </a:pP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访问根结点</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r</a:t>
            </a:r>
            <a:endParaRPr lang="en-US" altLang="zh-CN" sz="2000" dirty="0">
              <a:latin typeface="微软雅黑" panose="020B0503020204020204" pitchFamily="34" charset="-122"/>
              <a:ea typeface="微软雅黑" panose="020B0503020204020204" pitchFamily="34" charset="-122"/>
              <a:sym typeface="Wingdings" panose="05000000000000000000" pitchFamily="2" charset="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5.4.2</a:t>
            </a:r>
            <a:r>
              <a:rPr lang="zh-CN" altLang="en-US" sz="2800" dirty="0"/>
              <a:t> 二叉树遍历的递归算法</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pic>
        <p:nvPicPr>
          <p:cNvPr id="6" name="图片 5"/>
          <p:cNvPicPr>
            <a:picLocks noChangeAspect="1"/>
          </p:cNvPicPr>
          <p:nvPr/>
        </p:nvPicPr>
        <p:blipFill>
          <a:blip r:embed="rId1"/>
          <a:stretch>
            <a:fillRect/>
          </a:stretch>
        </p:blipFill>
        <p:spPr>
          <a:xfrm>
            <a:off x="437382" y="1936750"/>
            <a:ext cx="4372640" cy="2984500"/>
          </a:xfrm>
          <a:prstGeom prst="rect">
            <a:avLst/>
          </a:prstGeom>
        </p:spPr>
      </p:pic>
      <p:sp>
        <p:nvSpPr>
          <p:cNvPr id="9" name="文本框 8"/>
          <p:cNvSpPr txBox="1"/>
          <p:nvPr/>
        </p:nvSpPr>
        <p:spPr>
          <a:xfrm>
            <a:off x="5229417" y="2561712"/>
            <a:ext cx="6096000" cy="283732"/>
          </a:xfrm>
          <a:prstGeom prst="rect">
            <a:avLst/>
          </a:prstGeom>
          <a:noFill/>
        </p:spPr>
        <p:txBody>
          <a:bodyPr wrap="square">
            <a:spAutoFit/>
          </a:bodyPr>
          <a:lstStyle/>
          <a:p>
            <a:pPr lvl="0">
              <a:lnSpc>
                <a:spcPts val="1200"/>
              </a:lnSpc>
            </a:pPr>
            <a:r>
              <a:rPr lang="zh-CN" altLang="zh-CN" sz="2400" kern="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前序遍历：</a:t>
            </a:r>
            <a:r>
              <a:rPr lang="en-US" altLang="zh-CN" sz="2400"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&lt;A, B, D, H, I, E, J, C, F, K&gt;</a:t>
            </a:r>
            <a:endParaRPr lang="zh-CN" altLang="zh-CN" sz="2400"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
        <p:nvSpPr>
          <p:cNvPr id="11" name="文本框 10"/>
          <p:cNvSpPr txBox="1"/>
          <p:nvPr/>
        </p:nvSpPr>
        <p:spPr>
          <a:xfrm>
            <a:off x="5229417" y="3240712"/>
            <a:ext cx="6096000" cy="283732"/>
          </a:xfrm>
          <a:prstGeom prst="rect">
            <a:avLst/>
          </a:prstGeom>
          <a:noFill/>
        </p:spPr>
        <p:txBody>
          <a:bodyPr wrap="square">
            <a:spAutoFit/>
          </a:bodyPr>
          <a:lstStyle/>
          <a:p>
            <a:pPr lvl="0">
              <a:lnSpc>
                <a:spcPts val="1200"/>
              </a:lnSpc>
            </a:pPr>
            <a:r>
              <a:rPr lang="zh-CN" altLang="zh-CN" sz="2400" kern="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中序遍历：</a:t>
            </a:r>
            <a:r>
              <a:rPr lang="en-US" altLang="zh-CN" sz="2400"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&lt;H, D, I, B, E, J, A, F, K, C&gt;</a:t>
            </a:r>
            <a:endParaRPr lang="zh-CN" altLang="zh-CN" sz="2400"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
        <p:nvSpPr>
          <p:cNvPr id="14" name="文本框 13"/>
          <p:cNvSpPr txBox="1"/>
          <p:nvPr/>
        </p:nvSpPr>
        <p:spPr>
          <a:xfrm>
            <a:off x="5257800" y="3935714"/>
            <a:ext cx="6096000" cy="283732"/>
          </a:xfrm>
          <a:prstGeom prst="rect">
            <a:avLst/>
          </a:prstGeom>
          <a:noFill/>
        </p:spPr>
        <p:txBody>
          <a:bodyPr wrap="square">
            <a:spAutoFit/>
          </a:bodyPr>
          <a:lstStyle/>
          <a:p>
            <a:pPr lvl="0">
              <a:lnSpc>
                <a:spcPts val="1200"/>
              </a:lnSpc>
            </a:pPr>
            <a:r>
              <a:rPr lang="zh-CN" altLang="zh-CN" sz="2400" kern="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后序遍历：</a:t>
            </a:r>
            <a:r>
              <a:rPr lang="en-US" altLang="zh-CN" sz="2400" kern="0" dirty="0">
                <a:solidFill>
                  <a:srgbClr val="333333"/>
                </a:solidFill>
                <a:effectLst/>
                <a:latin typeface="微软雅黑" panose="020B0503020204020204" pitchFamily="34" charset="-122"/>
                <a:ea typeface="微软雅黑" panose="020B0503020204020204" pitchFamily="34" charset="-122"/>
                <a:cs typeface="Symbol" panose="05050102010706020507" pitchFamily="2" charset="2"/>
              </a:rPr>
              <a:t>&lt;H, I, D, J, E, B, K, F, C, A&gt;</a:t>
            </a:r>
            <a:endParaRPr lang="zh-CN" altLang="zh-CN" sz="2400" kern="100" dirty="0">
              <a:effectLst/>
              <a:latin typeface="微软雅黑" panose="020B0503020204020204" pitchFamily="34" charset="-122"/>
              <a:ea typeface="微软雅黑" panose="020B0503020204020204" pitchFamily="34" charset="-122"/>
              <a:cs typeface="Symbol" panose="05050102010706020507" pitchFamily="2" charset="2"/>
            </a:endParaRPr>
          </a:p>
        </p:txBody>
      </p:sp>
      <p:sp>
        <p:nvSpPr>
          <p:cNvPr id="21" name="任意多边形: 形状 19"/>
          <p:cNvSpPr/>
          <p:nvPr/>
        </p:nvSpPr>
        <p:spPr>
          <a:xfrm>
            <a:off x="5229417" y="4614714"/>
            <a:ext cx="5876733" cy="1625687"/>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spcBef>
                <a:spcPct val="0"/>
              </a:spcBef>
              <a:spcAft>
                <a:spcPct val="35000"/>
              </a:spcAft>
            </a:pPr>
            <a:r>
              <a:rPr lang="zh-CN" altLang="en-US" sz="2000" b="1" kern="100" dirty="0">
                <a:effectLst/>
                <a:latin typeface="微软雅黑" panose="020B0503020204020204" pitchFamily="34" charset="-122"/>
                <a:ea typeface="微软雅黑" panose="020B0503020204020204" pitchFamily="34" charset="-122"/>
                <a:cs typeface="Times New Roman" panose="02020603050405020304" pitchFamily="18" charset="0"/>
              </a:rPr>
              <a:t>根结点</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位置：</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1155700">
              <a:spcBef>
                <a:spcPct val="0"/>
              </a:spcBef>
              <a:spcAft>
                <a:spcPct val="35000"/>
              </a:spcAft>
              <a:buFont typeface="Arial" panose="020B0604020202020204" pitchFamily="34" charset="0"/>
              <a:buChar char="•"/>
            </a:pP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前序遍历的最前</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1155700">
              <a:spcBef>
                <a:spcPct val="0"/>
              </a:spcBef>
              <a:spcAft>
                <a:spcPct val="35000"/>
              </a:spcAft>
              <a:buFont typeface="Arial" panose="020B0604020202020204" pitchFamily="34" charset="0"/>
              <a:buChar char="•"/>
            </a:pP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后序遍历的最后</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1155700">
              <a:spcBef>
                <a:spcPct val="0"/>
              </a:spcBef>
              <a:spcAft>
                <a:spcPct val="35000"/>
              </a:spcAft>
              <a:buFont typeface="Arial" panose="020B0604020202020204" pitchFamily="34" charset="0"/>
              <a:buChar char="•"/>
            </a:pP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中序遍历出现在左子树和右子树遍历结果之间</a:t>
            </a:r>
            <a:endPar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文本框 22"/>
          <p:cNvSpPr txBox="1"/>
          <p:nvPr/>
        </p:nvSpPr>
        <p:spPr>
          <a:xfrm>
            <a:off x="3493462" y="1583976"/>
            <a:ext cx="4493538" cy="461665"/>
          </a:xfrm>
          <a:prstGeom prst="rect">
            <a:avLst/>
          </a:prstGeom>
          <a:noFill/>
        </p:spPr>
        <p:txBody>
          <a:bodyPr wrap="none" rtlCol="0">
            <a:spAutoFit/>
          </a:bodyPr>
          <a:lstStyle/>
          <a:p>
            <a:r>
              <a:rPr kumimoji="1" lang="zh-CN" altLang="en-US" sz="2400" dirty="0">
                <a:solidFill>
                  <a:srgbClr val="C00000"/>
                </a:solidFill>
                <a:latin typeface="微软雅黑" panose="020B0503020204020204" pitchFamily="34" charset="-122"/>
                <a:ea typeface="微软雅黑" panose="020B0503020204020204" pitchFamily="34" charset="-122"/>
              </a:rPr>
              <a:t>遍历二叉树并按序输出结点数据</a:t>
            </a:r>
            <a:endParaRPr kumimoji="1" lang="zh-CN" altLang="en-US" sz="24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设二叉树各结点的数据互异，遍历二叉树并按序输出结点数据，什么情况下，前序遍历与中序遍历的结果一定相同。</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必须是单根树</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没有度为</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的结点</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custDataLst>
              <p:tags r:id="rId4"/>
            </p:custDataLst>
          </p:nvPr>
        </p:nvSpPr>
        <p:spPr>
          <a:xfrm>
            <a:off x="2438400" y="450056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所有结点没有左子结点</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custDataLst>
              <p:tags r:id="rId5"/>
            </p:custDataLst>
          </p:nvPr>
        </p:nvSpPr>
        <p:spPr>
          <a:xfrm>
            <a:off x="2438400" y="535781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所有结点没有右子结点</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p:cNvSpPr>
            <a:spLocks noChangeAspect="1"/>
          </p:cNvSpPr>
          <p:nvPr>
            <p:custDataLst>
              <p:tags r:id="rId6"/>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a:spLocks noChangeAspect="1"/>
          </p:cNvSpPr>
          <p:nvPr>
            <p:custDataLst>
              <p:tags r:id="rId7"/>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a:spLocks noChangeAspect="1"/>
          </p:cNvSpPr>
          <p:nvPr>
            <p:custDataLst>
              <p:tags r:id="rId8"/>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椭圆 15"/>
          <p:cNvSpPr>
            <a:spLocks noChangeAspect="1"/>
          </p:cNvSpPr>
          <p:nvPr>
            <p:custDataLst>
              <p:tags r:id="rId9"/>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圆角 16"/>
          <p:cNvSpPr/>
          <p:nvPr>
            <p:custDataLst>
              <p:tags r:id="rId10"/>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7" name="组合 26"/>
          <p:cNvGrpSpPr/>
          <p:nvPr>
            <p:custDataLst>
              <p:tags r:id="rId11"/>
            </p:custDataLst>
          </p:nvPr>
        </p:nvGrpSpPr>
        <p:grpSpPr>
          <a:xfrm>
            <a:off x="0" y="0"/>
            <a:ext cx="12192000" cy="635000"/>
            <a:chOff x="0" y="0"/>
            <a:chExt cx="12192000" cy="635000"/>
          </a:xfrm>
        </p:grpSpPr>
        <p:sp>
          <p:nvSpPr>
            <p:cNvPr id="18" name="TitleBackground"/>
            <p:cNvSpPr/>
            <p:nvPr>
              <p:custDataLst>
                <p:tags r:id="rId1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图片 6"/>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8"/>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a:t>
            </a:r>
            <a:r>
              <a:rPr lang="zh-CN" altLang="en-US" dirty="0"/>
              <a:t>问题引入：商品分类树</a:t>
            </a:r>
            <a:endParaRPr lang="zh-CN" altLang="en-US" dirty="0"/>
          </a:p>
        </p:txBody>
      </p:sp>
      <p:sp>
        <p:nvSpPr>
          <p:cNvPr id="3" name="副标题 2"/>
          <p:cNvSpPr>
            <a:spLocks noGrp="1"/>
          </p:cNvSpPr>
          <p:nvPr>
            <p:ph type="subTitle" idx="1"/>
          </p:nvPr>
        </p:nvSpPr>
        <p:spPr/>
        <p:txBody>
          <a:bodyPr/>
          <a:lstStyle/>
          <a:p>
            <a:r>
              <a:rPr lang="en-US" altLang="zh-CN" dirty="0"/>
              <a:t>5.1 </a:t>
            </a:r>
            <a:r>
              <a:rPr lang="zh-CN" altLang="en-US" dirty="0"/>
              <a:t>问题引入</a:t>
            </a:r>
            <a:endParaRPr lang="zh-CN" altLang="en-US" dirty="0"/>
          </a:p>
        </p:txBody>
      </p:sp>
      <p:sp>
        <p:nvSpPr>
          <p:cNvPr id="4" name="文本占位符 3"/>
          <p:cNvSpPr>
            <a:spLocks noGrp="1"/>
          </p:cNvSpPr>
          <p:nvPr>
            <p:ph type="body" idx="10"/>
          </p:nvPr>
        </p:nvSpPr>
        <p:spPr/>
        <p:txBody>
          <a:bodyPr/>
          <a:lstStyle/>
          <a:p>
            <a:r>
              <a:rPr lang="zh-CN" altLang="en-US" dirty="0"/>
              <a:t>数据结构</a:t>
            </a:r>
            <a:endParaRPr lang="zh-CN" altLang="en-US" dirty="0"/>
          </a:p>
        </p:txBody>
      </p:sp>
      <p:sp>
        <p:nvSpPr>
          <p:cNvPr id="5" name="内容占位符 4"/>
          <p:cNvSpPr>
            <a:spLocks noGrp="1"/>
          </p:cNvSpPr>
          <p:nvPr>
            <p:ph idx="11"/>
          </p:nvPr>
        </p:nvSpPr>
        <p:spPr/>
        <p:txBody>
          <a:bodyPr>
            <a:normAutofit/>
          </a:bodyPr>
          <a:lstStyle/>
          <a:p>
            <a:pPr>
              <a:lnSpc>
                <a:spcPct val="110000"/>
              </a:lnSpc>
            </a:pPr>
            <a:r>
              <a:rPr lang="zh-CN" altLang="en-US" sz="2400" b="1" dirty="0"/>
              <a:t>问题</a:t>
            </a:r>
            <a:r>
              <a:rPr lang="zh-CN" altLang="en-US" sz="2400" dirty="0"/>
              <a:t>：如何方便了解超市商品有哪些类别？每个类别可分为哪些更小的类别，以及属于该类别的终端商品有哪些？</a:t>
            </a:r>
            <a:endParaRPr lang="en-US" altLang="zh-CN" sz="2400" dirty="0"/>
          </a:p>
          <a:p>
            <a:pPr>
              <a:lnSpc>
                <a:spcPct val="110000"/>
              </a:lnSpc>
            </a:pPr>
            <a:r>
              <a:rPr lang="zh-CN" altLang="en-US" sz="2400" b="1" dirty="0"/>
              <a:t>关键</a:t>
            </a:r>
            <a:r>
              <a:rPr lang="zh-CN" altLang="en-US" sz="2400" dirty="0"/>
              <a:t>：如何展示商品不同类别之间的</a:t>
            </a:r>
            <a:r>
              <a:rPr lang="zh-CN" altLang="en-US" sz="2400" dirty="0">
                <a:solidFill>
                  <a:srgbClr val="00B0F0"/>
                </a:solidFill>
              </a:rPr>
              <a:t>层次关系</a:t>
            </a:r>
            <a:r>
              <a:rPr lang="zh-CN" altLang="en-US" sz="2400" dirty="0"/>
              <a:t>（包含关系）</a:t>
            </a:r>
            <a:endParaRPr lang="en-US" altLang="zh-CN" sz="2400" dirty="0"/>
          </a:p>
          <a:p>
            <a:pPr>
              <a:lnSpc>
                <a:spcPct val="110000"/>
              </a:lnSpc>
            </a:pPr>
            <a:endParaRPr lang="en-US" altLang="zh-CN" sz="2400" b="1" dirty="0"/>
          </a:p>
          <a:p>
            <a:pPr>
              <a:lnSpc>
                <a:spcPct val="110000"/>
              </a:lnSpc>
            </a:pPr>
            <a:endParaRPr lang="en-US" altLang="zh-CN" sz="2400" b="1" dirty="0"/>
          </a:p>
          <a:p>
            <a:pPr>
              <a:lnSpc>
                <a:spcPct val="110000"/>
              </a:lnSpc>
            </a:pPr>
            <a:endParaRPr lang="en-US" altLang="zh-CN" sz="2400" b="1" dirty="0"/>
          </a:p>
          <a:p>
            <a:pPr>
              <a:lnSpc>
                <a:spcPct val="110000"/>
              </a:lnSpc>
            </a:pPr>
            <a:r>
              <a:rPr lang="zh-CN" altLang="en-US" sz="2400" b="1" dirty="0"/>
              <a:t>商品分类树</a:t>
            </a:r>
            <a:r>
              <a:rPr lang="zh-CN" altLang="en-US" sz="2400" dirty="0"/>
              <a:t>：</a:t>
            </a:r>
            <a:endParaRPr lang="zh-CN" altLang="zh-CN" sz="2400" dirty="0"/>
          </a:p>
        </p:txBody>
      </p:sp>
      <p:pic>
        <p:nvPicPr>
          <p:cNvPr id="1027" name="Picture 3" descr="http://www.kdocs.cn/api/v3/office/copy/Y3RSeEJJRFFmTFBlMkh2NGdocVJ5ZFkxOERWZnIxMHAxQTVGOGZ3Mk5mdmxhV295ajN6MklUNjMvcEtzZDhDUFRtRmFOSDJGbm9WQ1FxRWxrelhLVFFMbzhpZEdGdDZWQUI1aFRqaGRwbWNFbmhidHZnNHZaVDNQMWJkdk5qSFUxMzE3V204NnZNbUhQU0R3T0tXZ2J0bktiWVJ3YmlVSGRVZ0dHUGkrL3g2VWdSNXBWMUZDS3hCM3ZQQnhIYjNjMkp3NFJvS1daWGZhcjdiSkZBSEFkZlRLOWJLWUFCcWZCSnY0bXZ2MDhmN3drRHg4R2RsMmlaV1BWNTVkdy9TRnZ4V25HejJGZGlZPQ==/attach/object/94c00b44c66c52dcbc5c21115a8763fac533a9c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16404" y="2799617"/>
            <a:ext cx="8352919" cy="35345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5" name="椭圆 14"/>
          <p:cNvSpPr/>
          <p:nvPr/>
        </p:nvSpPr>
        <p:spPr>
          <a:xfrm>
            <a:off x="3411610" y="2010196"/>
            <a:ext cx="404917" cy="40491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CN" sz="2800" dirty="0">
                <a:solidFill>
                  <a:schemeClr val="bg1"/>
                </a:solidFill>
              </a:rPr>
              <a:t>r</a:t>
            </a:r>
            <a:endParaRPr kumimoji="1" lang="zh-CN" altLang="en-US" sz="2800" dirty="0">
              <a:solidFill>
                <a:schemeClr val="bg1"/>
              </a:solidFill>
            </a:endParaRPr>
          </a:p>
        </p:txBody>
      </p:sp>
      <p:sp>
        <p:nvSpPr>
          <p:cNvPr id="16" name="三角形 15"/>
          <p:cNvSpPr/>
          <p:nvPr/>
        </p:nvSpPr>
        <p:spPr>
          <a:xfrm>
            <a:off x="2717977" y="2692224"/>
            <a:ext cx="812800" cy="930915"/>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CN" sz="2800" dirty="0"/>
              <a:t>L</a:t>
            </a:r>
            <a:endParaRPr kumimoji="1" lang="zh-CN" altLang="en-US" sz="2800" dirty="0"/>
          </a:p>
        </p:txBody>
      </p:sp>
      <p:sp>
        <p:nvSpPr>
          <p:cNvPr id="17" name="三角形 16"/>
          <p:cNvSpPr/>
          <p:nvPr/>
        </p:nvSpPr>
        <p:spPr>
          <a:xfrm>
            <a:off x="3803827" y="2692224"/>
            <a:ext cx="812800" cy="930915"/>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CN" sz="2800" dirty="0"/>
              <a:t>R</a:t>
            </a:r>
            <a:endParaRPr kumimoji="1" lang="zh-CN" altLang="en-US" sz="2800" dirty="0"/>
          </a:p>
        </p:txBody>
      </p:sp>
      <p:cxnSp>
        <p:nvCxnSpPr>
          <p:cNvPr id="19" name="直线连接符 18"/>
          <p:cNvCxnSpPr>
            <a:stCxn id="15" idx="3"/>
            <a:endCxn id="16" idx="0"/>
          </p:cNvCxnSpPr>
          <p:nvPr/>
        </p:nvCxnSpPr>
        <p:spPr>
          <a:xfrm flipH="1">
            <a:off x="3124377" y="2355814"/>
            <a:ext cx="346532" cy="33641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直线连接符 19"/>
          <p:cNvCxnSpPr>
            <a:stCxn id="15" idx="5"/>
            <a:endCxn id="17" idx="0"/>
          </p:cNvCxnSpPr>
          <p:nvPr/>
        </p:nvCxnSpPr>
        <p:spPr>
          <a:xfrm>
            <a:off x="3757228" y="2355814"/>
            <a:ext cx="452999" cy="33641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033354" y="860582"/>
            <a:ext cx="9113845" cy="1015663"/>
          </a:xfrm>
          <a:prstGeom prst="rect">
            <a:avLst/>
          </a:prstGeom>
          <a:noFill/>
        </p:spPr>
        <p:txBody>
          <a:bodyPr wrap="square" rtlCol="0">
            <a:spAutoFit/>
          </a:bodyPr>
          <a:lstStyle/>
          <a:p>
            <a:r>
              <a:rPr lang="zh-CN" altLang="en-US" sz="20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问题</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：设二叉树各结点的数据互异，遍历二叉树并输出结点数据，什么情况下，前序遍历与中序遍历的结果一定相同。</a:t>
            </a:r>
            <a:endPar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8" name="任意多边形: 形状 19"/>
              <p:cNvSpPr/>
              <p:nvPr/>
            </p:nvSpPr>
            <p:spPr>
              <a:xfrm>
                <a:off x="5317764" y="2212654"/>
                <a:ext cx="3546667" cy="1279197"/>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indent="-342900" defTabSz="1155700">
                  <a:spcBef>
                    <a:spcPct val="0"/>
                  </a:spcBef>
                  <a:spcAft>
                    <a:spcPct val="35000"/>
                  </a:spcAft>
                  <a:buFont typeface="Arial" panose="020B0604020202020204" pitchFamily="34" charset="0"/>
                  <a:buChar cha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前序遍历：</a:t>
                </a:r>
                <a14:m>
                  <m:oMath xmlns:m="http://schemas.openxmlformats.org/officeDocument/2006/math">
                    <m:r>
                      <a:rPr lang="en-US" altLang="zh-CN" sz="2000" b="1" i="1" kern="100" smtClean="0">
                        <a:latin typeface="Cambria Math" panose="02040503050406030204" pitchFamily="18" charset="0"/>
                        <a:ea typeface="微软雅黑" panose="020B0503020204020204" pitchFamily="34" charset="-122"/>
                        <a:cs typeface="Times New Roman" panose="02020603050405020304" pitchFamily="18" charset="0"/>
                      </a:rPr>
                      <m:t>𝒓</m:t>
                    </m:r>
                    <m:r>
                      <a:rPr lang="en-US" altLang="zh-CN" sz="2000" b="1" i="0" kern="100" smtClean="0">
                        <a:latin typeface="Cambria Math" panose="02040503050406030204" pitchFamily="18" charset="0"/>
                        <a:ea typeface="微软雅黑" panose="020B0503020204020204" pitchFamily="34" charset="-122"/>
                        <a:cs typeface="Times New Roman" panose="02020603050405020304" pitchFamily="18" charset="0"/>
                      </a:rPr>
                      <m:t> </m:t>
                    </m:r>
                    <m:sSup>
                      <m:sSupPr>
                        <m:ctrlPr>
                          <a:rPr lang="en-US" altLang="zh-CN" sz="2000" b="1" i="1" kern="100" smtClean="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000" b="1" i="1" kern="100" smtClean="0">
                            <a:latin typeface="Cambria Math" panose="02040503050406030204" pitchFamily="18" charset="0"/>
                            <a:ea typeface="微软雅黑" panose="020B0503020204020204" pitchFamily="34" charset="-122"/>
                            <a:cs typeface="Times New Roman" panose="02020603050405020304" pitchFamily="18" charset="0"/>
                          </a:rPr>
                          <m:t>𝑳</m:t>
                        </m:r>
                      </m:e>
                      <m:sup>
                        <m:r>
                          <a:rPr lang="en-US" altLang="zh-CN" sz="2000" b="1" i="1" kern="100" smtClean="0">
                            <a:latin typeface="Cambria Math" panose="02040503050406030204" pitchFamily="18" charset="0"/>
                            <a:ea typeface="微软雅黑" panose="020B0503020204020204" pitchFamily="34" charset="-122"/>
                            <a:cs typeface="Times New Roman" panose="02020603050405020304" pitchFamily="18" charset="0"/>
                          </a:rPr>
                          <m:t>𝒑𝒓𝒆</m:t>
                        </m:r>
                      </m:sup>
                    </m:sSup>
                    <m:r>
                      <a:rPr lang="en-US" altLang="zh-CN" sz="2000" b="1" i="1" kern="100" smtClean="0">
                        <a:latin typeface="Cambria Math" panose="02040503050406030204" pitchFamily="18" charset="0"/>
                        <a:ea typeface="微软雅黑" panose="020B0503020204020204" pitchFamily="34" charset="-122"/>
                        <a:cs typeface="Times New Roman" panose="02020603050405020304" pitchFamily="18" charset="0"/>
                      </a:rPr>
                      <m:t> </m:t>
                    </m:r>
                    <m:sSup>
                      <m:sSupPr>
                        <m:ctrlPr>
                          <a:rPr lang="en-US" altLang="zh-CN" sz="2000" b="1" i="1" kern="100" smtClean="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000" b="1" i="1" kern="100" smtClean="0">
                            <a:latin typeface="Cambria Math" panose="02040503050406030204" pitchFamily="18" charset="0"/>
                            <a:ea typeface="微软雅黑" panose="020B0503020204020204" pitchFamily="34" charset="-122"/>
                            <a:cs typeface="Times New Roman" panose="02020603050405020304" pitchFamily="18" charset="0"/>
                          </a:rPr>
                          <m:t>𝑹</m:t>
                        </m:r>
                      </m:e>
                      <m:sup>
                        <m:r>
                          <a:rPr lang="en-US" altLang="zh-CN" sz="2000" b="1" i="1" kern="100" smtClean="0">
                            <a:latin typeface="Cambria Math" panose="02040503050406030204" pitchFamily="18" charset="0"/>
                            <a:ea typeface="微软雅黑" panose="020B0503020204020204" pitchFamily="34" charset="-122"/>
                            <a:cs typeface="Times New Roman" panose="02020603050405020304" pitchFamily="18" charset="0"/>
                          </a:rPr>
                          <m:t>𝒑𝒓𝒆</m:t>
                        </m:r>
                      </m:sup>
                    </m:sSup>
                  </m:oMath>
                </a14:m>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defTabSz="1155700">
                  <a:spcBef>
                    <a:spcPct val="0"/>
                  </a:spcBef>
                  <a:spcAft>
                    <a:spcPct val="35000"/>
                  </a:spcAft>
                </a:pPr>
                <a:r>
                  <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1155700">
                  <a:spcBef>
                    <a:spcPct val="0"/>
                  </a:spcBef>
                  <a:spcAft>
                    <a:spcPct val="35000"/>
                  </a:spcAft>
                  <a:buFont typeface="Arial" panose="020B0604020202020204" pitchFamily="34" charset="0"/>
                  <a:buChar cha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中序遍历： </a:t>
                </a:r>
                <a14:m>
                  <m:oMath xmlns:m="http://schemas.openxmlformats.org/officeDocument/2006/math">
                    <m:sSup>
                      <m:sSupPr>
                        <m:ctrlPr>
                          <a:rPr lang="en-US" altLang="zh-CN" sz="2000" b="1" i="1" kern="100" smtClean="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000" b="1" i="1" kern="100" smtClean="0">
                            <a:latin typeface="Cambria Math" panose="02040503050406030204" pitchFamily="18" charset="0"/>
                            <a:ea typeface="微软雅黑" panose="020B0503020204020204" pitchFamily="34" charset="-122"/>
                            <a:cs typeface="Times New Roman" panose="02020603050405020304" pitchFamily="18" charset="0"/>
                          </a:rPr>
                          <m:t>𝑳</m:t>
                        </m:r>
                      </m:e>
                      <m:sup>
                        <m:r>
                          <a:rPr lang="en-US" altLang="zh-CN" sz="2000" b="1" i="1" kern="100" smtClean="0">
                            <a:latin typeface="Cambria Math" panose="02040503050406030204" pitchFamily="18" charset="0"/>
                            <a:ea typeface="微软雅黑" panose="020B0503020204020204" pitchFamily="34" charset="-122"/>
                            <a:cs typeface="Times New Roman" panose="02020603050405020304" pitchFamily="18" charset="0"/>
                          </a:rPr>
                          <m:t>𝒊𝒏</m:t>
                        </m:r>
                      </m:sup>
                    </m:sSup>
                    <m:r>
                      <a:rPr lang="en-US" altLang="zh-CN" sz="2000" b="1" i="1" kern="100" smtClean="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000" b="1" i="1" kern="100">
                        <a:latin typeface="Cambria Math" panose="02040503050406030204" pitchFamily="18" charset="0"/>
                        <a:ea typeface="微软雅黑" panose="020B0503020204020204" pitchFamily="34" charset="-122"/>
                        <a:cs typeface="Times New Roman" panose="02020603050405020304" pitchFamily="18" charset="0"/>
                      </a:rPr>
                      <m:t>𝒓</m:t>
                    </m:r>
                    <m:r>
                      <a:rPr lang="en-US" altLang="zh-CN" sz="2000" b="1" i="1" kern="100" smtClean="0">
                        <a:latin typeface="Cambria Math" panose="02040503050406030204" pitchFamily="18" charset="0"/>
                        <a:ea typeface="微软雅黑" panose="020B0503020204020204" pitchFamily="34" charset="-122"/>
                        <a:cs typeface="Times New Roman" panose="02020603050405020304" pitchFamily="18" charset="0"/>
                      </a:rPr>
                      <m:t> </m:t>
                    </m:r>
                    <m:sSup>
                      <m:sSupPr>
                        <m:ctrlPr>
                          <a:rPr lang="en-US" altLang="zh-CN" sz="2000" b="1" i="1" kern="100" smtClean="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000" b="1" i="1" kern="100" smtClean="0">
                            <a:latin typeface="Cambria Math" panose="02040503050406030204" pitchFamily="18" charset="0"/>
                            <a:ea typeface="微软雅黑" panose="020B0503020204020204" pitchFamily="34" charset="-122"/>
                            <a:cs typeface="Times New Roman" panose="02020603050405020304" pitchFamily="18" charset="0"/>
                          </a:rPr>
                          <m:t>𝑹</m:t>
                        </m:r>
                      </m:e>
                      <m:sup>
                        <m:r>
                          <a:rPr lang="en-US" altLang="zh-CN" sz="2000" b="1" i="1" kern="100" smtClean="0">
                            <a:latin typeface="Cambria Math" panose="02040503050406030204" pitchFamily="18" charset="0"/>
                            <a:ea typeface="微软雅黑" panose="020B0503020204020204" pitchFamily="34" charset="-122"/>
                            <a:cs typeface="Times New Roman" panose="02020603050405020304" pitchFamily="18" charset="0"/>
                          </a:rPr>
                          <m:t>𝒊𝒏</m:t>
                        </m:r>
                      </m:sup>
                    </m:sSup>
                  </m:oMath>
                </a14:m>
                <a:endPar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18" name="任意多边形: 形状 19"/>
              <p:cNvSpPr>
                <a:spLocks noRot="1" noChangeAspect="1" noMove="1" noResize="1" noEditPoints="1" noAdjustHandles="1" noChangeArrowheads="1" noChangeShapeType="1" noTextEdit="1"/>
              </p:cNvSpPr>
              <p:nvPr/>
            </p:nvSpPr>
            <p:spPr>
              <a:xfrm>
                <a:off x="5317764" y="2212654"/>
                <a:ext cx="3546667" cy="1279197"/>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1"/>
                <a:stretch>
                  <a:fillRect l="-187" t="-571" r="-166" b="-448"/>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grpSp>
        <p:nvGrpSpPr>
          <p:cNvPr id="12" name="组合 11"/>
          <p:cNvGrpSpPr/>
          <p:nvPr/>
        </p:nvGrpSpPr>
        <p:grpSpPr>
          <a:xfrm>
            <a:off x="7571874" y="2689639"/>
            <a:ext cx="208547" cy="382424"/>
            <a:chOff x="7571874" y="2689639"/>
            <a:chExt cx="208547" cy="382424"/>
          </a:xfrm>
        </p:grpSpPr>
        <p:cxnSp>
          <p:nvCxnSpPr>
            <p:cNvPr id="10" name="直接连接符 9"/>
            <p:cNvCxnSpPr/>
            <p:nvPr/>
          </p:nvCxnSpPr>
          <p:spPr>
            <a:xfrm>
              <a:off x="7571874" y="2689639"/>
              <a:ext cx="0" cy="37983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780421" y="2692224"/>
              <a:ext cx="0" cy="379839"/>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2" name="任意多边形: 形状 19"/>
              <p:cNvSpPr/>
              <p:nvPr/>
            </p:nvSpPr>
            <p:spPr>
              <a:xfrm>
                <a:off x="5069109" y="4204055"/>
                <a:ext cx="4475943" cy="155540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indent="-342900" defTabSz="1155700">
                  <a:spcBef>
                    <a:spcPct val="0"/>
                  </a:spcBef>
                  <a:spcAft>
                    <a:spcPct val="35000"/>
                  </a:spcAft>
                  <a:buFont typeface="Arial" panose="020B0604020202020204" pitchFamily="34" charset="0"/>
                  <a:buChar char="•"/>
                </a:pPr>
                <a14:m>
                  <m:oMath xmlns:m="http://schemas.openxmlformats.org/officeDocument/2006/math">
                    <m:sSup>
                      <m:sSupPr>
                        <m:ctrlPr>
                          <a:rPr lang="en-US" altLang="zh-CN" sz="2000" b="1" i="1" kern="100" smtClean="0">
                            <a:effectLst/>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000" b="1" i="1" kern="100" smtClean="0">
                            <a:effectLst/>
                            <a:latin typeface="Cambria Math" panose="02040503050406030204" pitchFamily="18" charset="0"/>
                            <a:ea typeface="微软雅黑" panose="020B0503020204020204" pitchFamily="34" charset="-122"/>
                            <a:cs typeface="Times New Roman" panose="02020603050405020304" pitchFamily="18" charset="0"/>
                          </a:rPr>
                          <m:t>𝑳</m:t>
                        </m:r>
                      </m:e>
                      <m:sup>
                        <m:r>
                          <a:rPr lang="en-US" altLang="zh-CN" sz="2000" b="1" i="1" kern="100" smtClean="0">
                            <a:effectLst/>
                            <a:latin typeface="Cambria Math" panose="02040503050406030204" pitchFamily="18" charset="0"/>
                            <a:ea typeface="微软雅黑" panose="020B0503020204020204" pitchFamily="34" charset="-122"/>
                            <a:cs typeface="Times New Roman" panose="02020603050405020304" pitchFamily="18" charset="0"/>
                          </a:rPr>
                          <m:t>𝒊𝒏</m:t>
                        </m:r>
                      </m:sup>
                    </m:sSup>
                    <m:r>
                      <a:rPr lang="en-US" altLang="zh-CN" sz="2000" b="1" i="1" kern="100" smtClean="0">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1" i="1" kern="100" smtClean="0">
                        <a:effectLst/>
                        <a:latin typeface="Cambria Math" panose="02040503050406030204" pitchFamily="18" charset="0"/>
                        <a:ea typeface="微软雅黑" panose="020B0503020204020204" pitchFamily="34" charset="-122"/>
                        <a:cs typeface="Times New Roman" panose="02020603050405020304" pitchFamily="18" charset="0"/>
                      </a:rPr>
                      <m:t>𝝐</m:t>
                    </m:r>
                  </m:oMath>
                </a14:m>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，即根结点的左子树 </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L </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为空树，所以 </a:t>
                </a:r>
                <a14:m>
                  <m:oMath xmlns:m="http://schemas.openxmlformats.org/officeDocument/2006/math">
                    <m:sSup>
                      <m:sSupPr>
                        <m:ctrlPr>
                          <a:rPr lang="en-US" altLang="zh-CN" sz="2000" b="1" i="1" kern="10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000" b="1" i="1" kern="100">
                            <a:latin typeface="Cambria Math" panose="02040503050406030204" pitchFamily="18" charset="0"/>
                            <a:ea typeface="微软雅黑" panose="020B0503020204020204" pitchFamily="34" charset="-122"/>
                            <a:cs typeface="Times New Roman" panose="02020603050405020304" pitchFamily="18" charset="0"/>
                          </a:rPr>
                          <m:t>𝑳</m:t>
                        </m:r>
                      </m:e>
                      <m:sup>
                        <m:r>
                          <a:rPr lang="en-US" altLang="zh-CN" sz="2000" b="1" i="1" kern="100">
                            <a:latin typeface="Cambria Math" panose="02040503050406030204" pitchFamily="18" charset="0"/>
                            <a:ea typeface="微软雅黑" panose="020B0503020204020204" pitchFamily="34" charset="-122"/>
                            <a:cs typeface="Times New Roman" panose="02020603050405020304" pitchFamily="18" charset="0"/>
                          </a:rPr>
                          <m:t>𝒑𝒓𝒆</m:t>
                        </m:r>
                      </m:sup>
                    </m:sSup>
                    <m:r>
                      <a:rPr lang="en-US" altLang="zh-CN" sz="2000" b="1" i="1" kern="10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1" i="1" kern="100">
                        <a:latin typeface="Cambria Math" panose="02040503050406030204" pitchFamily="18" charset="0"/>
                        <a:ea typeface="微软雅黑" panose="020B0503020204020204" pitchFamily="34" charset="-122"/>
                        <a:cs typeface="Times New Roman" panose="02020603050405020304" pitchFamily="18" charset="0"/>
                      </a:rPr>
                      <m:t>𝝐</m:t>
                    </m:r>
                  </m:oMath>
                </a14:m>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defTabSz="1155700">
                  <a:spcBef>
                    <a:spcPct val="0"/>
                  </a:spcBef>
                  <a:spcAft>
                    <a:spcPct val="35000"/>
                  </a:spcAft>
                  <a:buFont typeface="Arial" panose="020B0604020202020204" pitchFamily="34" charset="0"/>
                  <a:buChar char="•"/>
                </a:pPr>
                <a14:m>
                  <m:oMath xmlns:m="http://schemas.openxmlformats.org/officeDocument/2006/math">
                    <m:sSup>
                      <m:sSupPr>
                        <m:ctrlPr>
                          <a:rPr lang="en-US" altLang="zh-CN" sz="2000" b="1" i="1" kern="10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000" b="1" i="1" kern="100">
                            <a:latin typeface="Cambria Math" panose="02040503050406030204" pitchFamily="18" charset="0"/>
                            <a:ea typeface="微软雅黑" panose="020B0503020204020204" pitchFamily="34" charset="-122"/>
                            <a:cs typeface="Times New Roman" panose="02020603050405020304" pitchFamily="18" charset="0"/>
                          </a:rPr>
                          <m:t>𝑹</m:t>
                        </m:r>
                      </m:e>
                      <m:sup>
                        <m:r>
                          <a:rPr lang="en-US" altLang="zh-CN" sz="2000" b="1" i="1" kern="100">
                            <a:latin typeface="Cambria Math" panose="02040503050406030204" pitchFamily="18" charset="0"/>
                            <a:ea typeface="微软雅黑" panose="020B0503020204020204" pitchFamily="34" charset="-122"/>
                            <a:cs typeface="Times New Roman" panose="02020603050405020304" pitchFamily="18" charset="0"/>
                          </a:rPr>
                          <m:t>𝒑𝒓𝒆</m:t>
                        </m:r>
                      </m:sup>
                    </m:sSup>
                    <m:r>
                      <a:rPr lang="en-US" altLang="zh-CN" sz="2000" b="1" i="1" kern="100">
                        <a:latin typeface="Cambria Math" panose="02040503050406030204" pitchFamily="18" charset="0"/>
                        <a:ea typeface="微软雅黑" panose="020B0503020204020204" pitchFamily="34" charset="-122"/>
                        <a:cs typeface="Times New Roman" panose="02020603050405020304" pitchFamily="18" charset="0"/>
                      </a:rPr>
                      <m:t>=</m:t>
                    </m:r>
                    <m:sSup>
                      <m:sSupPr>
                        <m:ctrlPr>
                          <a:rPr lang="en-US" altLang="zh-CN" sz="2000" b="1" i="1" kern="100">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2000" b="1" i="1" kern="100">
                            <a:latin typeface="Cambria Math" panose="02040503050406030204" pitchFamily="18" charset="0"/>
                            <a:ea typeface="微软雅黑" panose="020B0503020204020204" pitchFamily="34" charset="-122"/>
                            <a:cs typeface="Times New Roman" panose="02020603050405020304" pitchFamily="18" charset="0"/>
                          </a:rPr>
                          <m:t>𝑹</m:t>
                        </m:r>
                      </m:e>
                      <m:sup>
                        <m:r>
                          <a:rPr lang="en-US" altLang="zh-CN" sz="2000" b="1" i="1" kern="100">
                            <a:latin typeface="Cambria Math" panose="02040503050406030204" pitchFamily="18" charset="0"/>
                            <a:ea typeface="微软雅黑" panose="020B0503020204020204" pitchFamily="34" charset="-122"/>
                            <a:cs typeface="Times New Roman" panose="02020603050405020304" pitchFamily="18" charset="0"/>
                          </a:rPr>
                          <m:t>𝒊𝒏</m:t>
                        </m:r>
                      </m:sup>
                    </m:sSup>
                  </m:oMath>
                </a14:m>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因此可递归证明右子树 </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R </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中各节点的左子树为空</a:t>
                </a:r>
                <a:endPar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22" name="任意多边形: 形状 19"/>
              <p:cNvSpPr>
                <a:spLocks noRot="1" noChangeAspect="1" noMove="1" noResize="1" noEditPoints="1" noAdjustHandles="1" noChangeArrowheads="1" noChangeShapeType="1" noTextEdit="1"/>
              </p:cNvSpPr>
              <p:nvPr/>
            </p:nvSpPr>
            <p:spPr>
              <a:xfrm>
                <a:off x="5069109" y="4204055"/>
                <a:ext cx="4475943" cy="155540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2"/>
                <a:stretch>
                  <a:fillRect l="-154" t="-431" r="-134" b="-408"/>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
        <p:nvSpPr>
          <p:cNvPr id="11" name="箭头: 下 10"/>
          <p:cNvSpPr/>
          <p:nvPr/>
        </p:nvSpPr>
        <p:spPr>
          <a:xfrm>
            <a:off x="6755889" y="3617073"/>
            <a:ext cx="885815" cy="422373"/>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zh-CN" altLang="en-US" dirty="0"/>
              <a:t>递归算法</a:t>
            </a:r>
            <a:endParaRPr lang="zh-CN" altLang="en-US" dirty="0"/>
          </a:p>
        </p:txBody>
      </p:sp>
      <p:sp>
        <p:nvSpPr>
          <p:cNvPr id="14" name="副标题 13"/>
          <p:cNvSpPr>
            <a:spLocks noGrp="1"/>
          </p:cNvSpPr>
          <p:nvPr>
            <p:ph type="subTitle" idx="1"/>
          </p:nvPr>
        </p:nvSpPr>
        <p:spPr/>
        <p:txBody>
          <a:bodyPr/>
          <a:lstStyle/>
          <a:p>
            <a:r>
              <a:rPr lang="en-US" altLang="zh-CN" dirty="0"/>
              <a:t>5-4</a:t>
            </a:r>
            <a:r>
              <a:rPr lang="zh-CN" altLang="en-US" dirty="0"/>
              <a:t> 二叉树的遍历</a:t>
            </a:r>
            <a:endParaRPr lang="zh-CN" altLang="en-US" dirty="0"/>
          </a:p>
        </p:txBody>
      </p:sp>
      <p:sp>
        <p:nvSpPr>
          <p:cNvPr id="15" name="文本占位符 14"/>
          <p:cNvSpPr>
            <a:spLocks noGrp="1"/>
          </p:cNvSpPr>
          <p:nvPr>
            <p:ph type="body" idx="10"/>
          </p:nvPr>
        </p:nvSpPr>
        <p:spPr/>
        <p:txBody>
          <a:bodyPr/>
          <a:lstStyle/>
          <a:p>
            <a:endParaRPr lang="zh-CN" altLang="en-US" dirty="0"/>
          </a:p>
        </p:txBody>
      </p:sp>
      <p:sp>
        <p:nvSpPr>
          <p:cNvPr id="5" name="文本框 4"/>
          <p:cNvSpPr txBox="1"/>
          <p:nvPr/>
        </p:nvSpPr>
        <p:spPr>
          <a:xfrm>
            <a:off x="613453" y="1194160"/>
            <a:ext cx="5238356" cy="2523768"/>
          </a:xfrm>
          <a:prstGeom prst="rect">
            <a:avLst/>
          </a:prstGeom>
          <a:noFill/>
          <a:ln>
            <a:solidFill>
              <a:schemeClr val="accent2">
                <a:lumMod val="40000"/>
                <a:lumOff val="60000"/>
              </a:schemeClr>
            </a:solidFill>
          </a:ln>
        </p:spPr>
        <p:txBody>
          <a:bodyPr wrap="square">
            <a:spAutoFit/>
          </a:bodyPr>
          <a:lstStyle/>
          <a:p>
            <a:pPr>
              <a:spcBef>
                <a:spcPts val="100"/>
              </a:spcBef>
              <a:spcAft>
                <a:spcPts val="100"/>
              </a:spcAft>
            </a:pPr>
            <a:r>
              <a:rPr lang="zh-CN" altLang="en-US" sz="2000" b="1" dirty="0">
                <a:solidFill>
                  <a:schemeClr val="bg1"/>
                </a:solidFill>
                <a:latin typeface="Times New Roman" panose="02020603050405020304" pitchFamily="18" charset="0"/>
                <a:cs typeface="Times New Roman" panose="02020603050405020304" pitchFamily="18" charset="0"/>
              </a:rPr>
              <a:t>算法</a:t>
            </a:r>
            <a:r>
              <a:rPr lang="en-US" altLang="zh-CN" sz="2000" b="1" dirty="0">
                <a:solidFill>
                  <a:schemeClr val="bg1"/>
                </a:solidFill>
                <a:latin typeface="Times New Roman" panose="02020603050405020304" pitchFamily="18" charset="0"/>
                <a:cs typeface="Times New Roman" panose="02020603050405020304" pitchFamily="18" charset="0"/>
              </a:rPr>
              <a:t>5-2</a:t>
            </a:r>
            <a:r>
              <a:rPr lang="en-US"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前序遍历二叉树 </a:t>
            </a:r>
            <a:r>
              <a:rPr lang="en-GB" altLang="zh-CN" dirty="0" err="1">
                <a:solidFill>
                  <a:schemeClr val="bg1"/>
                </a:solidFill>
                <a:latin typeface="Times New Roman" panose="02020603050405020304" pitchFamily="18" charset="0"/>
                <a:cs typeface="Times New Roman" panose="02020603050405020304" pitchFamily="18" charset="0"/>
              </a:rPr>
              <a:t>PreOrder</a:t>
            </a:r>
            <a:r>
              <a:rPr lang="en-GB" altLang="zh-CN" sz="2000" dirty="0">
                <a:solidFill>
                  <a:schemeClr val="bg1"/>
                </a:solidFill>
                <a:latin typeface="Times New Roman" panose="02020603050405020304" pitchFamily="18" charset="0"/>
                <a:cs typeface="Times New Roman" panose="02020603050405020304" pitchFamily="18" charset="0"/>
              </a:rPr>
              <a:t>(</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en-GB" altLang="zh-CN" sz="2000" dirty="0">
                <a:solidFill>
                  <a:schemeClr val="bg1"/>
                </a:solidFill>
                <a:latin typeface="Times New Roman" panose="02020603050405020304" pitchFamily="18" charset="0"/>
                <a:cs typeface="Times New Roman" panose="02020603050405020304" pitchFamily="18" charset="0"/>
              </a:rPr>
              <a:t>)</a:t>
            </a:r>
            <a:endParaRPr lang="en-GB" altLang="zh-CN"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endParaRPr lang="en-GB" altLang="zh-CN" sz="24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GB" altLang="zh-CN" sz="2000" b="1" dirty="0">
                <a:solidFill>
                  <a:schemeClr val="bg1"/>
                </a:solidFill>
                <a:latin typeface="Times New Roman" panose="02020603050405020304" pitchFamily="18" charset="0"/>
                <a:cs typeface="Times New Roman" panose="02020603050405020304" pitchFamily="18" charset="0"/>
              </a:rPr>
              <a:t>if</a:t>
            </a:r>
            <a:r>
              <a:rPr lang="en-GB" altLang="zh-CN"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tree</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NIL </a:t>
            </a:r>
            <a:r>
              <a:rPr lang="en-GB" altLang="zh-CN" sz="2000" b="1" dirty="0">
                <a:solidFill>
                  <a:schemeClr val="bg1"/>
                </a:solidFill>
                <a:latin typeface="Times New Roman" panose="02020603050405020304" pitchFamily="18" charset="0"/>
                <a:cs typeface="Times New Roman" panose="02020603050405020304" pitchFamily="18" charset="0"/>
              </a:rPr>
              <a:t>then</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空树不做处理，直接返回</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US" altLang="zh-CN"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Visit(</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访问根结点</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US" altLang="zh-CN" sz="2000" dirty="0">
                <a:solidFill>
                  <a:schemeClr val="bg1"/>
                </a:solidFill>
                <a:latin typeface="Times New Roman" panose="02020603050405020304" pitchFamily="18" charset="0"/>
                <a:cs typeface="Times New Roman" panose="02020603050405020304" pitchFamily="18" charset="0"/>
              </a:rPr>
              <a:t>|  </a:t>
            </a:r>
            <a:r>
              <a:rPr lang="en-GB" altLang="zh-CN" sz="2000" dirty="0" err="1">
                <a:solidFill>
                  <a:schemeClr val="bg1"/>
                </a:solidFill>
                <a:latin typeface="Times New Roman" panose="02020603050405020304" pitchFamily="18" charset="0"/>
                <a:cs typeface="Times New Roman" panose="02020603050405020304" pitchFamily="18" charset="0"/>
              </a:rPr>
              <a:t>PreOrder</a:t>
            </a:r>
            <a:r>
              <a:rPr lang="en-GB" altLang="zh-CN" sz="2000" dirty="0">
                <a:solidFill>
                  <a:schemeClr val="bg1"/>
                </a:solidFill>
                <a:latin typeface="Times New Roman" panose="02020603050405020304" pitchFamily="18" charset="0"/>
                <a:cs typeface="Times New Roman" panose="02020603050405020304" pitchFamily="18" charset="0"/>
              </a:rPr>
              <a:t>(</a:t>
            </a:r>
            <a:r>
              <a:rPr lang="en-US" altLang="zh-CN" sz="2000" i="1" dirty="0" err="1">
                <a:solidFill>
                  <a:schemeClr val="bg1"/>
                </a:solidFill>
                <a:latin typeface="Times New Roman" panose="02020603050405020304" pitchFamily="18" charset="0"/>
                <a:cs typeface="Times New Roman" panose="02020603050405020304" pitchFamily="18" charset="0"/>
              </a:rPr>
              <a:t>tree.left</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前序遍历左子树</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US" altLang="zh-CN" sz="2000" dirty="0">
                <a:solidFill>
                  <a:schemeClr val="bg1"/>
                </a:solidFill>
                <a:latin typeface="Times New Roman" panose="02020603050405020304" pitchFamily="18" charset="0"/>
                <a:cs typeface="Times New Roman" panose="02020603050405020304" pitchFamily="18" charset="0"/>
              </a:rPr>
              <a:t>|  </a:t>
            </a:r>
            <a:r>
              <a:rPr lang="en-GB" altLang="zh-CN" sz="2000" dirty="0" err="1">
                <a:solidFill>
                  <a:schemeClr val="bg1"/>
                </a:solidFill>
                <a:latin typeface="Times New Roman" panose="02020603050405020304" pitchFamily="18" charset="0"/>
                <a:cs typeface="Times New Roman" panose="02020603050405020304" pitchFamily="18" charset="0"/>
              </a:rPr>
              <a:t>PreOrder</a:t>
            </a:r>
            <a:r>
              <a:rPr lang="en-GB" altLang="zh-CN" sz="2000" dirty="0">
                <a:solidFill>
                  <a:schemeClr val="bg1"/>
                </a:solidFill>
                <a:latin typeface="Times New Roman" panose="02020603050405020304" pitchFamily="18" charset="0"/>
                <a:cs typeface="Times New Roman" panose="02020603050405020304" pitchFamily="18" charset="0"/>
              </a:rPr>
              <a:t>(</a:t>
            </a:r>
            <a:r>
              <a:rPr lang="en-US" altLang="zh-CN" sz="2000" i="1" dirty="0" err="1">
                <a:solidFill>
                  <a:schemeClr val="bg1"/>
                </a:solidFill>
                <a:latin typeface="Times New Roman" panose="02020603050405020304" pitchFamily="18" charset="0"/>
                <a:cs typeface="Times New Roman" panose="02020603050405020304" pitchFamily="18" charset="0"/>
              </a:rPr>
              <a:t>tree.right</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前序遍历右子树</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GB" altLang="zh-CN" sz="2000" b="1" dirty="0">
                <a:solidFill>
                  <a:schemeClr val="bg1"/>
                </a:solidFill>
                <a:latin typeface="Times New Roman" panose="02020603050405020304" pitchFamily="18" charset="0"/>
                <a:cs typeface="Times New Roman" panose="02020603050405020304" pitchFamily="18" charset="0"/>
              </a:rPr>
              <a:t>end</a:t>
            </a:r>
            <a:endParaRPr lang="en-GB" altLang="zh-CN" sz="2000" b="1" dirty="0">
              <a:solidFill>
                <a:schemeClr val="bg1"/>
              </a:solidFill>
              <a:latin typeface="Times New Roman" panose="02020603050405020304" pitchFamily="18" charset="0"/>
              <a:cs typeface="Times New Roman" panose="02020603050405020304" pitchFamily="18" charset="0"/>
            </a:endParaRPr>
          </a:p>
        </p:txBody>
      </p:sp>
      <p:cxnSp>
        <p:nvCxnSpPr>
          <p:cNvPr id="7" name="直线连接符 6"/>
          <p:cNvCxnSpPr/>
          <p:nvPr/>
        </p:nvCxnSpPr>
        <p:spPr>
          <a:xfrm>
            <a:off x="613454" y="1676400"/>
            <a:ext cx="5238355" cy="0"/>
          </a:xfrm>
          <a:prstGeom prst="line">
            <a:avLst/>
          </a:prstGeom>
          <a:ln w="12700">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8" name="文本框 7"/>
          <p:cNvSpPr txBox="1"/>
          <p:nvPr/>
        </p:nvSpPr>
        <p:spPr>
          <a:xfrm>
            <a:off x="6299200" y="1205900"/>
            <a:ext cx="5238356" cy="2400657"/>
          </a:xfrm>
          <a:prstGeom prst="rect">
            <a:avLst/>
          </a:prstGeom>
          <a:noFill/>
          <a:ln>
            <a:solidFill>
              <a:schemeClr val="accent2">
                <a:lumMod val="40000"/>
                <a:lumOff val="60000"/>
              </a:schemeClr>
            </a:solidFill>
          </a:ln>
        </p:spPr>
        <p:txBody>
          <a:bodyPr wrap="square">
            <a:spAutoFit/>
          </a:bodyPr>
          <a:lstStyle/>
          <a:p>
            <a:pPr>
              <a:spcBef>
                <a:spcPts val="100"/>
              </a:spcBef>
              <a:spcAft>
                <a:spcPts val="100"/>
              </a:spcAft>
            </a:pPr>
            <a:r>
              <a:rPr lang="zh-CN" altLang="en-US" sz="2000" b="1" dirty="0">
                <a:solidFill>
                  <a:schemeClr val="bg1"/>
                </a:solidFill>
                <a:latin typeface="Times New Roman" panose="02020603050405020304" pitchFamily="18" charset="0"/>
                <a:cs typeface="Times New Roman" panose="02020603050405020304" pitchFamily="18" charset="0"/>
              </a:rPr>
              <a:t>算法</a:t>
            </a:r>
            <a:r>
              <a:rPr lang="en-US" altLang="zh-CN" sz="2000" b="1" dirty="0">
                <a:solidFill>
                  <a:schemeClr val="bg1"/>
                </a:solidFill>
                <a:latin typeface="Times New Roman" panose="02020603050405020304" pitchFamily="18" charset="0"/>
                <a:cs typeface="Times New Roman" panose="02020603050405020304" pitchFamily="18" charset="0"/>
              </a:rPr>
              <a:t>5-3</a:t>
            </a:r>
            <a:r>
              <a:rPr lang="en-US"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中序遍历二叉树 </a:t>
            </a:r>
            <a:r>
              <a:rPr lang="en-GB" altLang="zh-CN" sz="2000" dirty="0" err="1">
                <a:solidFill>
                  <a:schemeClr val="bg1"/>
                </a:solidFill>
                <a:latin typeface="Times New Roman" panose="02020603050405020304" pitchFamily="18" charset="0"/>
                <a:cs typeface="Times New Roman" panose="02020603050405020304" pitchFamily="18" charset="0"/>
              </a:rPr>
              <a:t>In</a:t>
            </a:r>
            <a:r>
              <a:rPr lang="en-GB" altLang="zh-CN" dirty="0" err="1">
                <a:solidFill>
                  <a:schemeClr val="bg1"/>
                </a:solidFill>
                <a:latin typeface="Times New Roman" panose="02020603050405020304" pitchFamily="18" charset="0"/>
                <a:cs typeface="Times New Roman" panose="02020603050405020304" pitchFamily="18" charset="0"/>
              </a:rPr>
              <a:t>Order</a:t>
            </a:r>
            <a:r>
              <a:rPr lang="en-GB" altLang="zh-CN" sz="2000" dirty="0">
                <a:solidFill>
                  <a:schemeClr val="bg1"/>
                </a:solidFill>
                <a:latin typeface="Times New Roman" panose="02020603050405020304" pitchFamily="18" charset="0"/>
                <a:cs typeface="Times New Roman" panose="02020603050405020304" pitchFamily="18" charset="0"/>
              </a:rPr>
              <a:t>(</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en-GB" altLang="zh-CN" sz="2000" dirty="0">
                <a:solidFill>
                  <a:schemeClr val="bg1"/>
                </a:solidFill>
                <a:latin typeface="Times New Roman" panose="02020603050405020304" pitchFamily="18" charset="0"/>
                <a:cs typeface="Times New Roman" panose="02020603050405020304" pitchFamily="18" charset="0"/>
              </a:rPr>
              <a:t>)</a:t>
            </a:r>
            <a:endParaRPr lang="en-GB" altLang="zh-CN"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endParaRPr lang="en-GB" altLang="zh-CN"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GB" altLang="zh-CN" sz="2000" b="1" dirty="0">
                <a:solidFill>
                  <a:schemeClr val="bg1"/>
                </a:solidFill>
                <a:latin typeface="Times New Roman" panose="02020603050405020304" pitchFamily="18" charset="0"/>
                <a:cs typeface="Times New Roman" panose="02020603050405020304" pitchFamily="18" charset="0"/>
              </a:rPr>
              <a:t>if</a:t>
            </a:r>
            <a:r>
              <a:rPr lang="en-GB" altLang="zh-CN" sz="2000" dirty="0">
                <a:solidFill>
                  <a:schemeClr val="bg1"/>
                </a:solidFill>
                <a:latin typeface="Times New Roman" panose="02020603050405020304" pitchFamily="18" charset="0"/>
                <a:cs typeface="Times New Roman" panose="02020603050405020304" pitchFamily="18" charset="0"/>
              </a:rPr>
              <a:t> </a:t>
            </a:r>
            <a:r>
              <a:rPr lang="en-US" altLang="zh-CN" sz="2000" i="1" dirty="0">
                <a:solidFill>
                  <a:schemeClr val="bg1"/>
                </a:solidFill>
                <a:latin typeface="Times New Roman" panose="02020603050405020304" pitchFamily="18" charset="0"/>
                <a:cs typeface="Times New Roman" panose="02020603050405020304" pitchFamily="18" charset="0"/>
              </a:rPr>
              <a:t>tree</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NIL </a:t>
            </a:r>
            <a:r>
              <a:rPr lang="en-GB" altLang="zh-CN" sz="2000" b="1" dirty="0">
                <a:solidFill>
                  <a:schemeClr val="bg1"/>
                </a:solidFill>
                <a:latin typeface="Times New Roman" panose="02020603050405020304" pitchFamily="18" charset="0"/>
                <a:cs typeface="Times New Roman" panose="02020603050405020304" pitchFamily="18" charset="0"/>
              </a:rPr>
              <a:t>then</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US" altLang="zh-CN" sz="2000" dirty="0">
                <a:solidFill>
                  <a:schemeClr val="bg1"/>
                </a:solidFill>
                <a:latin typeface="Times New Roman" panose="02020603050405020304" pitchFamily="18" charset="0"/>
                <a:cs typeface="Times New Roman" panose="02020603050405020304" pitchFamily="18" charset="0"/>
              </a:rPr>
              <a:t>|  </a:t>
            </a:r>
            <a:r>
              <a:rPr lang="en-US" altLang="zh-CN" sz="2000" dirty="0" err="1">
                <a:solidFill>
                  <a:schemeClr val="bg1"/>
                </a:solidFill>
                <a:latin typeface="Times New Roman" panose="02020603050405020304" pitchFamily="18" charset="0"/>
                <a:cs typeface="Times New Roman" panose="02020603050405020304" pitchFamily="18" charset="0"/>
              </a:rPr>
              <a:t>Inorder</a:t>
            </a:r>
            <a:r>
              <a:rPr lang="en-US" altLang="zh-CN" sz="2000" dirty="0">
                <a:solidFill>
                  <a:schemeClr val="bg1"/>
                </a:solidFill>
                <a:latin typeface="Times New Roman" panose="02020603050405020304" pitchFamily="18" charset="0"/>
                <a:cs typeface="Times New Roman" panose="02020603050405020304" pitchFamily="18" charset="0"/>
              </a:rPr>
              <a:t>(</a:t>
            </a:r>
            <a:r>
              <a:rPr lang="en-US" altLang="zh-CN" sz="2000" i="1" dirty="0" err="1">
                <a:solidFill>
                  <a:schemeClr val="bg1"/>
                </a:solidFill>
                <a:latin typeface="Times New Roman" panose="02020603050405020304" pitchFamily="18" charset="0"/>
                <a:cs typeface="Times New Roman" panose="02020603050405020304" pitchFamily="18" charset="0"/>
              </a:rPr>
              <a:t>tree.left</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中序遍历左子树</a:t>
            </a:r>
            <a:endParaRPr lang="en-US" altLang="zh-CN"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Visit(</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访问根结点</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US" altLang="zh-CN" sz="2000" dirty="0">
                <a:solidFill>
                  <a:schemeClr val="bg1"/>
                </a:solidFill>
                <a:latin typeface="Times New Roman" panose="02020603050405020304" pitchFamily="18" charset="0"/>
                <a:cs typeface="Times New Roman" panose="02020603050405020304" pitchFamily="18" charset="0"/>
              </a:rPr>
              <a:t>|  </a:t>
            </a:r>
            <a:r>
              <a:rPr lang="en-GB" altLang="zh-CN" sz="2000" dirty="0" err="1">
                <a:solidFill>
                  <a:schemeClr val="bg1"/>
                </a:solidFill>
                <a:latin typeface="Times New Roman" panose="02020603050405020304" pitchFamily="18" charset="0"/>
                <a:cs typeface="Times New Roman" panose="02020603050405020304" pitchFamily="18" charset="0"/>
              </a:rPr>
              <a:t>InOrder</a:t>
            </a:r>
            <a:r>
              <a:rPr lang="en-GB" altLang="zh-CN" sz="2000" dirty="0">
                <a:solidFill>
                  <a:schemeClr val="bg1"/>
                </a:solidFill>
                <a:latin typeface="Times New Roman" panose="02020603050405020304" pitchFamily="18" charset="0"/>
                <a:cs typeface="Times New Roman" panose="02020603050405020304" pitchFamily="18" charset="0"/>
              </a:rPr>
              <a:t>(</a:t>
            </a:r>
            <a:r>
              <a:rPr lang="en-US" altLang="zh-CN" sz="2000" i="1" dirty="0" err="1">
                <a:solidFill>
                  <a:schemeClr val="bg1"/>
                </a:solidFill>
                <a:latin typeface="Times New Roman" panose="02020603050405020304" pitchFamily="18" charset="0"/>
                <a:cs typeface="Times New Roman" panose="02020603050405020304" pitchFamily="18" charset="0"/>
              </a:rPr>
              <a:t>tree.right</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中序遍历右子树</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GB" altLang="zh-CN" sz="2000" b="1" dirty="0">
                <a:solidFill>
                  <a:schemeClr val="bg1"/>
                </a:solidFill>
                <a:latin typeface="Times New Roman" panose="02020603050405020304" pitchFamily="18" charset="0"/>
                <a:cs typeface="Times New Roman" panose="02020603050405020304" pitchFamily="18" charset="0"/>
              </a:rPr>
              <a:t>end</a:t>
            </a:r>
            <a:endParaRPr lang="en-GB" altLang="zh-CN" sz="2000" b="1" dirty="0">
              <a:solidFill>
                <a:schemeClr val="bg1"/>
              </a:solidFill>
              <a:latin typeface="Times New Roman" panose="02020603050405020304" pitchFamily="18" charset="0"/>
              <a:cs typeface="Times New Roman" panose="02020603050405020304" pitchFamily="18" charset="0"/>
            </a:endParaRPr>
          </a:p>
        </p:txBody>
      </p:sp>
      <p:cxnSp>
        <p:nvCxnSpPr>
          <p:cNvPr id="9" name="直线连接符 8"/>
          <p:cNvCxnSpPr/>
          <p:nvPr/>
        </p:nvCxnSpPr>
        <p:spPr>
          <a:xfrm>
            <a:off x="6299200" y="1676400"/>
            <a:ext cx="5238355" cy="0"/>
          </a:xfrm>
          <a:prstGeom prst="line">
            <a:avLst/>
          </a:prstGeom>
          <a:ln w="12700">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10" name="文本框 9"/>
          <p:cNvSpPr txBox="1"/>
          <p:nvPr/>
        </p:nvSpPr>
        <p:spPr>
          <a:xfrm>
            <a:off x="3489522" y="3916122"/>
            <a:ext cx="5238356" cy="2369880"/>
          </a:xfrm>
          <a:prstGeom prst="rect">
            <a:avLst/>
          </a:prstGeom>
          <a:noFill/>
          <a:ln>
            <a:solidFill>
              <a:schemeClr val="accent2">
                <a:lumMod val="40000"/>
                <a:lumOff val="60000"/>
              </a:schemeClr>
            </a:solidFill>
          </a:ln>
        </p:spPr>
        <p:txBody>
          <a:bodyPr wrap="square">
            <a:spAutoFit/>
          </a:bodyPr>
          <a:lstStyle/>
          <a:p>
            <a:pPr>
              <a:spcBef>
                <a:spcPts val="100"/>
              </a:spcBef>
              <a:spcAft>
                <a:spcPts val="100"/>
              </a:spcAft>
            </a:pPr>
            <a:r>
              <a:rPr lang="zh-CN" altLang="en-US" sz="2000" b="1" dirty="0">
                <a:solidFill>
                  <a:schemeClr val="bg1"/>
                </a:solidFill>
                <a:latin typeface="Times New Roman" panose="02020603050405020304" pitchFamily="18" charset="0"/>
                <a:cs typeface="Times New Roman" panose="02020603050405020304" pitchFamily="18" charset="0"/>
              </a:rPr>
              <a:t>算法</a:t>
            </a:r>
            <a:r>
              <a:rPr lang="en-US" altLang="zh-CN" sz="2000" b="1" dirty="0">
                <a:solidFill>
                  <a:schemeClr val="bg1"/>
                </a:solidFill>
                <a:latin typeface="Times New Roman" panose="02020603050405020304" pitchFamily="18" charset="0"/>
                <a:cs typeface="Times New Roman" panose="02020603050405020304" pitchFamily="18" charset="0"/>
              </a:rPr>
              <a:t>5-4</a:t>
            </a:r>
            <a:r>
              <a:rPr lang="en-US"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后序遍历二叉树 </a:t>
            </a:r>
            <a:r>
              <a:rPr lang="en-GB" altLang="zh-CN" sz="2000" dirty="0" err="1">
                <a:solidFill>
                  <a:schemeClr val="bg1"/>
                </a:solidFill>
                <a:latin typeface="Times New Roman" panose="02020603050405020304" pitchFamily="18" charset="0"/>
                <a:cs typeface="Times New Roman" panose="02020603050405020304" pitchFamily="18" charset="0"/>
              </a:rPr>
              <a:t>Post</a:t>
            </a:r>
            <a:r>
              <a:rPr lang="en-GB" altLang="zh-CN" dirty="0" err="1">
                <a:solidFill>
                  <a:schemeClr val="bg1"/>
                </a:solidFill>
                <a:latin typeface="Times New Roman" panose="02020603050405020304" pitchFamily="18" charset="0"/>
                <a:cs typeface="Times New Roman" panose="02020603050405020304" pitchFamily="18" charset="0"/>
              </a:rPr>
              <a:t>Order</a:t>
            </a:r>
            <a:r>
              <a:rPr lang="en-GB" altLang="zh-CN" sz="2000" dirty="0">
                <a:solidFill>
                  <a:schemeClr val="bg1"/>
                </a:solidFill>
                <a:latin typeface="Times New Roman" panose="02020603050405020304" pitchFamily="18" charset="0"/>
                <a:cs typeface="Times New Roman" panose="02020603050405020304" pitchFamily="18" charset="0"/>
              </a:rPr>
              <a:t>(</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en-GB" altLang="zh-CN" sz="2000" dirty="0">
                <a:solidFill>
                  <a:schemeClr val="bg1"/>
                </a:solidFill>
                <a:latin typeface="Times New Roman" panose="02020603050405020304" pitchFamily="18" charset="0"/>
                <a:cs typeface="Times New Roman" panose="02020603050405020304" pitchFamily="18" charset="0"/>
              </a:rPr>
              <a:t>)</a:t>
            </a:r>
            <a:endParaRPr lang="en-GB" altLang="zh-CN"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endParaRPr lang="en-GB" altLang="zh-CN"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GB" altLang="zh-CN" sz="2000" b="1" dirty="0">
                <a:solidFill>
                  <a:schemeClr val="bg1"/>
                </a:solidFill>
                <a:latin typeface="Times New Roman" panose="02020603050405020304" pitchFamily="18" charset="0"/>
                <a:cs typeface="Times New Roman" panose="02020603050405020304" pitchFamily="18" charset="0"/>
              </a:rPr>
              <a:t>if</a:t>
            </a:r>
            <a:r>
              <a:rPr lang="en-GB" altLang="zh-CN" sz="2000" dirty="0">
                <a:solidFill>
                  <a:schemeClr val="bg1"/>
                </a:solidFill>
                <a:latin typeface="Times New Roman" panose="02020603050405020304" pitchFamily="18" charset="0"/>
                <a:cs typeface="Times New Roman" panose="02020603050405020304" pitchFamily="18" charset="0"/>
              </a:rPr>
              <a:t> 𝑡𝑟𝑒𝑒</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NIL </a:t>
            </a:r>
            <a:r>
              <a:rPr lang="en-GB" altLang="zh-CN" sz="2000" b="1" dirty="0">
                <a:solidFill>
                  <a:schemeClr val="bg1"/>
                </a:solidFill>
                <a:latin typeface="Times New Roman" panose="02020603050405020304" pitchFamily="18" charset="0"/>
                <a:cs typeface="Times New Roman" panose="02020603050405020304" pitchFamily="18" charset="0"/>
              </a:rPr>
              <a:t>then</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US" altLang="zh-CN" sz="2000" dirty="0">
                <a:solidFill>
                  <a:schemeClr val="bg1"/>
                </a:solidFill>
                <a:latin typeface="Times New Roman" panose="02020603050405020304" pitchFamily="18" charset="0"/>
                <a:cs typeface="Times New Roman" panose="02020603050405020304" pitchFamily="18" charset="0"/>
              </a:rPr>
              <a:t>|  </a:t>
            </a:r>
            <a:r>
              <a:rPr lang="en-US" altLang="zh-CN" sz="2000" dirty="0" err="1">
                <a:solidFill>
                  <a:schemeClr val="bg1"/>
                </a:solidFill>
                <a:latin typeface="Times New Roman" panose="02020603050405020304" pitchFamily="18" charset="0"/>
                <a:cs typeface="Times New Roman" panose="02020603050405020304" pitchFamily="18" charset="0"/>
              </a:rPr>
              <a:t>Postorder</a:t>
            </a:r>
            <a:r>
              <a:rPr lang="en-US" altLang="zh-CN" sz="2000" dirty="0">
                <a:solidFill>
                  <a:schemeClr val="bg1"/>
                </a:solidFill>
                <a:latin typeface="Times New Roman" panose="02020603050405020304" pitchFamily="18" charset="0"/>
                <a:cs typeface="Times New Roman" panose="02020603050405020304" pitchFamily="18" charset="0"/>
              </a:rPr>
              <a:t>(</a:t>
            </a:r>
            <a:r>
              <a:rPr lang="en-US" altLang="zh-CN" sz="2000" i="1" dirty="0" err="1">
                <a:solidFill>
                  <a:schemeClr val="bg1"/>
                </a:solidFill>
                <a:latin typeface="Times New Roman" panose="02020603050405020304" pitchFamily="18" charset="0"/>
                <a:cs typeface="Times New Roman" panose="02020603050405020304" pitchFamily="18" charset="0"/>
              </a:rPr>
              <a:t>tree.left</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后序遍历左子树</a:t>
            </a:r>
            <a:endParaRPr lang="en-US" altLang="zh-CN"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US" altLang="zh-CN" sz="2000" dirty="0">
                <a:solidFill>
                  <a:schemeClr val="bg1"/>
                </a:solidFill>
                <a:latin typeface="Times New Roman" panose="02020603050405020304" pitchFamily="18" charset="0"/>
                <a:cs typeface="Times New Roman" panose="02020603050405020304" pitchFamily="18" charset="0"/>
              </a:rPr>
              <a:t>|  </a:t>
            </a:r>
            <a:r>
              <a:rPr lang="en-GB" altLang="zh-CN" sz="2000" dirty="0" err="1">
                <a:solidFill>
                  <a:schemeClr val="bg1"/>
                </a:solidFill>
                <a:latin typeface="Times New Roman" panose="02020603050405020304" pitchFamily="18" charset="0"/>
                <a:cs typeface="Times New Roman" panose="02020603050405020304" pitchFamily="18" charset="0"/>
              </a:rPr>
              <a:t>PostOrder</a:t>
            </a:r>
            <a:r>
              <a:rPr lang="en-GB" altLang="zh-CN" sz="2000" dirty="0">
                <a:solidFill>
                  <a:schemeClr val="bg1"/>
                </a:solidFill>
                <a:latin typeface="Times New Roman" panose="02020603050405020304" pitchFamily="18" charset="0"/>
                <a:cs typeface="Times New Roman" panose="02020603050405020304" pitchFamily="18" charset="0"/>
              </a:rPr>
              <a:t>(</a:t>
            </a:r>
            <a:r>
              <a:rPr lang="en-US" altLang="zh-CN" sz="2000" i="1" dirty="0" err="1">
                <a:solidFill>
                  <a:schemeClr val="bg1"/>
                </a:solidFill>
                <a:latin typeface="Times New Roman" panose="02020603050405020304" pitchFamily="18" charset="0"/>
                <a:cs typeface="Times New Roman" panose="02020603050405020304" pitchFamily="18" charset="0"/>
              </a:rPr>
              <a:t>tree.right</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后序遍历右子树</a:t>
            </a:r>
            <a:endParaRPr lang="en-US" altLang="zh-CN"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Visit(</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访问根结点</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GB" altLang="zh-CN" sz="2000" b="1" dirty="0">
                <a:solidFill>
                  <a:schemeClr val="bg1"/>
                </a:solidFill>
                <a:latin typeface="Times New Roman" panose="02020603050405020304" pitchFamily="18" charset="0"/>
                <a:cs typeface="Times New Roman" panose="02020603050405020304" pitchFamily="18" charset="0"/>
              </a:rPr>
              <a:t>end</a:t>
            </a:r>
            <a:endParaRPr lang="en-GB" altLang="zh-CN" sz="2000" b="1" dirty="0">
              <a:solidFill>
                <a:schemeClr val="bg1"/>
              </a:solidFill>
              <a:latin typeface="Times New Roman" panose="02020603050405020304" pitchFamily="18" charset="0"/>
              <a:cs typeface="Times New Roman" panose="02020603050405020304" pitchFamily="18" charset="0"/>
            </a:endParaRPr>
          </a:p>
        </p:txBody>
      </p:sp>
      <p:cxnSp>
        <p:nvCxnSpPr>
          <p:cNvPr id="11" name="直线连接符 10"/>
          <p:cNvCxnSpPr/>
          <p:nvPr/>
        </p:nvCxnSpPr>
        <p:spPr>
          <a:xfrm>
            <a:off x="3489522" y="4392508"/>
            <a:ext cx="5238355" cy="0"/>
          </a:xfrm>
          <a:prstGeom prst="line">
            <a:avLst/>
          </a:prstGeom>
          <a:ln w="12700">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zh-CN" altLang="en-US" dirty="0"/>
              <a:t>后序遍历递归算法的应用</a:t>
            </a:r>
            <a:endParaRPr lang="zh-CN" altLang="en-US" dirty="0"/>
          </a:p>
        </p:txBody>
      </p:sp>
      <p:sp>
        <p:nvSpPr>
          <p:cNvPr id="14" name="副标题 13"/>
          <p:cNvSpPr>
            <a:spLocks noGrp="1"/>
          </p:cNvSpPr>
          <p:nvPr>
            <p:ph type="subTitle" idx="1"/>
          </p:nvPr>
        </p:nvSpPr>
        <p:spPr/>
        <p:txBody>
          <a:bodyPr/>
          <a:lstStyle/>
          <a:p>
            <a:r>
              <a:rPr lang="en-US" altLang="zh-CN" dirty="0"/>
              <a:t>5-4</a:t>
            </a:r>
            <a:r>
              <a:rPr lang="zh-CN" altLang="en-US" dirty="0"/>
              <a:t> 二叉树的遍历</a:t>
            </a:r>
            <a:endParaRPr lang="zh-CN" altLang="en-US" dirty="0"/>
          </a:p>
        </p:txBody>
      </p:sp>
      <p:sp>
        <p:nvSpPr>
          <p:cNvPr id="15" name="文本占位符 14"/>
          <p:cNvSpPr>
            <a:spLocks noGrp="1"/>
          </p:cNvSpPr>
          <p:nvPr>
            <p:ph type="body" idx="10"/>
          </p:nvPr>
        </p:nvSpPr>
        <p:spPr/>
        <p:txBody>
          <a:bodyPr/>
          <a:lstStyle/>
          <a:p>
            <a:endParaRPr lang="zh-CN" altLang="en-US" dirty="0"/>
          </a:p>
        </p:txBody>
      </p:sp>
      <p:sp>
        <p:nvSpPr>
          <p:cNvPr id="10" name="文本框 9"/>
          <p:cNvSpPr txBox="1"/>
          <p:nvPr/>
        </p:nvSpPr>
        <p:spPr>
          <a:xfrm>
            <a:off x="2640111" y="1450253"/>
            <a:ext cx="7089578" cy="4034438"/>
          </a:xfrm>
          <a:prstGeom prst="rect">
            <a:avLst/>
          </a:prstGeom>
          <a:noFill/>
          <a:ln>
            <a:solidFill>
              <a:schemeClr val="accent2">
                <a:lumMod val="40000"/>
                <a:lumOff val="60000"/>
              </a:schemeClr>
            </a:solidFill>
          </a:ln>
        </p:spPr>
        <p:txBody>
          <a:bodyPr wrap="square">
            <a:spAutoFit/>
          </a:bodyPr>
          <a:lstStyle/>
          <a:p>
            <a:pPr>
              <a:spcBef>
                <a:spcPts val="100"/>
              </a:spcBef>
              <a:spcAft>
                <a:spcPts val="100"/>
              </a:spcAft>
            </a:pPr>
            <a:r>
              <a:rPr lang="zh-CN" altLang="en-US" sz="2400" b="1" dirty="0">
                <a:solidFill>
                  <a:schemeClr val="bg1"/>
                </a:solidFill>
                <a:latin typeface="Times New Roman" panose="02020603050405020304" pitchFamily="18" charset="0"/>
                <a:cs typeface="Times New Roman" panose="02020603050405020304" pitchFamily="18" charset="0"/>
              </a:rPr>
              <a:t>算法</a:t>
            </a:r>
            <a:r>
              <a:rPr lang="en-US" altLang="zh-CN" sz="2400" b="1" dirty="0">
                <a:solidFill>
                  <a:schemeClr val="bg1"/>
                </a:solidFill>
                <a:latin typeface="Times New Roman" panose="02020603050405020304" pitchFamily="18" charset="0"/>
                <a:cs typeface="Times New Roman" panose="02020603050405020304" pitchFamily="18" charset="0"/>
              </a:rPr>
              <a:t>5-5</a:t>
            </a:r>
            <a:r>
              <a:rPr lang="en-US" altLang="zh-CN" sz="2400" dirty="0">
                <a:solidFill>
                  <a:schemeClr val="bg1"/>
                </a:solidFill>
                <a:latin typeface="Times New Roman" panose="02020603050405020304" pitchFamily="18" charset="0"/>
                <a:cs typeface="Times New Roman" panose="02020603050405020304" pitchFamily="18" charset="0"/>
              </a:rPr>
              <a:t>. </a:t>
            </a:r>
            <a:r>
              <a:rPr lang="zh-CN" altLang="en-US" sz="2400" dirty="0">
                <a:solidFill>
                  <a:schemeClr val="bg1"/>
                </a:solidFill>
                <a:latin typeface="Times New Roman" panose="02020603050405020304" pitchFamily="18" charset="0"/>
                <a:cs typeface="Times New Roman" panose="02020603050405020304" pitchFamily="18" charset="0"/>
              </a:rPr>
              <a:t>计算二叉树高度 </a:t>
            </a:r>
            <a:r>
              <a:rPr lang="en-US" altLang="zh-CN" sz="2400" dirty="0">
                <a:solidFill>
                  <a:schemeClr val="bg1"/>
                </a:solidFill>
                <a:latin typeface="Times New Roman" panose="02020603050405020304" pitchFamily="18" charset="0"/>
                <a:cs typeface="Times New Roman" panose="02020603050405020304" pitchFamily="18" charset="0"/>
              </a:rPr>
              <a:t>Height</a:t>
            </a:r>
            <a:r>
              <a:rPr lang="en-GB" altLang="zh-CN" sz="2400" dirty="0">
                <a:solidFill>
                  <a:schemeClr val="bg1"/>
                </a:solidFill>
                <a:latin typeface="Times New Roman" panose="02020603050405020304" pitchFamily="18" charset="0"/>
                <a:cs typeface="Times New Roman" panose="02020603050405020304" pitchFamily="18" charset="0"/>
              </a:rPr>
              <a:t>(</a:t>
            </a:r>
            <a:r>
              <a:rPr lang="en-GB" altLang="zh-CN" sz="2400" i="1" dirty="0">
                <a:solidFill>
                  <a:schemeClr val="bg1"/>
                </a:solidFill>
                <a:latin typeface="Times New Roman" panose="02020603050405020304" pitchFamily="18" charset="0"/>
                <a:cs typeface="Times New Roman" panose="02020603050405020304" pitchFamily="18" charset="0"/>
              </a:rPr>
              <a:t>tree</a:t>
            </a:r>
            <a:r>
              <a:rPr lang="en-GB" altLang="zh-CN" sz="2400" dirty="0">
                <a:solidFill>
                  <a:schemeClr val="bg1"/>
                </a:solidFill>
                <a:latin typeface="Times New Roman" panose="02020603050405020304" pitchFamily="18" charset="0"/>
                <a:cs typeface="Times New Roman" panose="02020603050405020304" pitchFamily="18" charset="0"/>
              </a:rPr>
              <a:t>)</a:t>
            </a:r>
            <a:endParaRPr lang="en-GB" altLang="zh-CN" sz="24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zh-CN" altLang="en-US" sz="2400" b="1" dirty="0">
                <a:solidFill>
                  <a:schemeClr val="bg1"/>
                </a:solidFill>
                <a:latin typeface="Times New Roman" panose="02020603050405020304" pitchFamily="18" charset="0"/>
                <a:cs typeface="Times New Roman" panose="02020603050405020304" pitchFamily="18" charset="0"/>
              </a:rPr>
              <a:t>输入</a:t>
            </a:r>
            <a:r>
              <a:rPr lang="zh-CN" altLang="en-US" sz="2400" dirty="0">
                <a:solidFill>
                  <a:schemeClr val="bg1"/>
                </a:solidFill>
                <a:latin typeface="Times New Roman" panose="02020603050405020304" pitchFamily="18" charset="0"/>
                <a:cs typeface="Times New Roman" panose="02020603050405020304" pitchFamily="18" charset="0"/>
              </a:rPr>
              <a:t>：二叉树</a:t>
            </a:r>
            <a:r>
              <a:rPr lang="en-GB" altLang="zh-CN" sz="2400" i="1" dirty="0">
                <a:solidFill>
                  <a:schemeClr val="bg1"/>
                </a:solidFill>
                <a:latin typeface="Times New Roman" panose="02020603050405020304" pitchFamily="18" charset="0"/>
                <a:cs typeface="Times New Roman" panose="02020603050405020304" pitchFamily="18" charset="0"/>
              </a:rPr>
              <a:t>tree</a:t>
            </a:r>
            <a:endParaRPr lang="en-GB" altLang="zh-CN" sz="2400" i="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0"/>
              </a:spcAft>
            </a:pPr>
            <a:r>
              <a:rPr lang="zh-CN" altLang="en-US" sz="2400" b="1" dirty="0">
                <a:solidFill>
                  <a:schemeClr val="bg1"/>
                </a:solidFill>
                <a:latin typeface="Times New Roman" panose="02020603050405020304" pitchFamily="18" charset="0"/>
                <a:cs typeface="Times New Roman" panose="02020603050405020304" pitchFamily="18" charset="0"/>
              </a:rPr>
              <a:t>输出</a:t>
            </a:r>
            <a:r>
              <a:rPr lang="zh-CN" altLang="en-US" sz="2400" dirty="0">
                <a:solidFill>
                  <a:schemeClr val="bg1"/>
                </a:solidFill>
                <a:latin typeface="Times New Roman" panose="02020603050405020304" pitchFamily="18" charset="0"/>
                <a:cs typeface="Times New Roman" panose="02020603050405020304" pitchFamily="18" charset="0"/>
              </a:rPr>
              <a:t>：二叉树的高度值</a:t>
            </a:r>
            <a:endParaRPr lang="zh-CN" altLang="en-US" sz="24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GB" altLang="zh-CN" sz="2000" b="1" dirty="0">
                <a:solidFill>
                  <a:schemeClr val="bg1"/>
                </a:solidFill>
                <a:latin typeface="Times New Roman" panose="02020603050405020304" pitchFamily="18" charset="0"/>
                <a:cs typeface="Times New Roman" panose="02020603050405020304" pitchFamily="18" charset="0"/>
              </a:rPr>
              <a:t>if </a:t>
            </a:r>
            <a:r>
              <a:rPr lang="en-US" altLang="zh-CN" sz="2000" i="1" dirty="0">
                <a:solidFill>
                  <a:schemeClr val="bg1"/>
                </a:solidFill>
                <a:latin typeface="Times New Roman" panose="02020603050405020304" pitchFamily="18" charset="0"/>
                <a:cs typeface="Times New Roman" panose="02020603050405020304" pitchFamily="18" charset="0"/>
              </a:rPr>
              <a:t>tree</a:t>
            </a:r>
            <a:r>
              <a:rPr lang="zh-CN" altLang="en-US" sz="2000" b="1"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a:t>
            </a:r>
            <a:r>
              <a:rPr lang="zh-CN" altLang="en-US" sz="2000" b="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NIL</a:t>
            </a:r>
            <a:r>
              <a:rPr lang="en-GB" altLang="zh-CN" sz="2000" b="1" dirty="0">
                <a:solidFill>
                  <a:schemeClr val="bg1"/>
                </a:solidFill>
                <a:latin typeface="Times New Roman" panose="02020603050405020304" pitchFamily="18" charset="0"/>
                <a:cs typeface="Times New Roman" panose="02020603050405020304" pitchFamily="18" charset="0"/>
              </a:rPr>
              <a:t> then  //</a:t>
            </a:r>
            <a:r>
              <a:rPr lang="zh-CN" altLang="en-US" sz="2000" b="1" dirty="0">
                <a:solidFill>
                  <a:schemeClr val="bg1"/>
                </a:solidFill>
                <a:latin typeface="Times New Roman" panose="02020603050405020304" pitchFamily="18" charset="0"/>
                <a:cs typeface="Times New Roman" panose="02020603050405020304" pitchFamily="18" charset="0"/>
              </a:rPr>
              <a:t>空树</a:t>
            </a:r>
            <a:endParaRPr lang="zh-CN" altLang="en-US"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US" altLang="zh-CN" sz="2000" b="1"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return </a:t>
            </a:r>
            <a:r>
              <a:rPr lang="en-GB" altLang="zh-CN" sz="2000" dirty="0">
                <a:solidFill>
                  <a:schemeClr val="bg1"/>
                </a:solidFill>
                <a:latin typeface="Times New Roman" panose="02020603050405020304" pitchFamily="18" charset="0"/>
                <a:cs typeface="Times New Roman" panose="02020603050405020304" pitchFamily="18" charset="0"/>
              </a:rPr>
              <a:t>0</a:t>
            </a:r>
            <a:r>
              <a:rPr lang="en-GB" altLang="zh-CN" sz="2000" b="1" dirty="0">
                <a:solidFill>
                  <a:schemeClr val="bg1"/>
                </a:solidFill>
                <a:latin typeface="Times New Roman" panose="02020603050405020304" pitchFamily="18" charset="0"/>
                <a:cs typeface="Times New Roman" panose="02020603050405020304" pitchFamily="18" charset="0"/>
              </a:rPr>
              <a:t>    //</a:t>
            </a:r>
            <a:r>
              <a:rPr lang="zh-CN" altLang="en-US" sz="2000" b="1" dirty="0">
                <a:solidFill>
                  <a:schemeClr val="bg1"/>
                </a:solidFill>
                <a:latin typeface="Times New Roman" panose="02020603050405020304" pitchFamily="18" charset="0"/>
                <a:cs typeface="Times New Roman" panose="02020603050405020304" pitchFamily="18" charset="0"/>
              </a:rPr>
              <a:t>空树的高度为</a:t>
            </a:r>
            <a:r>
              <a:rPr lang="en-US" altLang="zh-CN" sz="2000" b="1" dirty="0">
                <a:solidFill>
                  <a:schemeClr val="bg1"/>
                </a:solidFill>
                <a:latin typeface="Times New Roman" panose="02020603050405020304" pitchFamily="18" charset="0"/>
                <a:cs typeface="Times New Roman" panose="02020603050405020304" pitchFamily="18" charset="0"/>
              </a:rPr>
              <a:t>0</a:t>
            </a:r>
            <a:endParaRPr lang="en-US" altLang="zh-CN"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GB" altLang="zh-CN" sz="2000" b="1" dirty="0">
                <a:solidFill>
                  <a:schemeClr val="bg1"/>
                </a:solidFill>
                <a:latin typeface="Times New Roman" panose="02020603050405020304" pitchFamily="18" charset="0"/>
                <a:cs typeface="Times New Roman" panose="02020603050405020304" pitchFamily="18" charset="0"/>
              </a:rPr>
              <a:t>else</a:t>
            </a:r>
            <a:endParaRPr lang="en-GB" altLang="zh-CN"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GB" altLang="zh-CN" sz="2000" b="1" dirty="0">
                <a:solidFill>
                  <a:schemeClr val="bg1"/>
                </a:solidFill>
                <a:latin typeface="Times New Roman" panose="02020603050405020304" pitchFamily="18" charset="0"/>
                <a:cs typeface="Times New Roman" panose="02020603050405020304" pitchFamily="18" charset="0"/>
              </a:rPr>
              <a:t>|  </a:t>
            </a:r>
            <a:r>
              <a:rPr lang="en-GB" altLang="zh-CN" sz="2000" i="1" dirty="0" err="1">
                <a:solidFill>
                  <a:schemeClr val="bg1"/>
                </a:solidFill>
                <a:latin typeface="Times New Roman" panose="02020603050405020304" pitchFamily="18" charset="0"/>
                <a:cs typeface="Times New Roman" panose="02020603050405020304" pitchFamily="18" charset="0"/>
              </a:rPr>
              <a:t>h_left</a:t>
            </a:r>
            <a:r>
              <a:rPr lang="en-GB" altLang="zh-CN" sz="2000" i="1"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Height(</a:t>
            </a:r>
            <a:r>
              <a:rPr lang="en-US" altLang="zh-CN" sz="2000" i="1" dirty="0" err="1">
                <a:solidFill>
                  <a:schemeClr val="bg1"/>
                </a:solidFill>
                <a:latin typeface="Times New Roman" panose="02020603050405020304" pitchFamily="18" charset="0"/>
                <a:cs typeface="Times New Roman" panose="02020603050405020304" pitchFamily="18" charset="0"/>
              </a:rPr>
              <a:t>tree.left</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 </a:t>
            </a:r>
            <a:r>
              <a:rPr lang="zh-CN" altLang="en-US" sz="2000" b="1"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a:t>
            </a:r>
            <a:r>
              <a:rPr lang="zh-CN" altLang="en-US" sz="2000" b="1" dirty="0">
                <a:solidFill>
                  <a:schemeClr val="bg1"/>
                </a:solidFill>
                <a:latin typeface="Times New Roman" panose="02020603050405020304" pitchFamily="18" charset="0"/>
                <a:cs typeface="Times New Roman" panose="02020603050405020304" pitchFamily="18" charset="0"/>
              </a:rPr>
              <a:t>遍历左子树，求子树的高度</a:t>
            </a:r>
            <a:endParaRPr lang="zh-CN" altLang="en-US"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US" altLang="zh-CN" sz="2000" b="1" dirty="0">
                <a:solidFill>
                  <a:schemeClr val="bg1"/>
                </a:solidFill>
                <a:latin typeface="Times New Roman" panose="02020603050405020304" pitchFamily="18" charset="0"/>
                <a:cs typeface="Times New Roman" panose="02020603050405020304" pitchFamily="18" charset="0"/>
              </a:rPr>
              <a:t>|  </a:t>
            </a:r>
            <a:r>
              <a:rPr lang="en-GB" altLang="zh-CN" sz="2000" i="1" dirty="0" err="1">
                <a:solidFill>
                  <a:schemeClr val="bg1"/>
                </a:solidFill>
                <a:latin typeface="Times New Roman" panose="02020603050405020304" pitchFamily="18" charset="0"/>
                <a:cs typeface="Times New Roman" panose="02020603050405020304" pitchFamily="18" charset="0"/>
              </a:rPr>
              <a:t>h_right</a:t>
            </a:r>
            <a:r>
              <a:rPr lang="en-GB" altLang="zh-CN" sz="2000" i="1"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Height(</a:t>
            </a:r>
            <a:r>
              <a:rPr lang="en-US" altLang="zh-CN" sz="2000" i="1" dirty="0" err="1">
                <a:solidFill>
                  <a:schemeClr val="bg1"/>
                </a:solidFill>
                <a:latin typeface="Times New Roman" panose="02020603050405020304" pitchFamily="18" charset="0"/>
                <a:cs typeface="Times New Roman" panose="02020603050405020304" pitchFamily="18" charset="0"/>
              </a:rPr>
              <a:t>tree.right</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a:t>
            </a:r>
            <a:r>
              <a:rPr lang="zh-CN" altLang="en-US" sz="2000" b="1" dirty="0">
                <a:solidFill>
                  <a:schemeClr val="bg1"/>
                </a:solidFill>
                <a:latin typeface="Times New Roman" panose="02020603050405020304" pitchFamily="18" charset="0"/>
                <a:cs typeface="Times New Roman" panose="02020603050405020304" pitchFamily="18" charset="0"/>
              </a:rPr>
              <a:t>遍历右子树，求子树的高度</a:t>
            </a:r>
            <a:endParaRPr lang="zh-CN" altLang="en-US"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US" altLang="zh-CN" sz="2000" b="1"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return </a:t>
            </a:r>
            <a:r>
              <a:rPr lang="en-GB" altLang="zh-CN" sz="2000" dirty="0">
                <a:solidFill>
                  <a:schemeClr val="bg1"/>
                </a:solidFill>
                <a:latin typeface="Times New Roman" panose="02020603050405020304" pitchFamily="18" charset="0"/>
                <a:cs typeface="Times New Roman" panose="02020603050405020304" pitchFamily="18" charset="0"/>
              </a:rPr>
              <a:t>Max</a:t>
            </a:r>
            <a:r>
              <a:rPr lang="en-GB" altLang="zh-CN" sz="2000" b="1" dirty="0">
                <a:solidFill>
                  <a:schemeClr val="bg1"/>
                </a:solidFill>
                <a:latin typeface="Times New Roman" panose="02020603050405020304" pitchFamily="18" charset="0"/>
                <a:cs typeface="Times New Roman" panose="02020603050405020304" pitchFamily="18" charset="0"/>
              </a:rPr>
              <a:t>(</a:t>
            </a:r>
            <a:r>
              <a:rPr lang="en-GB" altLang="zh-CN" sz="2000" i="1" dirty="0" err="1">
                <a:solidFill>
                  <a:schemeClr val="bg1"/>
                </a:solidFill>
                <a:latin typeface="Times New Roman" panose="02020603050405020304" pitchFamily="18" charset="0"/>
                <a:cs typeface="Times New Roman" panose="02020603050405020304" pitchFamily="18" charset="0"/>
              </a:rPr>
              <a:t>h_left</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err="1">
                <a:solidFill>
                  <a:schemeClr val="bg1"/>
                </a:solidFill>
                <a:latin typeface="Times New Roman" panose="02020603050405020304" pitchFamily="18" charset="0"/>
                <a:cs typeface="Times New Roman" panose="02020603050405020304" pitchFamily="18" charset="0"/>
              </a:rPr>
              <a:t>h_right</a:t>
            </a:r>
            <a:r>
              <a:rPr lang="en-GB" altLang="zh-CN" sz="2000" b="1" dirty="0">
                <a:solidFill>
                  <a:schemeClr val="bg1"/>
                </a:solidFill>
                <a:latin typeface="Times New Roman" panose="02020603050405020304" pitchFamily="18" charset="0"/>
                <a:cs typeface="Times New Roman" panose="02020603050405020304" pitchFamily="18" charset="0"/>
              </a:rPr>
              <a:t>) + 1 </a:t>
            </a:r>
            <a:r>
              <a:rPr lang="zh-CN" altLang="en-US" sz="2000" b="1"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a:t>
            </a:r>
            <a:r>
              <a:rPr lang="zh-CN" altLang="en-US" sz="2000" b="1" dirty="0">
                <a:solidFill>
                  <a:schemeClr val="bg1"/>
                </a:solidFill>
                <a:latin typeface="Times New Roman" panose="02020603050405020304" pitchFamily="18" charset="0"/>
                <a:cs typeface="Times New Roman" panose="02020603050405020304" pitchFamily="18" charset="0"/>
              </a:rPr>
              <a:t>树的高度等于左右子树高度</a:t>
            </a:r>
            <a:endParaRPr lang="en-US" altLang="zh-CN"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zh-CN" altLang="en-US" sz="2000" b="1" dirty="0">
                <a:solidFill>
                  <a:schemeClr val="bg1"/>
                </a:solidFill>
                <a:latin typeface="Times New Roman" panose="02020603050405020304" pitchFamily="18" charset="0"/>
                <a:cs typeface="Times New Roman" panose="02020603050405020304" pitchFamily="18" charset="0"/>
              </a:rPr>
              <a:t>                                                       </a:t>
            </a:r>
            <a:r>
              <a:rPr lang="en-US" altLang="zh-CN" sz="2000" b="1" dirty="0">
                <a:solidFill>
                  <a:schemeClr val="bg1"/>
                </a:solidFill>
                <a:latin typeface="Times New Roman" panose="02020603050405020304" pitchFamily="18" charset="0"/>
                <a:cs typeface="Times New Roman" panose="02020603050405020304" pitchFamily="18" charset="0"/>
              </a:rPr>
              <a:t>//</a:t>
            </a:r>
            <a:r>
              <a:rPr lang="zh-CN" altLang="en-US" sz="2000" b="1" dirty="0">
                <a:solidFill>
                  <a:schemeClr val="bg1"/>
                </a:solidFill>
                <a:latin typeface="Times New Roman" panose="02020603050405020304" pitchFamily="18" charset="0"/>
                <a:cs typeface="Times New Roman" panose="02020603050405020304" pitchFamily="18" charset="0"/>
              </a:rPr>
              <a:t> 的较大值加</a:t>
            </a:r>
            <a:r>
              <a:rPr lang="en-US" altLang="zh-CN" sz="2000" b="1" dirty="0">
                <a:solidFill>
                  <a:schemeClr val="bg1"/>
                </a:solidFill>
                <a:latin typeface="Times New Roman" panose="02020603050405020304" pitchFamily="18" charset="0"/>
                <a:cs typeface="Times New Roman" panose="02020603050405020304" pitchFamily="18" charset="0"/>
              </a:rPr>
              <a:t>1</a:t>
            </a:r>
            <a:endParaRPr lang="en-US" altLang="zh-CN"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en-GB" altLang="zh-CN" sz="2000" b="1" dirty="0">
                <a:solidFill>
                  <a:schemeClr val="bg1"/>
                </a:solidFill>
                <a:latin typeface="Times New Roman" panose="02020603050405020304" pitchFamily="18" charset="0"/>
                <a:cs typeface="Times New Roman" panose="02020603050405020304" pitchFamily="18" charset="0"/>
              </a:rPr>
              <a:t>end</a:t>
            </a:r>
            <a:endParaRPr lang="en-GB" altLang="zh-CN" sz="2000" b="1" dirty="0">
              <a:solidFill>
                <a:schemeClr val="bg1"/>
              </a:solidFill>
              <a:latin typeface="Times New Roman" panose="02020603050405020304" pitchFamily="18" charset="0"/>
              <a:cs typeface="Times New Roman" panose="02020603050405020304" pitchFamily="18" charset="0"/>
            </a:endParaRPr>
          </a:p>
        </p:txBody>
      </p:sp>
      <p:cxnSp>
        <p:nvCxnSpPr>
          <p:cNvPr id="11" name="直线连接符 10"/>
          <p:cNvCxnSpPr/>
          <p:nvPr/>
        </p:nvCxnSpPr>
        <p:spPr>
          <a:xfrm>
            <a:off x="2640111" y="2713079"/>
            <a:ext cx="7089578" cy="0"/>
          </a:xfrm>
          <a:prstGeom prst="line">
            <a:avLst/>
          </a:prstGeom>
          <a:ln w="12700">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3" name="直线连接符 2"/>
          <p:cNvCxnSpPr/>
          <p:nvPr/>
        </p:nvCxnSpPr>
        <p:spPr>
          <a:xfrm>
            <a:off x="2640111" y="1887579"/>
            <a:ext cx="7089578" cy="0"/>
          </a:xfrm>
          <a:prstGeom prst="line">
            <a:avLst/>
          </a:prstGeom>
          <a:ln w="12700">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5" name="内容占位符 4"/>
          <p:cNvSpPr txBox="1"/>
          <p:nvPr/>
        </p:nvSpPr>
        <p:spPr>
          <a:xfrm>
            <a:off x="568337" y="1377651"/>
            <a:ext cx="11055325" cy="106075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算术表达式</a:t>
            </a:r>
            <a:r>
              <a:rPr lang="zh-CN" altLang="en-US" sz="2400" dirty="0"/>
              <a:t>：</a:t>
            </a:r>
            <a:r>
              <a:rPr lang="zh-CN" altLang="zh-CN" sz="24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由常数、运算符和括号组成</a:t>
            </a:r>
            <a:r>
              <a:rPr lang="zh-CN" altLang="en-US" sz="2400" dirty="0">
                <a:solidFill>
                  <a:srgbClr val="333333"/>
                </a:solidFill>
                <a:effectLst/>
                <a:latin typeface="微软雅黑" panose="020B0503020204020204" pitchFamily="34" charset="-122"/>
                <a:ea typeface="微软雅黑" panose="020B0503020204020204" pitchFamily="34" charset="-122"/>
                <a:cs typeface="Times New Roman" panose="02020603050405020304" pitchFamily="18" charset="0"/>
              </a:rPr>
              <a:t>，有前缀、中缀、后缀三种表示法</a:t>
            </a:r>
            <a:r>
              <a:rPr lang="zh-CN" altLang="zh-CN" sz="2800" dirty="0">
                <a:effectLst/>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p:sp>
        <p:nvSpPr>
          <p:cNvPr id="7" name="文本框 6"/>
          <p:cNvSpPr txBox="1"/>
          <p:nvPr/>
        </p:nvSpPr>
        <p:spPr>
          <a:xfrm>
            <a:off x="1752600" y="1994462"/>
            <a:ext cx="4947188" cy="400110"/>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t>中缀表示法：</a:t>
            </a:r>
            <a:r>
              <a:rPr lang="en-US" altLang="zh-CN" sz="2000" dirty="0">
                <a:solidFill>
                  <a:srgbClr val="333333"/>
                </a:solidFill>
                <a:effectLst/>
                <a:latin typeface="Times New Roman" panose="02020603050405020304" pitchFamily="18" charset="0"/>
                <a:ea typeface="宋体" panose="02010600030101010101" pitchFamily="2" charset="-122"/>
              </a:rPr>
              <a:t>9</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(6</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3</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2)</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(8</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(5</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3))</a:t>
            </a:r>
            <a:r>
              <a:rPr lang="zh-CN" altLang="zh-CN" sz="2000" dirty="0">
                <a:effectLst/>
              </a:rPr>
              <a:t> </a:t>
            </a:r>
            <a:endParaRPr kumimoji="1" lang="zh-CN" altLang="en-US" sz="2000" dirty="0"/>
          </a:p>
        </p:txBody>
      </p:sp>
      <p:sp>
        <p:nvSpPr>
          <p:cNvPr id="8" name="文本框 7"/>
          <p:cNvSpPr txBox="1"/>
          <p:nvPr/>
        </p:nvSpPr>
        <p:spPr>
          <a:xfrm>
            <a:off x="1752600" y="2378203"/>
            <a:ext cx="4570410" cy="707886"/>
          </a:xfrm>
          <a:prstGeom prst="rect">
            <a:avLst/>
          </a:prstGeom>
          <a:noFill/>
        </p:spPr>
        <p:txBody>
          <a:bodyPr wrap="square" rtlCol="0">
            <a:spAutoFit/>
          </a:bodyPr>
          <a:lstStyle/>
          <a:p>
            <a:pPr marL="342900" indent="-342900">
              <a:buFont typeface="Arial" panose="020B0604020202020204" pitchFamily="34" charset="0"/>
              <a:buChar char="•"/>
            </a:pPr>
            <a:r>
              <a:rPr kumimoji="1" lang="zh-CN" altLang="en-US" sz="2000" dirty="0"/>
              <a:t>前缀表示法：</a:t>
            </a:r>
            <a:r>
              <a:rPr lang="en-US" altLang="zh-CN" sz="1800" kern="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+ 9 / + 6 * 3 2 / 8 - 5 3</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indent="-342900">
              <a:buFont typeface="Arial" panose="020B0604020202020204" pitchFamily="34" charset="0"/>
              <a:buChar char="•"/>
            </a:pPr>
            <a:r>
              <a:rPr kumimoji="1" lang="zh-CN" altLang="en-US" sz="2000" dirty="0"/>
              <a:t>后缀表示法：</a:t>
            </a:r>
            <a:r>
              <a:rPr lang="en-US" altLang="zh-CN" sz="1800" kern="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9 6 3 2 * + 8 5 3 - / /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10" name="内容占位符 4"/>
          <p:cNvSpPr txBox="1"/>
          <p:nvPr/>
        </p:nvSpPr>
        <p:spPr>
          <a:xfrm>
            <a:off x="584225" y="3217428"/>
            <a:ext cx="11055325" cy="106075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表达式树</a:t>
            </a:r>
            <a:r>
              <a:rPr lang="zh-CN" altLang="en-US" sz="2400" dirty="0"/>
              <a:t>：</a:t>
            </a:r>
            <a:r>
              <a:rPr lang="zh-CN" altLang="en-US" sz="24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表示算术表达式（非线性）逻辑结构的二叉树</a:t>
            </a:r>
            <a:r>
              <a:rPr lang="zh-CN" altLang="zh-CN" sz="2800" dirty="0">
                <a:effectLst/>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p:sp>
        <p:nvSpPr>
          <p:cNvPr id="12" name="任意多边形: 形状 13"/>
          <p:cNvSpPr/>
          <p:nvPr/>
        </p:nvSpPr>
        <p:spPr>
          <a:xfrm>
            <a:off x="1506609" y="4152449"/>
            <a:ext cx="3759777" cy="212307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ct val="90000"/>
              </a:lnSpc>
              <a:spcBef>
                <a:spcPct val="0"/>
              </a:spcBef>
              <a:spcAft>
                <a:spcPct val="35000"/>
              </a:spcAft>
            </a:pPr>
            <a:r>
              <a:rPr lang="zh-CN" altLang="en-US" sz="2400" b="1" dirty="0">
                <a:latin typeface="微软雅黑" panose="020B0503020204020204" pitchFamily="34" charset="-122"/>
                <a:ea typeface="微软雅黑" panose="020B0503020204020204" pitchFamily="34" charset="-122"/>
              </a:rPr>
              <a:t>中缀表达式的递归定义</a:t>
            </a:r>
            <a:endParaRPr lang="zh-CN" altLang="zh-CN" sz="2400" b="1"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单个常数是表达式</a:t>
            </a:r>
            <a:endParaRPr lang="en-US" altLang="zh-CN" sz="2000"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若</a:t>
            </a:r>
            <a:r>
              <a:rPr lang="en-US" altLang="zh-CN" sz="2000" dirty="0">
                <a:latin typeface="微软雅黑" panose="020B0503020204020204" pitchFamily="34" charset="-122"/>
                <a:ea typeface="微软雅黑" panose="020B0503020204020204" pitchFamily="34" charset="-122"/>
              </a:rPr>
              <a:t>exp1</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exp2</a:t>
            </a:r>
            <a:r>
              <a:rPr lang="zh-CN" altLang="en-US" sz="2000" dirty="0">
                <a:latin typeface="微软雅黑" panose="020B0503020204020204" pitchFamily="34" charset="-122"/>
                <a:ea typeface="微软雅黑" panose="020B0503020204020204" pitchFamily="34" charset="-122"/>
              </a:rPr>
              <a:t>是表达式，则 </a:t>
            </a:r>
            <a:r>
              <a:rPr lang="en-US" altLang="zh-CN" sz="2000" dirty="0">
                <a:solidFill>
                  <a:schemeClr val="accent4">
                    <a:lumMod val="20000"/>
                    <a:lumOff val="80000"/>
                  </a:schemeClr>
                </a:solidFill>
                <a:latin typeface="微软雅黑" panose="020B0503020204020204" pitchFamily="34" charset="-122"/>
                <a:ea typeface="微软雅黑" panose="020B0503020204020204" pitchFamily="34" charset="-122"/>
              </a:rPr>
              <a:t>(exp1)</a:t>
            </a:r>
            <a:r>
              <a:rPr lang="zh-CN" altLang="en-US" sz="2000" dirty="0">
                <a:solidFill>
                  <a:schemeClr val="accent4">
                    <a:lumMod val="20000"/>
                    <a:lumOff val="80000"/>
                  </a:schemeClr>
                </a:solidFill>
                <a:latin typeface="微软雅黑" panose="020B0503020204020204" pitchFamily="34" charset="-122"/>
                <a:ea typeface="微软雅黑" panose="020B0503020204020204" pitchFamily="34" charset="-122"/>
              </a:rPr>
              <a:t> </a:t>
            </a:r>
            <a:r>
              <a:rPr lang="en-US" altLang="zh-CN" sz="2000" dirty="0">
                <a:solidFill>
                  <a:schemeClr val="accent4">
                    <a:lumMod val="20000"/>
                    <a:lumOff val="80000"/>
                  </a:schemeClr>
                </a:solidFill>
                <a:latin typeface="微软雅黑" panose="020B0503020204020204" pitchFamily="34" charset="-122"/>
                <a:ea typeface="微软雅黑" panose="020B0503020204020204" pitchFamily="34" charset="-122"/>
              </a:rPr>
              <a:t>op</a:t>
            </a:r>
            <a:r>
              <a:rPr lang="zh-CN" altLang="en-US" sz="2000" dirty="0">
                <a:solidFill>
                  <a:schemeClr val="accent4">
                    <a:lumMod val="20000"/>
                    <a:lumOff val="80000"/>
                  </a:schemeClr>
                </a:solidFill>
                <a:latin typeface="微软雅黑" panose="020B0503020204020204" pitchFamily="34" charset="-122"/>
                <a:ea typeface="微软雅黑" panose="020B0503020204020204" pitchFamily="34" charset="-122"/>
              </a:rPr>
              <a:t> </a:t>
            </a:r>
            <a:r>
              <a:rPr lang="en-US" altLang="zh-CN" sz="2000" dirty="0">
                <a:solidFill>
                  <a:schemeClr val="accent4">
                    <a:lumMod val="20000"/>
                    <a:lumOff val="80000"/>
                  </a:schemeClr>
                </a:solidFill>
                <a:latin typeface="微软雅黑" panose="020B0503020204020204" pitchFamily="34" charset="-122"/>
                <a:ea typeface="微软雅黑" panose="020B0503020204020204" pitchFamily="34" charset="-122"/>
              </a:rPr>
              <a:t>(exp2)</a:t>
            </a:r>
            <a:r>
              <a:rPr lang="zh-CN" altLang="en-US" sz="2000" dirty="0">
                <a:solidFill>
                  <a:schemeClr val="accent4">
                    <a:lumMod val="20000"/>
                    <a:lumOff val="80000"/>
                  </a:schemeClr>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也是表达式  </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(op</a:t>
            </a:r>
            <a:r>
              <a:rPr lang="zh-CN" altLang="en-US" sz="2000" dirty="0">
                <a:solidFill>
                  <a:schemeClr val="bg1"/>
                </a:solidFill>
                <a:latin typeface="微软雅黑" panose="020B0503020204020204" pitchFamily="34" charset="-122"/>
                <a:ea typeface="微软雅黑" panose="020B0503020204020204" pitchFamily="34" charset="-122"/>
              </a:rPr>
              <a:t>表示运算符</a:t>
            </a:r>
            <a:r>
              <a:rPr lang="en-US" altLang="zh-CN" sz="2000" dirty="0">
                <a:solidFill>
                  <a:schemeClr val="bg1"/>
                </a:solidFill>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p:txBody>
      </p:sp>
      <p:sp>
        <p:nvSpPr>
          <p:cNvPr id="13" name="任意多边形: 形状 13"/>
          <p:cNvSpPr/>
          <p:nvPr/>
        </p:nvSpPr>
        <p:spPr>
          <a:xfrm>
            <a:off x="6553166" y="3942975"/>
            <a:ext cx="5402974" cy="251096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lnSpc>
                <a:spcPct val="90000"/>
              </a:lnSpc>
              <a:spcBef>
                <a:spcPct val="0"/>
              </a:spcBef>
              <a:spcAft>
                <a:spcPct val="35000"/>
              </a:spcAft>
            </a:pPr>
            <a:r>
              <a:rPr lang="zh-CN" altLang="en-US" sz="2400" b="1" dirty="0">
                <a:latin typeface="微软雅黑" panose="020B0503020204020204" pitchFamily="34" charset="-122"/>
                <a:ea typeface="微软雅黑" panose="020B0503020204020204" pitchFamily="34" charset="-122"/>
              </a:rPr>
              <a:t>表达式树</a:t>
            </a:r>
            <a:endParaRPr lang="zh-CN" altLang="zh-CN" sz="2400" b="1"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单个常数用单根树表示</a:t>
            </a:r>
            <a:endParaRPr lang="en-US" altLang="zh-CN" sz="2000"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若表达式包含多个常数及运算符，将表达式分解成</a:t>
            </a:r>
            <a:r>
              <a:rPr lang="en-US" altLang="zh-CN" sz="2000" dirty="0">
                <a:solidFill>
                  <a:schemeClr val="accent4">
                    <a:lumMod val="20000"/>
                    <a:lumOff val="80000"/>
                  </a:schemeClr>
                </a:solidFill>
                <a:latin typeface="微软雅黑" panose="020B0503020204020204" pitchFamily="34" charset="-122"/>
                <a:ea typeface="微软雅黑" panose="020B0503020204020204" pitchFamily="34" charset="-122"/>
              </a:rPr>
              <a:t>(</a:t>
            </a:r>
            <a:r>
              <a:rPr lang="en-US" altLang="zh-CN" sz="2000" dirty="0" err="1">
                <a:solidFill>
                  <a:schemeClr val="accent4">
                    <a:lumMod val="20000"/>
                    <a:lumOff val="80000"/>
                  </a:schemeClr>
                </a:solidFill>
                <a:latin typeface="微软雅黑" panose="020B0503020204020204" pitchFamily="34" charset="-122"/>
                <a:ea typeface="微软雅黑" panose="020B0503020204020204" pitchFamily="34" charset="-122"/>
              </a:rPr>
              <a:t>expr_left</a:t>
            </a:r>
            <a:r>
              <a:rPr lang="en-US" altLang="zh-CN" sz="2000" dirty="0">
                <a:solidFill>
                  <a:schemeClr val="accent4">
                    <a:lumMod val="20000"/>
                    <a:lumOff val="80000"/>
                  </a:schemeClr>
                </a:solidFill>
                <a:latin typeface="微软雅黑" panose="020B0503020204020204" pitchFamily="34" charset="-122"/>
                <a:ea typeface="微软雅黑" panose="020B0503020204020204" pitchFamily="34" charset="-122"/>
              </a:rPr>
              <a:t>) op (</a:t>
            </a:r>
            <a:r>
              <a:rPr lang="en-US" altLang="zh-CN" sz="2000" dirty="0" err="1">
                <a:solidFill>
                  <a:schemeClr val="accent4">
                    <a:lumMod val="20000"/>
                    <a:lumOff val="80000"/>
                  </a:schemeClr>
                </a:solidFill>
                <a:latin typeface="微软雅黑" panose="020B0503020204020204" pitchFamily="34" charset="-122"/>
                <a:ea typeface="微软雅黑" panose="020B0503020204020204" pitchFamily="34" charset="-122"/>
              </a:rPr>
              <a:t>expr_right</a:t>
            </a:r>
            <a:r>
              <a:rPr lang="en-US" altLang="zh-CN" sz="2000" dirty="0">
                <a:solidFill>
                  <a:schemeClr val="accent4">
                    <a:lumMod val="20000"/>
                    <a:lumOff val="80000"/>
                  </a:schemeClr>
                </a:solidFill>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457200" indent="-457200" defTabSz="1155700">
              <a:spcBef>
                <a:spcPct val="0"/>
              </a:spcBef>
              <a:spcAft>
                <a:spcPct val="35000"/>
              </a:spcAft>
              <a:buAutoNum type="arabicParenBoth"/>
            </a:pPr>
            <a:r>
              <a:rPr lang="zh-CN" altLang="en-US" sz="2000" dirty="0">
                <a:latin typeface="微软雅黑" panose="020B0503020204020204" pitchFamily="34" charset="-122"/>
                <a:ea typeface="微软雅黑" panose="020B0503020204020204" pitchFamily="34" charset="-122"/>
              </a:rPr>
              <a:t>用根结点表示运算符</a:t>
            </a:r>
            <a:r>
              <a:rPr lang="en-US" altLang="zh-CN" sz="2000" dirty="0">
                <a:latin typeface="微软雅黑" panose="020B0503020204020204" pitchFamily="34" charset="-122"/>
                <a:ea typeface="微软雅黑" panose="020B0503020204020204" pitchFamily="34" charset="-122"/>
              </a:rPr>
              <a:t>op</a:t>
            </a:r>
            <a:r>
              <a:rPr lang="zh-CN" altLang="en-US" sz="2000" dirty="0">
                <a:latin typeface="微软雅黑" panose="020B0503020204020204" pitchFamily="34" charset="-122"/>
                <a:ea typeface="微软雅黑" panose="020B0503020204020204" pitchFamily="34" charset="-122"/>
              </a:rPr>
              <a:t>，并用左右子树分别表示</a:t>
            </a:r>
            <a:r>
              <a:rPr lang="en-US" altLang="zh-CN" sz="2000" dirty="0" err="1">
                <a:latin typeface="微软雅黑" panose="020B0503020204020204" pitchFamily="34" charset="-122"/>
                <a:ea typeface="微软雅黑" panose="020B0503020204020204" pitchFamily="34" charset="-122"/>
              </a:rPr>
              <a:t>expr_left</a:t>
            </a:r>
            <a:r>
              <a:rPr lang="zh-CN" altLang="en-US" sz="2000" dirty="0">
                <a:latin typeface="微软雅黑" panose="020B0503020204020204" pitchFamily="34" charset="-122"/>
                <a:ea typeface="微软雅黑" panose="020B0503020204020204" pitchFamily="34" charset="-122"/>
              </a:rPr>
              <a:t>和</a:t>
            </a:r>
            <a:r>
              <a:rPr lang="en-US" altLang="zh-CN" sz="2000" dirty="0" err="1">
                <a:latin typeface="微软雅黑" panose="020B0503020204020204" pitchFamily="34" charset="-122"/>
                <a:ea typeface="微软雅黑" panose="020B0503020204020204" pitchFamily="34" charset="-122"/>
              </a:rPr>
              <a:t>expr_right</a:t>
            </a:r>
            <a:r>
              <a:rPr lang="zh-CN" altLang="en-US" sz="2000" dirty="0">
                <a:latin typeface="微软雅黑" panose="020B0503020204020204" pitchFamily="34" charset="-122"/>
                <a:ea typeface="微软雅黑" panose="020B0503020204020204" pitchFamily="34" charset="-122"/>
              </a:rPr>
              <a:t>（</a:t>
            </a:r>
            <a:r>
              <a:rPr lang="zh-CN" altLang="en-US" sz="2000" dirty="0">
                <a:solidFill>
                  <a:schemeClr val="accent4">
                    <a:lumMod val="20000"/>
                    <a:lumOff val="80000"/>
                  </a:schemeClr>
                </a:solidFill>
                <a:latin typeface="微软雅黑" panose="020B0503020204020204" pitchFamily="34" charset="-122"/>
                <a:ea typeface="微软雅黑" panose="020B0503020204020204" pitchFamily="34" charset="-122"/>
              </a:rPr>
              <a:t>递归</a:t>
            </a:r>
            <a:r>
              <a:rPr lang="zh-CN" altLang="en-US"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p:txBody>
      </p:sp>
      <p:sp>
        <p:nvSpPr>
          <p:cNvPr id="16" name="右箭头 15"/>
          <p:cNvSpPr/>
          <p:nvPr/>
        </p:nvSpPr>
        <p:spPr>
          <a:xfrm>
            <a:off x="5448584" y="4766230"/>
            <a:ext cx="912371" cy="864457"/>
          </a:xfrm>
          <a:prstGeom prst="right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微软雅黑" panose="020B0503020204020204" pitchFamily="34" charset="-122"/>
                <a:ea typeface="微软雅黑" panose="020B0503020204020204" pitchFamily="34" charset="-122"/>
              </a:rPr>
              <a:t>转换</a:t>
            </a:r>
            <a:endParaRPr kumimoji="1"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6" name="文本框 5"/>
          <p:cNvSpPr txBox="1"/>
          <p:nvPr/>
        </p:nvSpPr>
        <p:spPr>
          <a:xfrm>
            <a:off x="1195232" y="2722572"/>
            <a:ext cx="3642344" cy="461665"/>
          </a:xfrm>
          <a:prstGeom prst="rect">
            <a:avLst/>
          </a:prstGeom>
          <a:noFill/>
        </p:spPr>
        <p:txBody>
          <a:bodyPr wrap="none" rtlCol="0">
            <a:spAutoFit/>
          </a:bodyPr>
          <a:lstStyle/>
          <a:p>
            <a:r>
              <a:rPr lang="en-US" altLang="zh-CN" sz="2400" dirty="0">
                <a:solidFill>
                  <a:srgbClr val="333333"/>
                </a:solidFill>
                <a:effectLst/>
                <a:latin typeface="Times New Roman" panose="02020603050405020304" pitchFamily="18" charset="0"/>
                <a:ea typeface="宋体" panose="02010600030101010101" pitchFamily="2" charset="-122"/>
              </a:rPr>
              <a:t>9</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(6</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2)</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(8</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(5</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zh-CN" sz="2400" dirty="0">
                <a:effectLst/>
              </a:rPr>
              <a:t> </a:t>
            </a:r>
            <a:endParaRPr kumimoji="1" lang="zh-CN" altLang="en-US" sz="2400" dirty="0"/>
          </a:p>
        </p:txBody>
      </p:sp>
      <p:pic>
        <p:nvPicPr>
          <p:cNvPr id="9" name="图片 8"/>
          <p:cNvPicPr>
            <a:picLocks noChangeAspect="1"/>
          </p:cNvPicPr>
          <p:nvPr/>
        </p:nvPicPr>
        <p:blipFill>
          <a:blip r:embed="rId1"/>
          <a:stretch>
            <a:fillRect/>
          </a:stretch>
        </p:blipFill>
        <p:spPr>
          <a:xfrm>
            <a:off x="6320846" y="1351830"/>
            <a:ext cx="4675922" cy="3089449"/>
          </a:xfrm>
          <a:prstGeom prst="rect">
            <a:avLst/>
          </a:prstGeom>
        </p:spPr>
      </p:pic>
      <p:sp>
        <p:nvSpPr>
          <p:cNvPr id="11" name="右箭头 10"/>
          <p:cNvSpPr/>
          <p:nvPr/>
        </p:nvSpPr>
        <p:spPr>
          <a:xfrm>
            <a:off x="5168578" y="2635904"/>
            <a:ext cx="927422" cy="802782"/>
          </a:xfrm>
          <a:prstGeom prst="right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转换</a:t>
            </a:r>
            <a:endParaRPr kumimoji="1" lang="zh-CN" altLang="en-US" dirty="0"/>
          </a:p>
        </p:txBody>
      </p:sp>
      <p:sp>
        <p:nvSpPr>
          <p:cNvPr id="14" name="任意多边形: 形状 8"/>
          <p:cNvSpPr/>
          <p:nvPr/>
        </p:nvSpPr>
        <p:spPr>
          <a:xfrm>
            <a:off x="1894407" y="3438686"/>
            <a:ext cx="1915593" cy="46166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dirty="0">
                <a:latin typeface="微软雅黑" panose="020B0503020204020204" pitchFamily="34" charset="-122"/>
                <a:ea typeface="微软雅黑" panose="020B0503020204020204" pitchFamily="34" charset="-122"/>
              </a:rPr>
              <a:t>中缀表达式</a:t>
            </a:r>
            <a:endParaRPr lang="zh-CN" altLang="en-US" sz="2000" kern="1200" dirty="0">
              <a:latin typeface="微软雅黑" panose="020B0503020204020204" pitchFamily="34" charset="-122"/>
              <a:ea typeface="微软雅黑" panose="020B0503020204020204" pitchFamily="34" charset="-122"/>
            </a:endParaRPr>
          </a:p>
        </p:txBody>
      </p:sp>
      <p:sp>
        <p:nvSpPr>
          <p:cNvPr id="15" name="任意多边形: 形状 8"/>
          <p:cNvSpPr/>
          <p:nvPr/>
        </p:nvSpPr>
        <p:spPr>
          <a:xfrm>
            <a:off x="6320846" y="4421528"/>
            <a:ext cx="5024576" cy="204234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rPr>
              <a:t>表达式树</a:t>
            </a:r>
            <a:endParaRPr lang="en-US" altLang="zh-CN" sz="2000" b="1" dirty="0">
              <a:latin typeface="微软雅黑" panose="020B0503020204020204" pitchFamily="34" charset="-122"/>
              <a:ea typeface="微软雅黑" panose="020B0503020204020204" pitchFamily="34" charset="-122"/>
            </a:endParaRPr>
          </a:p>
          <a:p>
            <a:pPr marL="342900" lvl="0" indent="-342900" defTabSz="1155700">
              <a:lnSpc>
                <a:spcPct val="90000"/>
              </a:lnSpc>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叶结点都对应常数</a:t>
            </a:r>
            <a:endParaRPr lang="en-US" altLang="zh-CN" sz="2000" dirty="0">
              <a:latin typeface="微软雅黑" panose="020B0503020204020204" pitchFamily="34" charset="-122"/>
              <a:ea typeface="微软雅黑" panose="020B0503020204020204" pitchFamily="34" charset="-122"/>
            </a:endParaRPr>
          </a:p>
          <a:p>
            <a:pPr marL="342900" indent="-342900" defTabSz="1155700">
              <a:lnSpc>
                <a:spcPct val="90000"/>
              </a:lnSpc>
              <a:spcBef>
                <a:spcPct val="0"/>
              </a:spcBef>
              <a:spcAft>
                <a:spcPct val="35000"/>
              </a:spcAft>
              <a:buFont typeface="Arial" panose="020B0604020202020204" pitchFamily="34" charset="0"/>
              <a:buChar char="•"/>
            </a:pPr>
            <a:r>
              <a:rPr lang="zh-CN" altLang="en-US" sz="2000" kern="1200" dirty="0">
                <a:latin typeface="微软雅黑" panose="020B0503020204020204" pitchFamily="34" charset="-122"/>
                <a:ea typeface="微软雅黑" panose="020B0503020204020204" pitchFamily="34" charset="-122"/>
              </a:rPr>
              <a:t>每个中间结点都存放一个运算符 </a:t>
            </a:r>
            <a:endParaRPr lang="en-US" altLang="zh-CN" sz="2000" kern="1200" dirty="0">
              <a:latin typeface="微软雅黑" panose="020B0503020204020204" pitchFamily="34" charset="-122"/>
              <a:ea typeface="微软雅黑" panose="020B0503020204020204" pitchFamily="34" charset="-122"/>
            </a:endParaRPr>
          </a:p>
          <a:p>
            <a:pPr marL="342900" indent="-342900" defTabSz="1155700">
              <a:lnSpc>
                <a:spcPct val="90000"/>
              </a:lnSpc>
              <a:spcBef>
                <a:spcPct val="0"/>
              </a:spcBef>
              <a:spcAft>
                <a:spcPct val="35000"/>
              </a:spcAft>
              <a:buFont typeface="Arial" panose="020B0604020202020204" pitchFamily="34" charset="0"/>
              <a:buChar char="•"/>
            </a:pPr>
            <a:r>
              <a:rPr lang="zh-CN" altLang="en-US" sz="2000" kern="1200" dirty="0">
                <a:latin typeface="微软雅黑" panose="020B0503020204020204" pitchFamily="34" charset="-122"/>
                <a:ea typeface="微软雅黑" panose="020B0503020204020204" pitchFamily="34" charset="-122"/>
              </a:rPr>
              <a:t>表达式树是</a:t>
            </a:r>
            <a:r>
              <a:rPr lang="zh-CN" altLang="en-US" sz="2000" kern="1200" dirty="0">
                <a:solidFill>
                  <a:srgbClr val="FFFF00"/>
                </a:solidFill>
                <a:latin typeface="微软雅黑" panose="020B0503020204020204" pitchFamily="34" charset="-122"/>
                <a:ea typeface="微软雅黑" panose="020B0503020204020204" pitchFamily="34" charset="-122"/>
              </a:rPr>
              <a:t>满树</a:t>
            </a:r>
            <a:endParaRPr lang="en-US" altLang="zh-CN" sz="2000" kern="1200" dirty="0">
              <a:solidFill>
                <a:srgbClr val="FFFF00"/>
              </a:solidFill>
              <a:latin typeface="微软雅黑" panose="020B0503020204020204" pitchFamily="34" charset="-122"/>
              <a:ea typeface="微软雅黑" panose="020B0503020204020204" pitchFamily="34" charset="-122"/>
            </a:endParaRPr>
          </a:p>
          <a:p>
            <a:pPr marL="342900" indent="-342900" defTabSz="1155700">
              <a:lnSpc>
                <a:spcPct val="90000"/>
              </a:lnSpc>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根结点是表达式中</a:t>
            </a:r>
            <a:r>
              <a:rPr lang="zh-CN" altLang="en-US" sz="2000" dirty="0">
                <a:solidFill>
                  <a:srgbClr val="FFFF00"/>
                </a:solidFill>
                <a:latin typeface="微软雅黑" panose="020B0503020204020204" pitchFamily="34" charset="-122"/>
                <a:ea typeface="微软雅黑" panose="020B0503020204020204" pitchFamily="34" charset="-122"/>
              </a:rPr>
              <a:t>优先级最低</a:t>
            </a:r>
            <a:r>
              <a:rPr lang="zh-CN" altLang="en-US" sz="2000" dirty="0">
                <a:latin typeface="微软雅黑" panose="020B0503020204020204" pitchFamily="34" charset="-122"/>
                <a:ea typeface="微软雅黑" panose="020B0503020204020204" pitchFamily="34" charset="-122"/>
              </a:rPr>
              <a:t>的运算符</a:t>
            </a:r>
            <a:endParaRPr lang="en-US" altLang="zh-CN" sz="2000" kern="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pic>
        <p:nvPicPr>
          <p:cNvPr id="9" name="图片 8"/>
          <p:cNvPicPr>
            <a:picLocks noChangeAspect="1"/>
          </p:cNvPicPr>
          <p:nvPr/>
        </p:nvPicPr>
        <p:blipFill>
          <a:blip r:embed="rId1"/>
          <a:stretch>
            <a:fillRect/>
          </a:stretch>
        </p:blipFill>
        <p:spPr>
          <a:xfrm>
            <a:off x="177825" y="2215433"/>
            <a:ext cx="4675922" cy="3089449"/>
          </a:xfrm>
          <a:prstGeom prst="rect">
            <a:avLst/>
          </a:prstGeom>
        </p:spPr>
      </p:pic>
      <p:sp>
        <p:nvSpPr>
          <p:cNvPr id="15" name="任意多边形: 形状 8"/>
          <p:cNvSpPr/>
          <p:nvPr/>
        </p:nvSpPr>
        <p:spPr>
          <a:xfrm>
            <a:off x="1100811" y="1421227"/>
            <a:ext cx="1915593" cy="46166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表达式树</a:t>
            </a:r>
            <a:endParaRPr lang="zh-CN" altLang="en-US" sz="2000" kern="12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571793" y="2300604"/>
            <a:ext cx="4675922" cy="40011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rPr>
              <a:t>前序遍历结果</a:t>
            </a:r>
            <a:r>
              <a:rPr kumimoji="1" lang="zh-CN" altLang="en-US" sz="2000" dirty="0"/>
              <a:t>：</a:t>
            </a:r>
            <a:r>
              <a:rPr lang="en-US" altLang="zh-CN" sz="2000" kern="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+ 9 / + 6 * 3 2 / 8 - 5 3</a:t>
            </a:r>
            <a:endParaRPr lang="zh-CN" altLang="zh-CN" sz="20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7" name="文本框 6"/>
          <p:cNvSpPr txBox="1"/>
          <p:nvPr/>
        </p:nvSpPr>
        <p:spPr>
          <a:xfrm>
            <a:off x="4571793" y="3012230"/>
            <a:ext cx="4546807" cy="461665"/>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rPr>
              <a:t>后序遍历结果</a:t>
            </a:r>
            <a:r>
              <a:rPr kumimoji="1" lang="zh-CN" altLang="en-US" sz="2000" dirty="0"/>
              <a:t>：</a:t>
            </a:r>
            <a:r>
              <a:rPr lang="en-US" altLang="zh-CN" sz="2000" kern="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9 6 3 2 * + 8 5 3 - / / +</a:t>
            </a:r>
            <a:r>
              <a:rPr lang="zh-CN" altLang="en-US" sz="2400" kern="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0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8" name="文本框 7"/>
          <p:cNvSpPr txBox="1"/>
          <p:nvPr/>
        </p:nvSpPr>
        <p:spPr>
          <a:xfrm>
            <a:off x="4571793" y="3745838"/>
            <a:ext cx="6797330" cy="954107"/>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2000" dirty="0">
                <a:solidFill>
                  <a:srgbClr val="2E75B6"/>
                </a:solidFill>
                <a:latin typeface="微软雅黑" panose="020B0503020204020204" pitchFamily="34" charset="-122"/>
                <a:ea typeface="微软雅黑" panose="020B0503020204020204" pitchFamily="34" charset="-122"/>
              </a:rPr>
              <a:t>中序遍历结果</a:t>
            </a:r>
            <a:r>
              <a:rPr kumimoji="1" lang="zh-CN" altLang="en-US" sz="2000" dirty="0"/>
              <a:t>：</a:t>
            </a:r>
            <a:r>
              <a:rPr lang="en-US" altLang="zh-CN" sz="2000" dirty="0">
                <a:solidFill>
                  <a:srgbClr val="333333"/>
                </a:solidFill>
                <a:effectLst/>
                <a:latin typeface="Times New Roman" panose="02020603050405020304" pitchFamily="18" charset="0"/>
                <a:ea typeface="宋体" panose="02010600030101010101" pitchFamily="2" charset="-122"/>
              </a:rPr>
              <a:t>9</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6</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3</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2</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8</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5</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a:t>
            </a:r>
            <a:r>
              <a:rPr lang="zh-CN" altLang="en-US" sz="2000" dirty="0">
                <a:solidFill>
                  <a:srgbClr val="333333"/>
                </a:solidFill>
                <a:effectLst/>
                <a:latin typeface="Times New Roman" panose="02020603050405020304" pitchFamily="18" charset="0"/>
                <a:ea typeface="宋体" panose="02010600030101010101" pitchFamily="2" charset="-122"/>
              </a:rPr>
              <a:t> </a:t>
            </a:r>
            <a:r>
              <a:rPr lang="en-US" altLang="zh-CN" sz="2000" dirty="0">
                <a:solidFill>
                  <a:srgbClr val="333333"/>
                </a:solidFill>
                <a:effectLst/>
                <a:latin typeface="Times New Roman" panose="02020603050405020304" pitchFamily="18" charset="0"/>
                <a:ea typeface="宋体" panose="02010600030101010101" pitchFamily="2" charset="-122"/>
              </a:rPr>
              <a:t>3</a:t>
            </a:r>
            <a:r>
              <a:rPr lang="zh-CN" altLang="en-US" sz="2000" dirty="0">
                <a:solidFill>
                  <a:srgbClr val="333333"/>
                </a:solidFill>
                <a:effectLst/>
                <a:latin typeface="Times New Roman" panose="02020603050405020304" pitchFamily="18" charset="0"/>
                <a:ea typeface="宋体" panose="02010600030101010101" pitchFamily="2" charset="-122"/>
              </a:rPr>
              <a:t>   </a:t>
            </a:r>
            <a:endParaRPr lang="en-US" altLang="zh-CN" sz="1800" dirty="0">
              <a:solidFill>
                <a:srgbClr val="333333"/>
              </a:solidFill>
              <a:effectLst/>
              <a:latin typeface="Times New Roman" panose="02020603050405020304" pitchFamily="18" charset="0"/>
              <a:ea typeface="宋体" panose="02010600030101010101" pitchFamily="2" charset="-122"/>
            </a:endParaRPr>
          </a:p>
          <a:p>
            <a:r>
              <a:rPr lang="zh-CN" altLang="en-US" dirty="0">
                <a:solidFill>
                  <a:srgbClr val="333333"/>
                </a:solidFill>
                <a:latin typeface="Times New Roman" panose="02020603050405020304" pitchFamily="18" charset="0"/>
                <a:ea typeface="宋体" panose="02010600030101010101" pitchFamily="2" charset="-122"/>
              </a:rPr>
              <a:t>                                                       </a:t>
            </a:r>
            <a:endParaRPr lang="en-US" altLang="zh-CN" dirty="0">
              <a:solidFill>
                <a:srgbClr val="333333"/>
              </a:solidFill>
              <a:latin typeface="Times New Roman" panose="02020603050405020304" pitchFamily="18" charset="0"/>
              <a:ea typeface="宋体" panose="02010600030101010101" pitchFamily="2" charset="-122"/>
            </a:endParaRPr>
          </a:p>
          <a:p>
            <a:r>
              <a:rPr lang="zh-CN" altLang="en-US" dirty="0">
                <a:solidFill>
                  <a:srgbClr val="333333"/>
                </a:solidFill>
                <a:latin typeface="Times New Roman" panose="02020603050405020304" pitchFamily="18" charset="0"/>
                <a:ea typeface="宋体" panose="02010600030101010101" pitchFamily="2" charset="-122"/>
              </a:rPr>
              <a:t>                                                       </a:t>
            </a:r>
            <a:r>
              <a:rPr lang="zh-CN" altLang="en-US" dirty="0">
                <a:solidFill>
                  <a:srgbClr val="2E75B6"/>
                </a:solidFill>
                <a:latin typeface="微软雅黑" panose="020B0503020204020204" pitchFamily="34" charset="-122"/>
                <a:ea typeface="微软雅黑" panose="020B0503020204020204" pitchFamily="34" charset="-122"/>
              </a:rPr>
              <a:t>没有括号，不是正确的中缀表达式！</a:t>
            </a:r>
            <a:endParaRPr lang="zh-CN" altLang="zh-CN" sz="2000" kern="100" dirty="0">
              <a:solidFill>
                <a:srgbClr val="2E75B6"/>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文本框 9"/>
          <p:cNvSpPr txBox="1"/>
          <p:nvPr/>
        </p:nvSpPr>
        <p:spPr>
          <a:xfrm>
            <a:off x="5219984" y="1430595"/>
            <a:ext cx="4873450" cy="46166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Times New Roman" panose="02020603050405020304" pitchFamily="18" charset="0"/>
                <a:ea typeface="宋体" panose="02010600030101010101" pitchFamily="2" charset="-122"/>
              </a:rPr>
              <a:t>表达式：</a:t>
            </a:r>
            <a:r>
              <a:rPr lang="en-US" altLang="zh-CN" sz="2400" dirty="0">
                <a:solidFill>
                  <a:srgbClr val="333333"/>
                </a:solidFill>
                <a:effectLst/>
                <a:latin typeface="Times New Roman" panose="02020603050405020304" pitchFamily="18" charset="0"/>
                <a:ea typeface="宋体" panose="02010600030101010101" pitchFamily="2" charset="-122"/>
              </a:rPr>
              <a:t>9</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(6</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2)</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(8</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(5</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zh-CN" sz="2400" dirty="0">
                <a:effectLst/>
              </a:rPr>
              <a:t> </a:t>
            </a:r>
            <a:endParaRPr kumimoji="1" lang="zh-CN" altLang="en-US" sz="2400" dirty="0"/>
          </a:p>
        </p:txBody>
      </p:sp>
      <p:sp>
        <p:nvSpPr>
          <p:cNvPr id="12" name="文本框 11"/>
          <p:cNvSpPr txBox="1"/>
          <p:nvPr/>
        </p:nvSpPr>
        <p:spPr>
          <a:xfrm>
            <a:off x="5102339" y="5085151"/>
            <a:ext cx="4544834" cy="400110"/>
          </a:xfrm>
          <a:prstGeom prst="rect">
            <a:avLst/>
          </a:prstGeom>
          <a:noFill/>
        </p:spPr>
        <p:txBody>
          <a:bodyPr wrap="none" rtlCol="0">
            <a:spAutoFit/>
          </a:bodyPr>
          <a:lstStyle/>
          <a:p>
            <a:r>
              <a:rPr kumimoji="1" lang="zh-CN" altLang="en-US" sz="2000" dirty="0">
                <a:solidFill>
                  <a:srgbClr val="C00000"/>
                </a:solidFill>
                <a:latin typeface="微软雅黑" panose="020B0503020204020204" pitchFamily="34" charset="-122"/>
                <a:ea typeface="微软雅黑" panose="020B0503020204020204" pitchFamily="34" charset="-122"/>
              </a:rPr>
              <a:t>需要对左右子树生成的表达式加上括号</a:t>
            </a:r>
            <a:endParaRPr kumimoji="1"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16" name="下箭头 15"/>
          <p:cNvSpPr/>
          <p:nvPr/>
        </p:nvSpPr>
        <p:spPr>
          <a:xfrm>
            <a:off x="7092803" y="4396707"/>
            <a:ext cx="563906" cy="514920"/>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任意多边形: 形状 8"/>
          <p:cNvSpPr/>
          <p:nvPr/>
        </p:nvSpPr>
        <p:spPr>
          <a:xfrm>
            <a:off x="9247715" y="2249951"/>
            <a:ext cx="1915593" cy="46166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a:t>
            </a:r>
            <a:r>
              <a:rPr lang="zh-CN" altLang="en-US" sz="2000" kern="1200" dirty="0">
                <a:latin typeface="微软雅黑" panose="020B0503020204020204" pitchFamily="34" charset="-122"/>
                <a:ea typeface="微软雅黑" panose="020B0503020204020204" pitchFamily="34" charset="-122"/>
              </a:rPr>
              <a:t> 前缀表示法</a:t>
            </a:r>
            <a:endParaRPr lang="zh-CN" altLang="en-US" sz="2000" kern="1200" dirty="0">
              <a:latin typeface="微软雅黑" panose="020B0503020204020204" pitchFamily="34" charset="-122"/>
              <a:ea typeface="微软雅黑" panose="020B0503020204020204" pitchFamily="34" charset="-122"/>
            </a:endParaRPr>
          </a:p>
        </p:txBody>
      </p:sp>
      <p:sp>
        <p:nvSpPr>
          <p:cNvPr id="19" name="任意多边形: 形状 8"/>
          <p:cNvSpPr/>
          <p:nvPr/>
        </p:nvSpPr>
        <p:spPr>
          <a:xfrm>
            <a:off x="9231948" y="3000686"/>
            <a:ext cx="1915593" cy="46166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a:t>
            </a:r>
            <a:r>
              <a:rPr lang="zh-CN" altLang="en-US" sz="2000" kern="1200" dirty="0">
                <a:latin typeface="微软雅黑" panose="020B0503020204020204" pitchFamily="34" charset="-122"/>
                <a:ea typeface="微软雅黑" panose="020B0503020204020204" pitchFamily="34" charset="-122"/>
              </a:rPr>
              <a:t> 后缀表示法</a:t>
            </a:r>
            <a:endParaRPr lang="zh-CN" altLang="en-US" sz="2000" kern="12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0" name="任意多边形: 形状 8"/>
              <p:cNvSpPr/>
              <p:nvPr/>
            </p:nvSpPr>
            <p:spPr>
              <a:xfrm>
                <a:off x="9231947" y="3734936"/>
                <a:ext cx="1915593" cy="46166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14:m>
                  <m:oMath xmlns:m="http://schemas.openxmlformats.org/officeDocument/2006/math">
                    <m:r>
                      <a:rPr lang="en-US" altLang="zh-CN" sz="2000" b="0" i="1" kern="1200" smtClean="0">
                        <a:latin typeface="Cambria Math" panose="02040503050406030204" pitchFamily="18" charset="0"/>
                        <a:ea typeface="微软雅黑" panose="020B0503020204020204" pitchFamily="34" charset="-122"/>
                      </a:rPr>
                      <m:t>≠</m:t>
                    </m:r>
                  </m:oMath>
                </a14:m>
                <a:r>
                  <a:rPr lang="zh-CN" altLang="en-US" sz="2000" kern="12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中</a:t>
                </a:r>
                <a:r>
                  <a:rPr lang="zh-CN" altLang="en-US" sz="2000" kern="1200" dirty="0">
                    <a:latin typeface="微软雅黑" panose="020B0503020204020204" pitchFamily="34" charset="-122"/>
                    <a:ea typeface="微软雅黑" panose="020B0503020204020204" pitchFamily="34" charset="-122"/>
                  </a:rPr>
                  <a:t>缀表示法</a:t>
                </a:r>
                <a:endParaRPr lang="zh-CN" altLang="en-US" sz="2000" kern="1200" dirty="0">
                  <a:latin typeface="微软雅黑" panose="020B0503020204020204" pitchFamily="34" charset="-122"/>
                  <a:ea typeface="微软雅黑" panose="020B0503020204020204" pitchFamily="34" charset="-122"/>
                </a:endParaRPr>
              </a:p>
            </p:txBody>
          </p:sp>
        </mc:Choice>
        <mc:Fallback>
          <p:sp>
            <p:nvSpPr>
              <p:cNvPr id="20" name="任意多边形: 形状 8"/>
              <p:cNvSpPr>
                <a:spLocks noRot="1" noChangeAspect="1" noMove="1" noResize="1" noEditPoints="1" noAdjustHandles="1" noChangeArrowheads="1" noChangeShapeType="1" noTextEdit="1"/>
              </p:cNvSpPr>
              <p:nvPr/>
            </p:nvSpPr>
            <p:spPr>
              <a:xfrm>
                <a:off x="9231947" y="3734936"/>
                <a:ext cx="1915593" cy="46166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2"/>
                <a:stretch>
                  <a:fillRect l="-348" t="-1484" r="-325" b="-1263"/>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zh-CN" altLang="en-US" dirty="0"/>
              <a:t>将表达式树转换成中缀表达式的算法</a:t>
            </a:r>
            <a:endParaRPr lang="zh-CN" altLang="en-US" dirty="0"/>
          </a:p>
        </p:txBody>
      </p:sp>
      <p:sp>
        <p:nvSpPr>
          <p:cNvPr id="14" name="副标题 13"/>
          <p:cNvSpPr>
            <a:spLocks noGrp="1"/>
          </p:cNvSpPr>
          <p:nvPr>
            <p:ph type="subTitle" idx="1"/>
          </p:nvPr>
        </p:nvSpPr>
        <p:spPr/>
        <p:txBody>
          <a:bodyPr/>
          <a:lstStyle/>
          <a:p>
            <a:r>
              <a:rPr lang="en-US" altLang="zh-CN" dirty="0"/>
              <a:t>5-4</a:t>
            </a:r>
            <a:r>
              <a:rPr lang="zh-CN" altLang="en-US" dirty="0"/>
              <a:t> 二叉树的遍历</a:t>
            </a:r>
            <a:endParaRPr lang="zh-CN" altLang="en-US" dirty="0"/>
          </a:p>
        </p:txBody>
      </p:sp>
      <p:sp>
        <p:nvSpPr>
          <p:cNvPr id="15" name="文本占位符 14"/>
          <p:cNvSpPr>
            <a:spLocks noGrp="1"/>
          </p:cNvSpPr>
          <p:nvPr>
            <p:ph type="body" idx="10"/>
          </p:nvPr>
        </p:nvSpPr>
        <p:spPr/>
        <p:txBody>
          <a:bodyPr/>
          <a:lstStyle/>
          <a:p>
            <a:endParaRPr lang="zh-CN" altLang="en-US" dirty="0"/>
          </a:p>
        </p:txBody>
      </p:sp>
      <p:sp>
        <p:nvSpPr>
          <p:cNvPr id="10" name="文本框 9"/>
          <p:cNvSpPr txBox="1"/>
          <p:nvPr/>
        </p:nvSpPr>
        <p:spPr>
          <a:xfrm>
            <a:off x="2043209" y="1156128"/>
            <a:ext cx="8586689" cy="5501506"/>
          </a:xfrm>
          <a:prstGeom prst="rect">
            <a:avLst/>
          </a:prstGeom>
          <a:noFill/>
          <a:ln>
            <a:solidFill>
              <a:schemeClr val="accent2">
                <a:lumMod val="40000"/>
                <a:lumOff val="60000"/>
              </a:schemeClr>
            </a:solidFill>
          </a:ln>
        </p:spPr>
        <p:txBody>
          <a:bodyPr wrap="square">
            <a:spAutoFit/>
          </a:bodyPr>
          <a:lstStyle/>
          <a:p>
            <a:pPr>
              <a:spcBef>
                <a:spcPts val="100"/>
              </a:spcBef>
              <a:spcAft>
                <a:spcPts val="100"/>
              </a:spcAft>
            </a:pPr>
            <a:r>
              <a:rPr lang="zh-CN" altLang="en-US" sz="2000" b="1" dirty="0">
                <a:solidFill>
                  <a:schemeClr val="bg1"/>
                </a:solidFill>
                <a:latin typeface="Times New Roman" panose="02020603050405020304" pitchFamily="18" charset="0"/>
                <a:cs typeface="Times New Roman" panose="02020603050405020304" pitchFamily="18" charset="0"/>
              </a:rPr>
              <a:t>算法</a:t>
            </a:r>
            <a:r>
              <a:rPr lang="en-US" altLang="zh-CN" sz="2000" b="1" dirty="0">
                <a:solidFill>
                  <a:schemeClr val="bg1"/>
                </a:solidFill>
                <a:latin typeface="Times New Roman" panose="02020603050405020304" pitchFamily="18" charset="0"/>
                <a:cs typeface="Times New Roman" panose="02020603050405020304" pitchFamily="18" charset="0"/>
              </a:rPr>
              <a:t>5-6</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err="1">
                <a:solidFill>
                  <a:schemeClr val="bg1"/>
                </a:solidFill>
                <a:latin typeface="Times New Roman" panose="02020603050405020304" pitchFamily="18" charset="0"/>
                <a:cs typeface="Times New Roman" panose="02020603050405020304" pitchFamily="18" charset="0"/>
              </a:rPr>
              <a:t>PrintInfixExpression</a:t>
            </a:r>
            <a:r>
              <a:rPr lang="en-US" altLang="zh-CN" sz="2000" dirty="0">
                <a:solidFill>
                  <a:schemeClr val="bg1"/>
                </a:solidFill>
                <a:latin typeface="Times New Roman" panose="02020603050405020304" pitchFamily="18" charset="0"/>
                <a:cs typeface="Times New Roman" panose="02020603050405020304" pitchFamily="18" charset="0"/>
              </a:rPr>
              <a:t>(</a:t>
            </a:r>
            <a:r>
              <a:rPr lang="en-US" altLang="zh-CN" sz="2000" i="1" dirty="0">
                <a:solidFill>
                  <a:schemeClr val="bg1"/>
                </a:solidFill>
                <a:latin typeface="Times New Roman" panose="02020603050405020304" pitchFamily="18" charset="0"/>
                <a:cs typeface="Times New Roman" panose="02020603050405020304" pitchFamily="18" charset="0"/>
              </a:rPr>
              <a:t>tree</a:t>
            </a:r>
            <a:r>
              <a:rPr lang="en-US" altLang="zh-CN" sz="2000" dirty="0">
                <a:solidFill>
                  <a:schemeClr val="bg1"/>
                </a:solidFill>
                <a:latin typeface="Times New Roman" panose="02020603050405020304" pitchFamily="18" charset="0"/>
                <a:cs typeface="Times New Roman" panose="02020603050405020304" pitchFamily="18" charset="0"/>
              </a:rPr>
              <a:t>)</a:t>
            </a:r>
            <a:endParaRPr lang="en-US" altLang="zh-CN"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100"/>
              </a:spcAft>
            </a:pPr>
            <a:r>
              <a:rPr lang="zh-CN" altLang="en-US" sz="2000" b="1" dirty="0">
                <a:solidFill>
                  <a:schemeClr val="bg1"/>
                </a:solidFill>
                <a:latin typeface="Times New Roman" panose="02020603050405020304" pitchFamily="18" charset="0"/>
                <a:cs typeface="Times New Roman" panose="02020603050405020304" pitchFamily="18" charset="0"/>
              </a:rPr>
              <a:t>输入</a:t>
            </a:r>
            <a:r>
              <a:rPr lang="zh-CN" altLang="en-US" sz="2000" dirty="0">
                <a:solidFill>
                  <a:schemeClr val="bg1"/>
                </a:solidFill>
                <a:latin typeface="Times New Roman" panose="02020603050405020304" pitchFamily="18" charset="0"/>
                <a:cs typeface="Times New Roman" panose="02020603050405020304" pitchFamily="18" charset="0"/>
              </a:rPr>
              <a:t>：非空二叉树</a:t>
            </a:r>
            <a:r>
              <a:rPr lang="en-GB" altLang="zh-CN" sz="2000" i="1" dirty="0">
                <a:solidFill>
                  <a:schemeClr val="bg1"/>
                </a:solidFill>
                <a:latin typeface="Times New Roman" panose="02020603050405020304" pitchFamily="18" charset="0"/>
                <a:cs typeface="Times New Roman" panose="02020603050405020304" pitchFamily="18" charset="0"/>
              </a:rPr>
              <a:t>tree</a:t>
            </a:r>
            <a:endParaRPr lang="en-GB" altLang="zh-CN" sz="2000" i="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zh-CN" altLang="en-US" sz="2000" b="1" dirty="0">
                <a:solidFill>
                  <a:schemeClr val="bg1"/>
                </a:solidFill>
                <a:latin typeface="Times New Roman" panose="02020603050405020304" pitchFamily="18" charset="0"/>
                <a:cs typeface="Times New Roman" panose="02020603050405020304" pitchFamily="18" charset="0"/>
              </a:rPr>
              <a:t>输出</a:t>
            </a:r>
            <a:r>
              <a:rPr lang="zh-CN" altLang="en-US" sz="2000" dirty="0">
                <a:solidFill>
                  <a:schemeClr val="bg1"/>
                </a:solidFill>
                <a:latin typeface="Times New Roman" panose="02020603050405020304" pitchFamily="18" charset="0"/>
                <a:cs typeface="Times New Roman" panose="02020603050405020304" pitchFamily="18" charset="0"/>
              </a:rPr>
              <a:t>：</a:t>
            </a:r>
            <a:r>
              <a:rPr lang="zh-CN" altLang="zh-CN" sz="20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中缀表达式（含冗余括号）</a:t>
            </a:r>
            <a:r>
              <a:rPr lang="zh-CN" altLang="zh-CN" sz="2400" dirty="0">
                <a:solidFill>
                  <a:schemeClr val="bg1"/>
                </a:solidFill>
                <a:effectLst/>
              </a:rPr>
              <a:t> </a:t>
            </a:r>
            <a:endParaRPr lang="en-US" altLang="zh-CN" sz="2400" dirty="0">
              <a:solidFill>
                <a:schemeClr val="bg1"/>
              </a:solidFill>
              <a:effectLst/>
            </a:endParaRPr>
          </a:p>
          <a:p>
            <a:pPr>
              <a:spcBef>
                <a:spcPts val="100"/>
              </a:spcBef>
              <a:spcAft>
                <a:spcPts val="600"/>
              </a:spcAft>
            </a:pPr>
            <a:r>
              <a:rPr lang="en-GB" altLang="zh-CN" sz="2000" b="1" dirty="0">
                <a:solidFill>
                  <a:schemeClr val="bg1"/>
                </a:solidFill>
                <a:latin typeface="Times New Roman" panose="02020603050405020304" pitchFamily="18" charset="0"/>
                <a:cs typeface="Times New Roman" panose="02020603050405020304" pitchFamily="18" charset="0"/>
              </a:rPr>
              <a:t>if </a:t>
            </a:r>
            <a:r>
              <a:rPr lang="en-US" altLang="zh-CN" sz="2000" i="1" dirty="0" err="1">
                <a:solidFill>
                  <a:schemeClr val="bg1"/>
                </a:solidFill>
                <a:latin typeface="Times New Roman" panose="02020603050405020304" pitchFamily="18" charset="0"/>
                <a:cs typeface="Times New Roman" panose="02020603050405020304" pitchFamily="18" charset="0"/>
              </a:rPr>
              <a:t>tree.left</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a:t>
            </a:r>
            <a:r>
              <a:rPr lang="zh-CN" altLang="en-US" sz="2000" b="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NIL</a:t>
            </a:r>
            <a:r>
              <a:rPr lang="en-GB" altLang="zh-CN" sz="2000" b="1" dirty="0">
                <a:solidFill>
                  <a:schemeClr val="bg1"/>
                </a:solidFill>
                <a:latin typeface="Times New Roman" panose="02020603050405020304" pitchFamily="18" charset="0"/>
                <a:cs typeface="Times New Roman" panose="02020603050405020304" pitchFamily="18" charset="0"/>
              </a:rPr>
              <a:t> then  </a:t>
            </a:r>
            <a:r>
              <a:rPr lang="zh-CN" altLang="en-US" sz="2000" b="1"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 //</a:t>
            </a:r>
            <a:r>
              <a:rPr lang="zh-CN" altLang="en-US" sz="2000" b="1" dirty="0">
                <a:solidFill>
                  <a:schemeClr val="bg1"/>
                </a:solidFill>
                <a:latin typeface="Times New Roman" panose="02020603050405020304" pitchFamily="18" charset="0"/>
                <a:cs typeface="Times New Roman" panose="02020603050405020304" pitchFamily="18" charset="0"/>
              </a:rPr>
              <a:t>左子树非空</a:t>
            </a:r>
            <a:endParaRPr lang="zh-CN" altLang="en-US"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US" altLang="zh-CN" sz="2000" b="1"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print</a:t>
            </a:r>
            <a:r>
              <a:rPr lang="zh-CN" altLang="en-US" sz="2000" b="1"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a:t>
            </a:r>
            <a:r>
              <a:rPr lang="en-GB" altLang="zh-CN" sz="2000" b="1" dirty="0">
                <a:solidFill>
                  <a:schemeClr val="bg1"/>
                </a:solidFill>
                <a:latin typeface="Times New Roman" panose="02020603050405020304" pitchFamily="18" charset="0"/>
                <a:cs typeface="Times New Roman" panose="02020603050405020304" pitchFamily="18" charset="0"/>
              </a:rPr>
              <a:t>    </a:t>
            </a:r>
            <a:r>
              <a:rPr lang="zh-CN" altLang="en-US" sz="2000" b="1"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 //</a:t>
            </a:r>
            <a:r>
              <a:rPr lang="zh-CN" altLang="en-US" sz="2000" b="1" dirty="0">
                <a:solidFill>
                  <a:schemeClr val="bg1"/>
                </a:solidFill>
                <a:latin typeface="Times New Roman" panose="02020603050405020304" pitchFamily="18" charset="0"/>
                <a:cs typeface="Times New Roman" panose="02020603050405020304" pitchFamily="18" charset="0"/>
              </a:rPr>
              <a:t>输出左括号</a:t>
            </a:r>
            <a:endParaRPr lang="zh-CN" altLang="en-US"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US" altLang="zh-CN" sz="2000" b="1" dirty="0">
                <a:solidFill>
                  <a:schemeClr val="bg1"/>
                </a:solidFill>
                <a:latin typeface="Times New Roman" panose="02020603050405020304" pitchFamily="18" charset="0"/>
                <a:cs typeface="Times New Roman" panose="02020603050405020304" pitchFamily="18" charset="0"/>
              </a:rPr>
              <a:t>|  </a:t>
            </a:r>
            <a:r>
              <a:rPr lang="en-GB" altLang="zh-CN" sz="2000" dirty="0" err="1">
                <a:solidFill>
                  <a:schemeClr val="bg1"/>
                </a:solidFill>
                <a:latin typeface="Times New Roman" panose="02020603050405020304" pitchFamily="18" charset="0"/>
                <a:cs typeface="Times New Roman" panose="02020603050405020304" pitchFamily="18" charset="0"/>
              </a:rPr>
              <a:t>PrintInfixExpression</a:t>
            </a:r>
            <a:r>
              <a:rPr lang="en-GB" altLang="zh-CN" sz="2000" b="1" dirty="0">
                <a:solidFill>
                  <a:schemeClr val="bg1"/>
                </a:solidFill>
                <a:latin typeface="Times New Roman" panose="02020603050405020304" pitchFamily="18" charset="0"/>
                <a:cs typeface="Times New Roman" panose="02020603050405020304" pitchFamily="18" charset="0"/>
              </a:rPr>
              <a:t>(</a:t>
            </a:r>
            <a:r>
              <a:rPr lang="en-GB" altLang="zh-CN" sz="2000" i="1" dirty="0" err="1">
                <a:solidFill>
                  <a:schemeClr val="bg1"/>
                </a:solidFill>
                <a:latin typeface="Times New Roman" panose="02020603050405020304" pitchFamily="18" charset="0"/>
                <a:cs typeface="Times New Roman" panose="02020603050405020304" pitchFamily="18" charset="0"/>
              </a:rPr>
              <a:t>tree.left</a:t>
            </a:r>
            <a:r>
              <a:rPr lang="en-GB" altLang="zh-CN" sz="2000" b="1" dirty="0">
                <a:solidFill>
                  <a:schemeClr val="bg1"/>
                </a:solidFill>
                <a:latin typeface="Times New Roman" panose="02020603050405020304" pitchFamily="18" charset="0"/>
                <a:cs typeface="Times New Roman" panose="02020603050405020304" pitchFamily="18" charset="0"/>
              </a:rPr>
              <a:t>)  </a:t>
            </a:r>
            <a:r>
              <a:rPr lang="zh-CN" altLang="en-US" sz="2000" b="1"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a:t>
            </a:r>
            <a:r>
              <a:rPr lang="zh-CN" altLang="en-US" sz="2000" b="1" dirty="0">
                <a:solidFill>
                  <a:schemeClr val="bg1"/>
                </a:solidFill>
                <a:latin typeface="Times New Roman" panose="02020603050405020304" pitchFamily="18" charset="0"/>
                <a:cs typeface="Times New Roman" panose="02020603050405020304" pitchFamily="18" charset="0"/>
              </a:rPr>
              <a:t>中序遍历左子树并生成表达式</a:t>
            </a:r>
            <a:endParaRPr lang="zh-CN" altLang="en-US"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US" altLang="zh-CN" sz="2000" b="1"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print </a:t>
            </a:r>
            <a:r>
              <a:rPr lang="zh-CN" altLang="en-US" sz="2000" b="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   </a:t>
            </a:r>
            <a:r>
              <a:rPr lang="zh-CN" altLang="en-US" sz="2000" b="1"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 //</a:t>
            </a:r>
            <a:r>
              <a:rPr lang="zh-CN" altLang="en-US" sz="2000" b="1" dirty="0">
                <a:solidFill>
                  <a:schemeClr val="bg1"/>
                </a:solidFill>
                <a:latin typeface="Times New Roman" panose="02020603050405020304" pitchFamily="18" charset="0"/>
                <a:cs typeface="Times New Roman" panose="02020603050405020304" pitchFamily="18" charset="0"/>
              </a:rPr>
              <a:t>输出右括号，与前面左括号一起将表达式加上括号</a:t>
            </a:r>
            <a:endParaRPr lang="zh-CN" altLang="en-US"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b="1" dirty="0">
                <a:solidFill>
                  <a:schemeClr val="bg1"/>
                </a:solidFill>
                <a:latin typeface="Times New Roman" panose="02020603050405020304" pitchFamily="18" charset="0"/>
                <a:cs typeface="Times New Roman" panose="02020603050405020304" pitchFamily="18" charset="0"/>
              </a:rPr>
              <a:t>end</a:t>
            </a:r>
            <a:endParaRPr lang="en-GB" altLang="zh-CN"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b="1" dirty="0">
                <a:solidFill>
                  <a:schemeClr val="bg1"/>
                </a:solidFill>
                <a:latin typeface="Times New Roman" panose="02020603050405020304" pitchFamily="18" charset="0"/>
                <a:cs typeface="Times New Roman" panose="02020603050405020304" pitchFamily="18" charset="0"/>
              </a:rPr>
              <a:t>print  </a:t>
            </a:r>
            <a:r>
              <a:rPr lang="en-US" altLang="zh-CN" sz="2000" i="1" dirty="0" err="1">
                <a:solidFill>
                  <a:schemeClr val="bg1"/>
                </a:solidFill>
                <a:latin typeface="Times New Roman" panose="02020603050405020304" pitchFamily="18" charset="0"/>
                <a:cs typeface="Times New Roman" panose="02020603050405020304" pitchFamily="18" charset="0"/>
              </a:rPr>
              <a:t>tree.data</a:t>
            </a:r>
            <a:r>
              <a:rPr lang="en-GB" altLang="zh-CN" sz="2000" i="1" dirty="0">
                <a:solidFill>
                  <a:schemeClr val="bg1"/>
                </a:solidFill>
                <a:latin typeface="Times New Roman" panose="02020603050405020304" pitchFamily="18" charset="0"/>
                <a:cs typeface="Times New Roman" panose="02020603050405020304" pitchFamily="18" charset="0"/>
              </a:rPr>
              <a:t>    </a:t>
            </a:r>
            <a:r>
              <a:rPr lang="zh-CN" altLang="en-US" sz="2000" i="1"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a:t>
            </a:r>
            <a:r>
              <a:rPr lang="zh-CN" altLang="en-US" sz="2000" b="1" dirty="0">
                <a:solidFill>
                  <a:schemeClr val="bg1"/>
                </a:solidFill>
                <a:latin typeface="Times New Roman" panose="02020603050405020304" pitchFamily="18" charset="0"/>
                <a:cs typeface="Times New Roman" panose="02020603050405020304" pitchFamily="18" charset="0"/>
              </a:rPr>
              <a:t>若结点是叶结点，输出常数；否则，输出运算符</a:t>
            </a:r>
            <a:endParaRPr lang="zh-CN" altLang="en-US"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b="1" dirty="0">
                <a:solidFill>
                  <a:schemeClr val="bg1"/>
                </a:solidFill>
                <a:latin typeface="Times New Roman" panose="02020603050405020304" pitchFamily="18" charset="0"/>
                <a:cs typeface="Times New Roman" panose="02020603050405020304" pitchFamily="18" charset="0"/>
              </a:rPr>
              <a:t>if </a:t>
            </a:r>
            <a:r>
              <a:rPr lang="en-US" altLang="zh-CN" sz="2000" i="1" dirty="0" err="1">
                <a:solidFill>
                  <a:schemeClr val="bg1"/>
                </a:solidFill>
                <a:latin typeface="Times New Roman" panose="02020603050405020304" pitchFamily="18" charset="0"/>
                <a:cs typeface="Times New Roman" panose="02020603050405020304" pitchFamily="18" charset="0"/>
              </a:rPr>
              <a:t>tree.right</a:t>
            </a:r>
            <a:r>
              <a:rPr lang="zh-CN" altLang="en-US" sz="2000" i="1"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a:t>
            </a:r>
            <a:r>
              <a:rPr lang="zh-CN" altLang="en-US" sz="2000" b="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NIL</a:t>
            </a:r>
            <a:r>
              <a:rPr lang="en-GB" altLang="zh-CN" sz="2000" b="1" dirty="0">
                <a:solidFill>
                  <a:schemeClr val="bg1"/>
                </a:solidFill>
                <a:latin typeface="Times New Roman" panose="02020603050405020304" pitchFamily="18" charset="0"/>
                <a:cs typeface="Times New Roman" panose="02020603050405020304" pitchFamily="18" charset="0"/>
              </a:rPr>
              <a:t> then   //</a:t>
            </a:r>
            <a:r>
              <a:rPr lang="zh-CN" altLang="en-US" sz="2000" b="1" dirty="0">
                <a:solidFill>
                  <a:schemeClr val="bg1"/>
                </a:solidFill>
                <a:latin typeface="Times New Roman" panose="02020603050405020304" pitchFamily="18" charset="0"/>
                <a:cs typeface="Times New Roman" panose="02020603050405020304" pitchFamily="18" charset="0"/>
              </a:rPr>
              <a:t>右子树非空</a:t>
            </a:r>
            <a:endParaRPr lang="zh-CN" altLang="en-US"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US" altLang="zh-CN" sz="2000" b="1"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print </a:t>
            </a:r>
            <a:r>
              <a:rPr lang="zh-CN" altLang="en-US" sz="2000" b="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   </a:t>
            </a:r>
            <a:r>
              <a:rPr lang="zh-CN" altLang="en-US" sz="2000" b="1"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 //</a:t>
            </a:r>
            <a:r>
              <a:rPr lang="zh-CN" altLang="en-US" sz="2000" b="1" dirty="0">
                <a:solidFill>
                  <a:schemeClr val="bg1"/>
                </a:solidFill>
                <a:latin typeface="Times New Roman" panose="02020603050405020304" pitchFamily="18" charset="0"/>
                <a:cs typeface="Times New Roman" panose="02020603050405020304" pitchFamily="18" charset="0"/>
              </a:rPr>
              <a:t>输出左括号</a:t>
            </a:r>
            <a:endParaRPr lang="zh-CN" altLang="en-US"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US" altLang="zh-CN" sz="2000" b="1" dirty="0">
                <a:solidFill>
                  <a:schemeClr val="bg1"/>
                </a:solidFill>
                <a:latin typeface="Times New Roman" panose="02020603050405020304" pitchFamily="18" charset="0"/>
                <a:cs typeface="Times New Roman" panose="02020603050405020304" pitchFamily="18" charset="0"/>
              </a:rPr>
              <a:t>|  </a:t>
            </a:r>
            <a:r>
              <a:rPr lang="en-GB" altLang="zh-CN" sz="2000" dirty="0" err="1">
                <a:solidFill>
                  <a:schemeClr val="bg1"/>
                </a:solidFill>
                <a:latin typeface="Times New Roman" panose="02020603050405020304" pitchFamily="18" charset="0"/>
                <a:cs typeface="Times New Roman" panose="02020603050405020304" pitchFamily="18" charset="0"/>
              </a:rPr>
              <a:t>PrintInfixExpression</a:t>
            </a:r>
            <a:r>
              <a:rPr lang="en-GB" altLang="zh-CN" sz="2000" b="1" dirty="0">
                <a:solidFill>
                  <a:schemeClr val="bg1"/>
                </a:solidFill>
                <a:latin typeface="Times New Roman" panose="02020603050405020304" pitchFamily="18" charset="0"/>
                <a:cs typeface="Times New Roman" panose="02020603050405020304" pitchFamily="18" charset="0"/>
              </a:rPr>
              <a:t>(</a:t>
            </a:r>
            <a:r>
              <a:rPr lang="en-GB" altLang="zh-CN" sz="2000" i="1" dirty="0" err="1">
                <a:solidFill>
                  <a:schemeClr val="bg1"/>
                </a:solidFill>
                <a:latin typeface="Times New Roman" panose="02020603050405020304" pitchFamily="18" charset="0"/>
                <a:cs typeface="Times New Roman" panose="02020603050405020304" pitchFamily="18" charset="0"/>
              </a:rPr>
              <a:t>tree.right</a:t>
            </a:r>
            <a:r>
              <a:rPr lang="en-GB" altLang="zh-CN" sz="2000" b="1" dirty="0">
                <a:solidFill>
                  <a:schemeClr val="bg1"/>
                </a:solidFill>
                <a:latin typeface="Times New Roman" panose="02020603050405020304" pitchFamily="18" charset="0"/>
                <a:cs typeface="Times New Roman" panose="02020603050405020304" pitchFamily="18" charset="0"/>
              </a:rPr>
              <a:t>)  </a:t>
            </a:r>
            <a:r>
              <a:rPr lang="zh-CN" altLang="en-US" sz="2000" b="1"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a:t>
            </a:r>
            <a:r>
              <a:rPr lang="zh-CN" altLang="en-US" sz="2000" b="1" dirty="0">
                <a:solidFill>
                  <a:schemeClr val="bg1"/>
                </a:solidFill>
                <a:latin typeface="Times New Roman" panose="02020603050405020304" pitchFamily="18" charset="0"/>
                <a:cs typeface="Times New Roman" panose="02020603050405020304" pitchFamily="18" charset="0"/>
              </a:rPr>
              <a:t>中序遍历右子树并生成表达式</a:t>
            </a:r>
            <a:endParaRPr lang="zh-CN" altLang="en-US"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US" altLang="zh-CN" sz="2000" b="1"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print</a:t>
            </a:r>
            <a:r>
              <a:rPr lang="zh-CN" altLang="en-US" sz="2000" b="1"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a:t>
            </a:r>
            <a:r>
              <a:rPr lang="en-GB" altLang="zh-CN" sz="2000" b="1" dirty="0">
                <a:solidFill>
                  <a:schemeClr val="bg1"/>
                </a:solidFill>
                <a:latin typeface="Times New Roman" panose="02020603050405020304" pitchFamily="18" charset="0"/>
                <a:cs typeface="Times New Roman" panose="02020603050405020304" pitchFamily="18" charset="0"/>
              </a:rPr>
              <a:t>   </a:t>
            </a:r>
            <a:r>
              <a:rPr lang="zh-CN" altLang="en-US" sz="2000" b="1"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  //</a:t>
            </a:r>
            <a:r>
              <a:rPr lang="zh-CN" altLang="en-US" sz="2000" b="1" dirty="0">
                <a:solidFill>
                  <a:schemeClr val="bg1"/>
                </a:solidFill>
                <a:latin typeface="Times New Roman" panose="02020603050405020304" pitchFamily="18" charset="0"/>
                <a:cs typeface="Times New Roman" panose="02020603050405020304" pitchFamily="18" charset="0"/>
              </a:rPr>
              <a:t>输出右括号，与前面左括号一起将表达式加上括号</a:t>
            </a:r>
            <a:endParaRPr lang="en-US" altLang="zh-CN"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b="1" dirty="0">
                <a:solidFill>
                  <a:schemeClr val="bg1"/>
                </a:solidFill>
                <a:latin typeface="Times New Roman" panose="02020603050405020304" pitchFamily="18" charset="0"/>
                <a:cs typeface="Times New Roman" panose="02020603050405020304" pitchFamily="18" charset="0"/>
              </a:rPr>
              <a:t>end</a:t>
            </a:r>
            <a:endParaRPr lang="en-GB" altLang="zh-CN" sz="2000" b="1" dirty="0">
              <a:solidFill>
                <a:schemeClr val="bg1"/>
              </a:solidFill>
              <a:latin typeface="Times New Roman" panose="02020603050405020304" pitchFamily="18" charset="0"/>
              <a:cs typeface="Times New Roman" panose="02020603050405020304" pitchFamily="18" charset="0"/>
            </a:endParaRPr>
          </a:p>
        </p:txBody>
      </p:sp>
      <p:cxnSp>
        <p:nvCxnSpPr>
          <p:cNvPr id="11" name="直线连接符 10"/>
          <p:cNvCxnSpPr/>
          <p:nvPr/>
        </p:nvCxnSpPr>
        <p:spPr>
          <a:xfrm>
            <a:off x="2043209" y="2268579"/>
            <a:ext cx="8586689" cy="0"/>
          </a:xfrm>
          <a:prstGeom prst="line">
            <a:avLst/>
          </a:prstGeom>
          <a:ln w="12700">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3" name="直线连接符 2"/>
          <p:cNvCxnSpPr/>
          <p:nvPr/>
        </p:nvCxnSpPr>
        <p:spPr>
          <a:xfrm>
            <a:off x="2043209" y="1531979"/>
            <a:ext cx="8586689" cy="0"/>
          </a:xfrm>
          <a:prstGeom prst="line">
            <a:avLst/>
          </a:prstGeom>
          <a:ln w="12700">
            <a:solidFill>
              <a:schemeClr val="accent2">
                <a:lumMod val="40000"/>
                <a:lumOff val="60000"/>
              </a:schemeClr>
            </a:solidFill>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pic>
        <p:nvPicPr>
          <p:cNvPr id="9" name="图片 8"/>
          <p:cNvPicPr>
            <a:picLocks noChangeAspect="1"/>
          </p:cNvPicPr>
          <p:nvPr/>
        </p:nvPicPr>
        <p:blipFill>
          <a:blip r:embed="rId1"/>
          <a:stretch>
            <a:fillRect/>
          </a:stretch>
        </p:blipFill>
        <p:spPr>
          <a:xfrm>
            <a:off x="177825" y="2215433"/>
            <a:ext cx="4675922" cy="3089449"/>
          </a:xfrm>
          <a:prstGeom prst="rect">
            <a:avLst/>
          </a:prstGeom>
        </p:spPr>
      </p:pic>
      <p:sp>
        <p:nvSpPr>
          <p:cNvPr id="15" name="任意多边形: 形状 8"/>
          <p:cNvSpPr/>
          <p:nvPr/>
        </p:nvSpPr>
        <p:spPr>
          <a:xfrm>
            <a:off x="1100811" y="1421227"/>
            <a:ext cx="1915593" cy="46166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表达式树</a:t>
            </a:r>
            <a:endParaRPr lang="zh-CN" altLang="en-US" sz="2000" kern="12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853747" y="2446822"/>
            <a:ext cx="6385753" cy="40011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rPr>
              <a:t>前序遍历结果</a:t>
            </a:r>
            <a:r>
              <a:rPr kumimoji="1" lang="zh-CN" altLang="en-US" sz="2000" dirty="0"/>
              <a:t>：</a:t>
            </a:r>
            <a:r>
              <a:rPr lang="en-US" altLang="zh-CN" sz="2000" kern="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+ 9 / + 6 * 3 2 / 8 - 5 3</a:t>
            </a:r>
            <a:r>
              <a:rPr lang="zh-CN" altLang="en-US" sz="2000" kern="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kern="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kern="0" dirty="0">
                <a:latin typeface="Times New Roman" panose="02020603050405020304" pitchFamily="18" charset="0"/>
                <a:ea typeface="宋体" panose="02010600030101010101" pitchFamily="2" charset="-122"/>
                <a:cs typeface="Times New Roman" panose="02020603050405020304" pitchFamily="18" charset="0"/>
              </a:rPr>
              <a:t>前</a:t>
            </a:r>
            <a:r>
              <a:rPr lang="zh-CN" altLang="en-US" sz="2000" kern="0" dirty="0">
                <a:effectLst/>
                <a:latin typeface="Times New Roman" panose="02020603050405020304" pitchFamily="18" charset="0"/>
                <a:ea typeface="宋体" panose="02010600030101010101" pitchFamily="2" charset="-122"/>
                <a:cs typeface="Times New Roman" panose="02020603050405020304" pitchFamily="18" charset="0"/>
              </a:rPr>
              <a:t>缀</a:t>
            </a:r>
            <a:r>
              <a:rPr lang="zh-CN" altLang="en-US" sz="2000" kern="0" dirty="0">
                <a:latin typeface="Times New Roman" panose="02020603050405020304" pitchFamily="18" charset="0"/>
                <a:ea typeface="宋体" panose="02010600030101010101" pitchFamily="2" charset="-122"/>
                <a:cs typeface="Times New Roman" panose="02020603050405020304" pitchFamily="18" charset="0"/>
              </a:rPr>
              <a:t>表示法</a:t>
            </a:r>
            <a:endParaRPr lang="zh-CN" altLang="zh-CN" sz="20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7" name="文本框 6"/>
          <p:cNvSpPr txBox="1"/>
          <p:nvPr/>
        </p:nvSpPr>
        <p:spPr>
          <a:xfrm>
            <a:off x="4861270" y="3102267"/>
            <a:ext cx="6385753" cy="461665"/>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rPr>
              <a:t>后序遍历结果</a:t>
            </a:r>
            <a:r>
              <a:rPr kumimoji="1" lang="zh-CN" altLang="en-US" sz="2000" dirty="0"/>
              <a:t>：</a:t>
            </a:r>
            <a:r>
              <a:rPr lang="en-US" altLang="zh-CN" sz="2000" kern="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9 6 3 2 * + 8 5 3 - / / +</a:t>
            </a:r>
            <a:r>
              <a:rPr lang="zh-CN" altLang="en-US" sz="2400" kern="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kern="0" dirty="0">
                <a:effectLst/>
                <a:latin typeface="Times New Roman" panose="02020603050405020304" pitchFamily="18" charset="0"/>
                <a:ea typeface="宋体" panose="02010600030101010101" pitchFamily="2" charset="-122"/>
                <a:cs typeface="Times New Roman" panose="02020603050405020304" pitchFamily="18" charset="0"/>
              </a:rPr>
              <a:t>后缀</a:t>
            </a:r>
            <a:r>
              <a:rPr lang="zh-CN" altLang="en-US" sz="2000" kern="0" dirty="0">
                <a:latin typeface="Times New Roman" panose="02020603050405020304" pitchFamily="18" charset="0"/>
                <a:ea typeface="宋体" panose="02010600030101010101" pitchFamily="2" charset="-122"/>
                <a:cs typeface="Times New Roman" panose="02020603050405020304" pitchFamily="18" charset="0"/>
              </a:rPr>
              <a:t>表示法</a:t>
            </a:r>
            <a:endParaRPr lang="zh-CN" altLang="zh-CN" sz="20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8" name="文本框 7"/>
          <p:cNvSpPr txBox="1"/>
          <p:nvPr/>
        </p:nvSpPr>
        <p:spPr>
          <a:xfrm>
            <a:off x="4853747" y="3786632"/>
            <a:ext cx="6797330" cy="677108"/>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2000" dirty="0">
                <a:solidFill>
                  <a:srgbClr val="2E75B6"/>
                </a:solidFill>
                <a:latin typeface="微软雅黑" panose="020B0503020204020204" pitchFamily="34" charset="-122"/>
                <a:ea typeface="微软雅黑" panose="020B0503020204020204" pitchFamily="34" charset="-122"/>
              </a:rPr>
              <a:t>算法</a:t>
            </a:r>
            <a:r>
              <a:rPr kumimoji="1" lang="en-US" altLang="zh-CN" sz="2000" dirty="0">
                <a:solidFill>
                  <a:srgbClr val="2E75B6"/>
                </a:solidFill>
                <a:latin typeface="微软雅黑" panose="020B0503020204020204" pitchFamily="34" charset="-122"/>
                <a:ea typeface="微软雅黑" panose="020B0503020204020204" pitchFamily="34" charset="-122"/>
              </a:rPr>
              <a:t>5-6</a:t>
            </a:r>
            <a:r>
              <a:rPr kumimoji="1" lang="zh-CN" altLang="en-US" sz="2000" dirty="0"/>
              <a:t>：</a:t>
            </a:r>
            <a:r>
              <a:rPr lang="en-US" altLang="zh-CN" sz="2000" kern="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(9)+(((6)+((3)*(2)))/((8)/((5)-(3))))</a:t>
            </a:r>
            <a:r>
              <a:rPr lang="zh-CN" altLang="en-US" sz="2000" kern="100" dirty="0">
                <a:latin typeface="DengXian" panose="02010600030101010101" pitchFamily="2" charset="-122"/>
                <a:ea typeface="DengXian" panose="02010600030101010101" pitchFamily="2" charset="-122"/>
                <a:cs typeface="Times New Roman" panose="02020603050405020304" pitchFamily="18" charset="0"/>
              </a:rPr>
              <a:t>   </a:t>
            </a:r>
            <a:r>
              <a:rPr lang="zh-CN" altLang="en-US" sz="2000" kern="100" dirty="0">
                <a:latin typeface="+mn-ea"/>
                <a:cs typeface="Times New Roman" panose="02020603050405020304" pitchFamily="18" charset="0"/>
              </a:rPr>
              <a:t>中缀表示法</a:t>
            </a:r>
            <a:endParaRPr lang="en-US" altLang="zh-CN" sz="2000" dirty="0">
              <a:solidFill>
                <a:srgbClr val="333333"/>
              </a:solidFill>
              <a:effectLst/>
              <a:latin typeface="+mn-ea"/>
            </a:endParaRPr>
          </a:p>
          <a:p>
            <a:r>
              <a:rPr lang="zh-CN" altLang="en-US" dirty="0">
                <a:solidFill>
                  <a:srgbClr val="333333"/>
                </a:solidFill>
                <a:latin typeface="Times New Roman" panose="02020603050405020304" pitchFamily="18" charset="0"/>
                <a:ea typeface="宋体" panose="02010600030101010101" pitchFamily="2" charset="-122"/>
              </a:rPr>
              <a:t>                                                       </a:t>
            </a:r>
            <a:endParaRPr lang="zh-CN" altLang="zh-CN" sz="2000" kern="100" dirty="0">
              <a:solidFill>
                <a:srgbClr val="C00000"/>
              </a:solidFill>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10" name="文本框 9"/>
          <p:cNvSpPr txBox="1"/>
          <p:nvPr/>
        </p:nvSpPr>
        <p:spPr>
          <a:xfrm>
            <a:off x="5219984" y="1430595"/>
            <a:ext cx="4873450" cy="46166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Times New Roman" panose="02020603050405020304" pitchFamily="18" charset="0"/>
                <a:ea typeface="宋体" panose="02010600030101010101" pitchFamily="2" charset="-122"/>
              </a:rPr>
              <a:t>表达式：</a:t>
            </a:r>
            <a:r>
              <a:rPr lang="en-US" altLang="zh-CN" sz="2400" dirty="0">
                <a:solidFill>
                  <a:srgbClr val="333333"/>
                </a:solidFill>
                <a:effectLst/>
                <a:latin typeface="Times New Roman" panose="02020603050405020304" pitchFamily="18" charset="0"/>
                <a:ea typeface="宋体" panose="02010600030101010101" pitchFamily="2" charset="-122"/>
              </a:rPr>
              <a:t>9</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(6</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2)</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(8</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(5</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zh-CN" sz="2400" dirty="0">
                <a:effectLst/>
              </a:rPr>
              <a:t> </a:t>
            </a:r>
            <a:endParaRPr kumimoji="1" lang="zh-CN" altLang="en-US" sz="2400" dirty="0"/>
          </a:p>
        </p:txBody>
      </p:sp>
      <p:sp>
        <p:nvSpPr>
          <p:cNvPr id="6" name="任意多边形: 形状 13"/>
          <p:cNvSpPr/>
          <p:nvPr/>
        </p:nvSpPr>
        <p:spPr>
          <a:xfrm>
            <a:off x="5417865" y="4531234"/>
            <a:ext cx="5257516" cy="179234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indent="-342900" defTabSz="1155700">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通过遍历将表达式树转换为算术表达式的时间复杂度是</a:t>
            </a:r>
            <a:r>
              <a:rPr lang="en-US" altLang="zh-CN" sz="2000" dirty="0">
                <a:latin typeface="微软雅黑" panose="020B0503020204020204" pitchFamily="34" charset="-122"/>
                <a:ea typeface="微软雅黑" panose="020B0503020204020204" pitchFamily="34" charset="-122"/>
              </a:rPr>
              <a:t>O(n),</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表示结点数目</a:t>
            </a:r>
            <a:endParaRPr lang="en-US" altLang="zh-CN" sz="2000" dirty="0">
              <a:latin typeface="微软雅黑" panose="020B0503020204020204" pitchFamily="34" charset="-122"/>
              <a:ea typeface="微软雅黑" panose="020B0503020204020204" pitchFamily="34" charset="-122"/>
            </a:endParaRPr>
          </a:p>
          <a:p>
            <a:pPr marL="342900" indent="-342900" defTabSz="1155700">
              <a:spcBef>
                <a:spcPct val="0"/>
              </a:spcBef>
              <a:spcAft>
                <a:spcPct val="35000"/>
              </a:spcAft>
              <a:buFont typeface="Arial" panose="020B0604020202020204" pitchFamily="34" charset="0"/>
              <a:buChar char="•"/>
            </a:pPr>
            <a:r>
              <a:rPr lang="zh-CN" altLang="en-US" sz="2000" dirty="0">
                <a:solidFill>
                  <a:schemeClr val="accent4">
                    <a:lumMod val="20000"/>
                    <a:lumOff val="80000"/>
                  </a:schemeClr>
                </a:solidFill>
                <a:latin typeface="微软雅黑" panose="020B0503020204020204" pitchFamily="34" charset="-122"/>
                <a:ea typeface="微软雅黑" panose="020B0503020204020204" pitchFamily="34" charset="-122"/>
              </a:rPr>
              <a:t>思考</a:t>
            </a:r>
            <a:r>
              <a:rPr lang="zh-CN" altLang="en-US" sz="2000" dirty="0">
                <a:latin typeface="微软雅黑" panose="020B0503020204020204" pitchFamily="34" charset="-122"/>
                <a:ea typeface="微软雅黑" panose="020B0503020204020204" pitchFamily="34" charset="-122"/>
              </a:rPr>
              <a:t>：如何将算术（中缀）表达式转换为表达式树，分析需要使用的关键数据结构</a:t>
            </a:r>
            <a:endParaRPr lang="zh-CN" altLang="zh-CN" sz="2000" dirty="0">
              <a:latin typeface="微软雅黑" panose="020B0503020204020204" pitchFamily="34" charset="-122"/>
              <a:ea typeface="微软雅黑" panose="020B0503020204020204" pitchFamily="34" charset="-122"/>
            </a:endParaRPr>
          </a:p>
        </p:txBody>
      </p:sp>
      <p:sp>
        <p:nvSpPr>
          <p:cNvPr id="11" name="下箭头 10"/>
          <p:cNvSpPr/>
          <p:nvPr/>
        </p:nvSpPr>
        <p:spPr>
          <a:xfrm>
            <a:off x="7803932" y="4259520"/>
            <a:ext cx="509391" cy="217568"/>
          </a:xfrm>
          <a:prstGeom prst="down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*表达式树的构建</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pic>
        <p:nvPicPr>
          <p:cNvPr id="9" name="图片 8"/>
          <p:cNvPicPr>
            <a:picLocks noChangeAspect="1"/>
          </p:cNvPicPr>
          <p:nvPr/>
        </p:nvPicPr>
        <p:blipFill>
          <a:blip r:embed="rId1"/>
          <a:stretch>
            <a:fillRect/>
          </a:stretch>
        </p:blipFill>
        <p:spPr>
          <a:xfrm>
            <a:off x="678443" y="2860703"/>
            <a:ext cx="4675922" cy="3089449"/>
          </a:xfrm>
          <a:prstGeom prst="rect">
            <a:avLst/>
          </a:prstGeom>
        </p:spPr>
      </p:pic>
      <p:sp>
        <p:nvSpPr>
          <p:cNvPr id="15" name="任意多边形: 形状 8"/>
          <p:cNvSpPr/>
          <p:nvPr/>
        </p:nvSpPr>
        <p:spPr>
          <a:xfrm>
            <a:off x="1786564" y="6125131"/>
            <a:ext cx="1915593" cy="46166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表达式树</a:t>
            </a:r>
            <a:endParaRPr lang="zh-CN" altLang="en-US" sz="2000" kern="12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307636" y="1377650"/>
            <a:ext cx="4873450" cy="46166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Times New Roman" panose="02020603050405020304" pitchFamily="18" charset="0"/>
                <a:ea typeface="宋体" panose="02010600030101010101" pitchFamily="2" charset="-122"/>
              </a:rPr>
              <a:t>表达式：</a:t>
            </a:r>
            <a:r>
              <a:rPr lang="en-US" altLang="zh-CN" sz="2400" dirty="0">
                <a:solidFill>
                  <a:srgbClr val="333333"/>
                </a:solidFill>
                <a:effectLst/>
                <a:latin typeface="Times New Roman" panose="02020603050405020304" pitchFamily="18" charset="0"/>
                <a:ea typeface="宋体" panose="02010600030101010101" pitchFamily="2" charset="-122"/>
              </a:rPr>
              <a:t>9</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(6</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2)</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(8</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(5</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zh-CN" sz="2400" dirty="0">
                <a:effectLst/>
              </a:rPr>
              <a:t> </a:t>
            </a:r>
            <a:endParaRPr kumimoji="1" lang="zh-CN" altLang="en-US" sz="2400" dirty="0"/>
          </a:p>
        </p:txBody>
      </p:sp>
      <p:sp>
        <p:nvSpPr>
          <p:cNvPr id="12" name="下箭头 11"/>
          <p:cNvSpPr/>
          <p:nvPr/>
        </p:nvSpPr>
        <p:spPr>
          <a:xfrm>
            <a:off x="2217310" y="2106464"/>
            <a:ext cx="1054100" cy="4445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5732344" y="1337425"/>
            <a:ext cx="5926255" cy="1569660"/>
          </a:xfrm>
          <a:prstGeom prst="rect">
            <a:avLst/>
          </a:prstGeom>
          <a:noFill/>
        </p:spPr>
        <p:txBody>
          <a:bodyPr wrap="square" rtlCol="0">
            <a:spAutoFit/>
          </a:bodyPr>
          <a:lstStyle/>
          <a:p>
            <a:r>
              <a:rPr kumimoji="1" lang="zh-CN" altLang="en-US" sz="2400" b="1" dirty="0">
                <a:latin typeface="微软雅黑" panose="020B0503020204020204" pitchFamily="34" charset="-122"/>
                <a:ea typeface="微软雅黑" panose="020B0503020204020204" pitchFamily="34" charset="-122"/>
              </a:rPr>
              <a:t>算法</a:t>
            </a:r>
            <a:r>
              <a:rPr kumimoji="1" lang="en-US" altLang="zh-CN" sz="2400" b="1" dirty="0">
                <a:latin typeface="微软雅黑" panose="020B0503020204020204" pitchFamily="34" charset="-122"/>
                <a:ea typeface="微软雅黑" panose="020B0503020204020204" pitchFamily="34" charset="-122"/>
              </a:rPr>
              <a:t>1</a:t>
            </a:r>
            <a:r>
              <a:rPr kumimoji="1" lang="zh-CN" altLang="en-US" sz="2400" dirty="0">
                <a:latin typeface="微软雅黑" panose="020B0503020204020204" pitchFamily="34" charset="-122"/>
                <a:ea typeface="微软雅黑" panose="020B0503020204020204" pitchFamily="34" charset="-122"/>
              </a:rPr>
              <a:t>：由中缀表达式直接建树，每次从表达式中查找</a:t>
            </a:r>
            <a:r>
              <a:rPr kumimoji="1" lang="zh-CN" altLang="en-US" sz="2400" dirty="0">
                <a:solidFill>
                  <a:srgbClr val="00B0F0"/>
                </a:solidFill>
                <a:latin typeface="微软雅黑" panose="020B0503020204020204" pitchFamily="34" charset="-122"/>
                <a:ea typeface="微软雅黑" panose="020B0503020204020204" pitchFamily="34" charset="-122"/>
              </a:rPr>
              <a:t>优先级最低</a:t>
            </a:r>
            <a:r>
              <a:rPr kumimoji="1" lang="zh-CN" altLang="en-US" sz="2400" dirty="0">
                <a:latin typeface="微软雅黑" panose="020B0503020204020204" pitchFamily="34" charset="-122"/>
                <a:ea typeface="微软雅黑" panose="020B0503020204020204" pitchFamily="34" charset="-122"/>
              </a:rPr>
              <a:t>的运算符生成树（子树）根结点，然后递归转换运算符两边的表达式为根结点的左右子树</a:t>
            </a:r>
            <a:endParaRPr kumimoji="1" lang="zh-CN" altLang="en-US" sz="2400" dirty="0">
              <a:latin typeface="微软雅黑" panose="020B0503020204020204" pitchFamily="34" charset="-122"/>
              <a:ea typeface="微软雅黑" panose="020B0503020204020204" pitchFamily="34" charset="-122"/>
            </a:endParaRPr>
          </a:p>
        </p:txBody>
      </p:sp>
      <p:sp>
        <p:nvSpPr>
          <p:cNvPr id="14" name="任意多边形: 形状 8"/>
          <p:cNvSpPr/>
          <p:nvPr/>
        </p:nvSpPr>
        <p:spPr>
          <a:xfrm>
            <a:off x="7583572" y="2967335"/>
            <a:ext cx="2977747" cy="46166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lvl="0" indent="-342900" algn="ctr" defTabSz="1155700">
              <a:lnSpc>
                <a:spcPct val="90000"/>
              </a:lnSpc>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难度大，时间效率低</a:t>
            </a:r>
            <a:endParaRPr lang="zh-CN" altLang="en-US" sz="2000" kern="12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5714129" y="3489250"/>
            <a:ext cx="6053255" cy="1200329"/>
          </a:xfrm>
          <a:prstGeom prst="rect">
            <a:avLst/>
          </a:prstGeom>
          <a:noFill/>
        </p:spPr>
        <p:txBody>
          <a:bodyPr wrap="square" rtlCol="0">
            <a:spAutoFit/>
          </a:bodyPr>
          <a:lstStyle/>
          <a:p>
            <a:r>
              <a:rPr kumimoji="1" lang="zh-CN" altLang="en-US" sz="2400" b="1" dirty="0">
                <a:latin typeface="微软雅黑" panose="020B0503020204020204" pitchFamily="34" charset="-122"/>
                <a:ea typeface="微软雅黑" panose="020B0503020204020204" pitchFamily="34" charset="-122"/>
              </a:rPr>
              <a:t>算法</a:t>
            </a:r>
            <a:r>
              <a:rPr kumimoji="1" lang="en-US" altLang="zh-CN" sz="2400" b="1" dirty="0">
                <a:latin typeface="微软雅黑" panose="020B0503020204020204" pitchFamily="34" charset="-122"/>
                <a:ea typeface="微软雅黑" panose="020B0503020204020204" pitchFamily="34" charset="-122"/>
              </a:rPr>
              <a:t>2</a:t>
            </a:r>
            <a:r>
              <a:rPr kumimoji="1" lang="zh-CN" altLang="en-US" sz="2400" dirty="0">
                <a:latin typeface="微软雅黑" panose="020B0503020204020204" pitchFamily="34" charset="-122"/>
                <a:ea typeface="微软雅黑" panose="020B0503020204020204" pitchFamily="34" charset="-122"/>
              </a:rPr>
              <a:t>：先将中缀表达式转换成</a:t>
            </a:r>
            <a:r>
              <a:rPr kumimoji="1" lang="zh-CN" altLang="en-US" sz="2400" dirty="0">
                <a:solidFill>
                  <a:srgbClr val="C00000"/>
                </a:solidFill>
                <a:latin typeface="微软雅黑" panose="020B0503020204020204" pitchFamily="34" charset="-122"/>
                <a:ea typeface="微软雅黑" panose="020B0503020204020204" pitchFamily="34" charset="-122"/>
              </a:rPr>
              <a:t>后缀表达式</a:t>
            </a:r>
            <a:r>
              <a:rPr kumimoji="1" lang="zh-CN" altLang="en-US" sz="2400" dirty="0">
                <a:latin typeface="微软雅黑" panose="020B0503020204020204" pitchFamily="34" charset="-122"/>
                <a:ea typeface="微软雅黑" panose="020B0503020204020204" pitchFamily="34" charset="-122"/>
              </a:rPr>
              <a:t>，然后使用后缀表达式建树。建树过程与从后缀表达式生成中缀表达式的过程一致！</a:t>
            </a:r>
            <a:endParaRPr kumimoji="1" lang="zh-CN" altLang="en-US" sz="2400" dirty="0">
              <a:latin typeface="微软雅黑" panose="020B0503020204020204" pitchFamily="34" charset="-122"/>
              <a:ea typeface="微软雅黑" panose="020B0503020204020204" pitchFamily="34" charset="-122"/>
            </a:endParaRPr>
          </a:p>
        </p:txBody>
      </p:sp>
      <p:sp>
        <p:nvSpPr>
          <p:cNvPr id="17" name="任意多边形: 形状 8"/>
          <p:cNvSpPr/>
          <p:nvPr/>
        </p:nvSpPr>
        <p:spPr>
          <a:xfrm>
            <a:off x="7151773" y="4780566"/>
            <a:ext cx="4202027" cy="46166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lvl="0" indent="-342900" algn="ctr" defTabSz="1155700">
              <a:lnSpc>
                <a:spcPct val="90000"/>
              </a:lnSpc>
              <a:spcBef>
                <a:spcPct val="0"/>
              </a:spcBef>
              <a:spcAft>
                <a:spcPct val="350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时间效率高（线性时间</a:t>
            </a:r>
            <a:r>
              <a:rPr lang="en-US" altLang="zh-CN" sz="2000" dirty="0">
                <a:latin typeface="微软雅黑" panose="020B0503020204020204" pitchFamily="34" charset="-122"/>
                <a:ea typeface="微软雅黑" panose="020B0503020204020204" pitchFamily="34" charset="-122"/>
              </a:rPr>
              <a:t>O(n))</a:t>
            </a:r>
            <a:endParaRPr lang="zh-CN" altLang="en-US" sz="2000" kern="1200"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5668843" y="5442320"/>
            <a:ext cx="6053255" cy="1015663"/>
          </a:xfrm>
          <a:prstGeom prst="rect">
            <a:avLst/>
          </a:prstGeom>
          <a:solidFill>
            <a:schemeClr val="accent2">
              <a:lumMod val="75000"/>
            </a:schemeClr>
          </a:solidFill>
        </p:spPr>
        <p:txBody>
          <a:bodyPr wrap="square" rtlCol="0">
            <a:spAutoFit/>
          </a:bodyPr>
          <a:lstStyle/>
          <a:p>
            <a:r>
              <a:rPr kumimoji="1" lang="zh-CN" altLang="en-US" sz="2000" b="1" dirty="0">
                <a:solidFill>
                  <a:schemeClr val="bg1"/>
                </a:solidFill>
                <a:latin typeface="微软雅黑" panose="020B0503020204020204" pitchFamily="34" charset="-122"/>
                <a:ea typeface="微软雅黑" panose="020B0503020204020204" pitchFamily="34" charset="-122"/>
              </a:rPr>
              <a:t>思考</a:t>
            </a:r>
            <a:r>
              <a:rPr kumimoji="1" lang="zh-CN" altLang="en-US" sz="2000" dirty="0">
                <a:solidFill>
                  <a:schemeClr val="bg1"/>
                </a:solidFill>
                <a:latin typeface="微软雅黑" panose="020B0503020204020204" pitchFamily="34" charset="-122"/>
                <a:ea typeface="微软雅黑" panose="020B0503020204020204" pitchFamily="34" charset="-122"/>
              </a:rPr>
              <a:t>：算法</a:t>
            </a:r>
            <a:r>
              <a:rPr kumimoji="1" lang="en-US" altLang="zh-CN" sz="2000" dirty="0">
                <a:solidFill>
                  <a:schemeClr val="bg1"/>
                </a:solidFill>
                <a:latin typeface="微软雅黑" panose="020B0503020204020204" pitchFamily="34" charset="-122"/>
                <a:ea typeface="微软雅黑" panose="020B0503020204020204" pitchFamily="34" charset="-122"/>
              </a:rPr>
              <a:t>2</a:t>
            </a:r>
            <a:r>
              <a:rPr kumimoji="1" lang="zh-CN" altLang="en-US" sz="2000" dirty="0">
                <a:solidFill>
                  <a:schemeClr val="bg1"/>
                </a:solidFill>
                <a:latin typeface="微软雅黑" panose="020B0503020204020204" pitchFamily="34" charset="-122"/>
                <a:ea typeface="微软雅黑" panose="020B0503020204020204" pitchFamily="34" charset="-122"/>
              </a:rPr>
              <a:t>需要两次转换，每次都使用栈存放中间结果，可否将两次转换合并成一次？这种情况下，需要多少栈？栈中存放什么数据？</a:t>
            </a:r>
            <a:endParaRPr kumimoji="1"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*表达式树的构建</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5715000" y="1936450"/>
            <a:ext cx="548900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Times New Roman" panose="02020603050405020304" pitchFamily="18" charset="0"/>
                <a:ea typeface="宋体" panose="02010600030101010101" pitchFamily="2" charset="-122"/>
              </a:rPr>
              <a:t>中缀表达式：</a:t>
            </a:r>
            <a:r>
              <a:rPr lang="en-US" altLang="zh-CN" sz="2400" dirty="0">
                <a:solidFill>
                  <a:srgbClr val="333333"/>
                </a:solidFill>
                <a:effectLst/>
                <a:latin typeface="Times New Roman" panose="02020603050405020304" pitchFamily="18" charset="0"/>
                <a:ea typeface="宋体" panose="02010600030101010101" pitchFamily="2" charset="-122"/>
              </a:rPr>
              <a:t>9</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(6</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2)</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(8</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(5</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zh-CN" sz="2400" dirty="0">
                <a:effectLst/>
              </a:rPr>
              <a:t> </a:t>
            </a:r>
            <a:endParaRPr kumimoji="1" lang="zh-CN" altLang="en-US" sz="2400" dirty="0"/>
          </a:p>
        </p:txBody>
      </p:sp>
      <p:sp>
        <p:nvSpPr>
          <p:cNvPr id="6" name="矩形 5"/>
          <p:cNvSpPr/>
          <p:nvPr/>
        </p:nvSpPr>
        <p:spPr>
          <a:xfrm>
            <a:off x="1409700" y="5130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409700" y="4683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409700" y="4241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409700" y="3794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 name="矩形 18"/>
          <p:cNvSpPr/>
          <p:nvPr/>
        </p:nvSpPr>
        <p:spPr>
          <a:xfrm>
            <a:off x="8445500" y="5130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0" name="矩形 19"/>
          <p:cNvSpPr/>
          <p:nvPr/>
        </p:nvSpPr>
        <p:spPr>
          <a:xfrm>
            <a:off x="8445500" y="4683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1" name="矩形 20"/>
          <p:cNvSpPr/>
          <p:nvPr/>
        </p:nvSpPr>
        <p:spPr>
          <a:xfrm>
            <a:off x="8445500" y="4241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2" name="矩形 21"/>
          <p:cNvSpPr/>
          <p:nvPr/>
        </p:nvSpPr>
        <p:spPr>
          <a:xfrm>
            <a:off x="8445500" y="3794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838200" y="5676900"/>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右箭头 23"/>
          <p:cNvSpPr/>
          <p:nvPr/>
        </p:nvSpPr>
        <p:spPr>
          <a:xfrm>
            <a:off x="8089900" y="5765800"/>
            <a:ext cx="317500" cy="152400"/>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7494726" y="1504650"/>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293100" y="6197600"/>
            <a:ext cx="1107996" cy="369332"/>
          </a:xfrm>
          <a:prstGeom prst="rect">
            <a:avLst/>
          </a:prstGeom>
          <a:noFill/>
        </p:spPr>
        <p:txBody>
          <a:bodyPr wrap="none" rtlCol="0">
            <a:spAutoFit/>
          </a:bodyPr>
          <a:lstStyle/>
          <a:p>
            <a:r>
              <a:rPr kumimoji="1" lang="zh-CN" altLang="en-US" dirty="0">
                <a:solidFill>
                  <a:srgbClr val="00B0F0"/>
                </a:solidFill>
                <a:latin typeface="微软雅黑" panose="020B0503020204020204" pitchFamily="34" charset="-122"/>
                <a:ea typeface="微软雅黑" panose="020B0503020204020204" pitchFamily="34" charset="-122"/>
              </a:rPr>
              <a:t>运算符栈</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84225" y="6197600"/>
            <a:ext cx="272382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表达式树结点（指针）栈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29" name="矩形 28"/>
          <p:cNvSpPr/>
          <p:nvPr/>
        </p:nvSpPr>
        <p:spPr>
          <a:xfrm>
            <a:off x="1409700" y="3355811"/>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30" name="矩形 29"/>
          <p:cNvSpPr/>
          <p:nvPr/>
        </p:nvSpPr>
        <p:spPr>
          <a:xfrm>
            <a:off x="1409700" y="290863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31" name="矩形 30"/>
          <p:cNvSpPr/>
          <p:nvPr/>
        </p:nvSpPr>
        <p:spPr>
          <a:xfrm>
            <a:off x="8442919" y="3355811"/>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32" name="矩形 31"/>
          <p:cNvSpPr/>
          <p:nvPr/>
        </p:nvSpPr>
        <p:spPr>
          <a:xfrm>
            <a:off x="8442919" y="290863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a:t>
            </a:r>
            <a:r>
              <a:rPr lang="zh-CN" altLang="en-US" dirty="0"/>
              <a:t>问题引入：商品分类树</a:t>
            </a:r>
            <a:endParaRPr lang="zh-CN" altLang="en-US" dirty="0"/>
          </a:p>
        </p:txBody>
      </p:sp>
      <p:sp>
        <p:nvSpPr>
          <p:cNvPr id="3" name="副标题 2"/>
          <p:cNvSpPr>
            <a:spLocks noGrp="1"/>
          </p:cNvSpPr>
          <p:nvPr>
            <p:ph type="subTitle" idx="1"/>
          </p:nvPr>
        </p:nvSpPr>
        <p:spPr/>
        <p:txBody>
          <a:bodyPr/>
          <a:lstStyle/>
          <a:p>
            <a:r>
              <a:rPr lang="en-US" altLang="zh-CN" dirty="0"/>
              <a:t>5.1 </a:t>
            </a:r>
            <a:r>
              <a:rPr lang="zh-CN" altLang="en-US" dirty="0"/>
              <a:t>问题引入</a:t>
            </a:r>
            <a:endParaRPr lang="zh-CN" altLang="en-US" dirty="0"/>
          </a:p>
        </p:txBody>
      </p:sp>
      <p:sp>
        <p:nvSpPr>
          <p:cNvPr id="4" name="文本占位符 3"/>
          <p:cNvSpPr>
            <a:spLocks noGrp="1"/>
          </p:cNvSpPr>
          <p:nvPr>
            <p:ph type="body" idx="10"/>
          </p:nvPr>
        </p:nvSpPr>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zh-CN" sz="2400" b="1" dirty="0"/>
              <a:t>商品</a:t>
            </a:r>
            <a:r>
              <a:rPr lang="zh-CN" altLang="en-US" sz="2400" b="1" dirty="0"/>
              <a:t>分类树</a:t>
            </a:r>
            <a:endParaRPr lang="en-US" altLang="zh-CN" sz="2400" b="1" dirty="0"/>
          </a:p>
          <a:p>
            <a:pPr>
              <a:lnSpc>
                <a:spcPct val="110000"/>
              </a:lnSpc>
            </a:pPr>
            <a:r>
              <a:rPr lang="zh-CN" altLang="en-US" sz="2400" b="1" dirty="0"/>
              <a:t>   </a:t>
            </a:r>
            <a:r>
              <a:rPr lang="zh-CN" altLang="en-US" sz="2400" dirty="0"/>
              <a:t>结构与倒立的树相似，展示对数以千万计的商品由上至下、由粗到细的分类</a:t>
            </a:r>
            <a:endParaRPr lang="zh-CN" altLang="en-US" sz="2400" dirty="0"/>
          </a:p>
          <a:p>
            <a:pPr>
              <a:lnSpc>
                <a:spcPct val="110000"/>
              </a:lnSpc>
            </a:pPr>
            <a:endParaRPr lang="en-US" altLang="zh-CN" sz="2400" dirty="0"/>
          </a:p>
          <a:p>
            <a:pPr>
              <a:lnSpc>
                <a:spcPct val="110000"/>
              </a:lnSpc>
            </a:pPr>
            <a:endParaRPr lang="en-US" altLang="zh-CN" sz="2400" b="1" dirty="0"/>
          </a:p>
          <a:p>
            <a:pPr>
              <a:lnSpc>
                <a:spcPct val="110000"/>
              </a:lnSpc>
            </a:pPr>
            <a:r>
              <a:rPr lang="zh-CN" altLang="en-US" sz="2400" b="1" dirty="0"/>
              <a:t>     </a:t>
            </a:r>
            <a:endParaRPr lang="en-US" altLang="zh-CN" sz="2400" b="1" dirty="0"/>
          </a:p>
          <a:p>
            <a:pPr>
              <a:lnSpc>
                <a:spcPct val="110000"/>
              </a:lnSpc>
            </a:pPr>
            <a:endParaRPr lang="en-US" altLang="zh-CN" sz="2400" dirty="0">
              <a:latin typeface="微软雅黑" panose="020B0503020204020204" pitchFamily="34" charset="-122"/>
              <a:ea typeface="微软雅黑" panose="020B0503020204020204" pitchFamily="34" charset="-122"/>
            </a:endParaRPr>
          </a:p>
          <a:p>
            <a:pPr>
              <a:lnSpc>
                <a:spcPct val="110000"/>
              </a:lnSpc>
            </a:pPr>
            <a:endParaRPr lang="en-US" altLang="zh-CN" sz="2400" dirty="0"/>
          </a:p>
          <a:p>
            <a:pPr>
              <a:lnSpc>
                <a:spcPct val="110000"/>
              </a:lnSpc>
            </a:pPr>
            <a:endParaRPr lang="en-US" altLang="zh-CN" sz="2400" dirty="0">
              <a:latin typeface="微软雅黑" panose="020B0503020204020204" pitchFamily="34" charset="-122"/>
              <a:ea typeface="微软雅黑" panose="020B0503020204020204" pitchFamily="34" charset="-122"/>
            </a:endParaRPr>
          </a:p>
          <a:p>
            <a:pPr>
              <a:lnSpc>
                <a:spcPct val="110000"/>
              </a:lnSpc>
            </a:pPr>
            <a:endParaRPr lang="en-US" altLang="zh-CN" sz="2400" dirty="0"/>
          </a:p>
        </p:txBody>
      </p:sp>
      <p:pic>
        <p:nvPicPr>
          <p:cNvPr id="6" name="Picture 3" descr="http://www.kdocs.cn/api/v3/office/copy/Y3RSeEJJRFFmTFBlMkh2NGdocVJ5ZFkxOERWZnIxMHAxQTVGOGZ3Mk5mdmxhV295ajN6MklUNjMvcEtzZDhDUFRtRmFOSDJGbm9WQ1FxRWxrelhLVFFMbzhpZEdGdDZWQUI1aFRqaGRwbWNFbmhidHZnNHZaVDNQMWJkdk5qSFUxMzE3V204NnZNbUhQU0R3T0tXZ2J0bktiWVJ3YmlVSGRVZ0dHUGkrL3g2VWdSNXBWMUZDS3hCM3ZQQnhIYjNjMkp3NFJvS1daWGZhcjdiSkZBSEFkZlRLOWJLWUFCcWZCSnY0bXZ2MDhmN3drRHg4R2RsMmlaV1BWNTVkdy9TRnZ4V25HejJGZGlZPQ==/attach/object/94c00b44c66c52dcbc5c21115a8763fac533a9ca?"/>
          <p:cNvPicPr>
            <a:picLocks noChangeAspect="1" noChangeArrowheads="1"/>
          </p:cNvPicPr>
          <p:nvPr/>
        </p:nvPicPr>
        <p:blipFill rotWithShape="1">
          <a:blip r:embed="rId1">
            <a:extLst>
              <a:ext uri="{28A0092B-C50C-407E-A947-70E740481C1C}">
                <a14:useLocalDpi xmlns:a14="http://schemas.microsoft.com/office/drawing/2010/main" val="0"/>
              </a:ext>
            </a:extLst>
          </a:blip>
          <a:srcRect l="17675"/>
          <a:stretch>
            <a:fillRect/>
          </a:stretch>
        </p:blipFill>
        <p:spPr bwMode="auto">
          <a:xfrm>
            <a:off x="2796882" y="2575806"/>
            <a:ext cx="6630009" cy="3455318"/>
          </a:xfrm>
          <a:prstGeom prst="rect">
            <a:avLst/>
          </a:prstGeom>
          <a:noFill/>
          <a:extLst>
            <a:ext uri="{909E8E84-426E-40DD-AFC4-6F175D3DCCD1}">
              <a14:hiddenFill xmlns:a14="http://schemas.microsoft.com/office/drawing/2010/main">
                <a:solidFill>
                  <a:srgbClr val="FFFFFF"/>
                </a:solidFill>
              </a14:hiddenFill>
            </a:ext>
          </a:extLst>
        </p:spPr>
      </p:pic>
      <p:sp>
        <p:nvSpPr>
          <p:cNvPr id="13" name="对话气泡: 圆角矩形 15"/>
          <p:cNvSpPr/>
          <p:nvPr/>
        </p:nvSpPr>
        <p:spPr>
          <a:xfrm>
            <a:off x="6783912" y="2575806"/>
            <a:ext cx="2499539" cy="503141"/>
          </a:xfrm>
          <a:prstGeom prst="wedgeRoundRectCallout">
            <a:avLst>
              <a:gd name="adj1" fmla="val -57985"/>
              <a:gd name="adj2" fmla="val 24938"/>
              <a:gd name="adj3" fmla="val 16667"/>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根结点（所有商品）</a:t>
            </a:r>
            <a:endParaRPr lang="zh-CN" altLang="en-US" sz="2000" dirty="0">
              <a:latin typeface="微软雅黑" panose="020B0503020204020204" pitchFamily="34" charset="-122"/>
              <a:ea typeface="微软雅黑" panose="020B0503020204020204" pitchFamily="34" charset="-122"/>
            </a:endParaRPr>
          </a:p>
        </p:txBody>
      </p:sp>
      <p:sp>
        <p:nvSpPr>
          <p:cNvPr id="14" name="对话气泡: 圆角矩形 15"/>
          <p:cNvSpPr/>
          <p:nvPr/>
        </p:nvSpPr>
        <p:spPr>
          <a:xfrm>
            <a:off x="8621525" y="5459523"/>
            <a:ext cx="2732275" cy="485731"/>
          </a:xfrm>
          <a:prstGeom prst="wedgeRoundRectCallout">
            <a:avLst>
              <a:gd name="adj1" fmla="val -53321"/>
              <a:gd name="adj2" fmla="val 26147"/>
              <a:gd name="adj3" fmla="val 16667"/>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微软雅黑" panose="020B0503020204020204" pitchFamily="34" charset="-122"/>
                <a:ea typeface="微软雅黑" panose="020B0503020204020204" pitchFamily="34" charset="-122"/>
              </a:rPr>
              <a:t>叶结点（终端商品）</a:t>
            </a:r>
            <a:endParaRPr lang="zh-CN" altLang="en-US" sz="2000" dirty="0">
              <a:latin typeface="微软雅黑" panose="020B0503020204020204" pitchFamily="34" charset="-122"/>
              <a:ea typeface="微软雅黑" panose="020B0503020204020204" pitchFamily="34" charset="-122"/>
            </a:endParaRPr>
          </a:p>
        </p:txBody>
      </p:sp>
      <p:sp>
        <p:nvSpPr>
          <p:cNvPr id="20" name="对话气泡: 圆角矩形 15"/>
          <p:cNvSpPr/>
          <p:nvPr/>
        </p:nvSpPr>
        <p:spPr>
          <a:xfrm>
            <a:off x="1193800" y="4289297"/>
            <a:ext cx="2691674" cy="1035033"/>
          </a:xfrm>
          <a:prstGeom prst="wedgeRoundRectCallout">
            <a:avLst>
              <a:gd name="adj1" fmla="val 82879"/>
              <a:gd name="adj2" fmla="val 11084"/>
              <a:gd name="adj3" fmla="val 16667"/>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相邻两层结点用边连接，表示父子关系（包含关系）</a:t>
            </a:r>
            <a:endParaRPr lang="zh-CN" altLang="en-US" sz="2000" dirty="0">
              <a:latin typeface="微软雅黑" panose="020B0503020204020204" pitchFamily="34" charset="-122"/>
              <a:ea typeface="微软雅黑" panose="020B0503020204020204" pitchFamily="34" charset="-122"/>
            </a:endParaRPr>
          </a:p>
        </p:txBody>
      </p:sp>
      <p:sp>
        <p:nvSpPr>
          <p:cNvPr id="22" name="对话气泡: 圆角矩形 15"/>
          <p:cNvSpPr/>
          <p:nvPr/>
        </p:nvSpPr>
        <p:spPr>
          <a:xfrm>
            <a:off x="584223" y="5516774"/>
            <a:ext cx="2954756" cy="1035033"/>
          </a:xfrm>
          <a:prstGeom prst="wedgeRoundRectCallout">
            <a:avLst>
              <a:gd name="adj1" fmla="val -21714"/>
              <a:gd name="adj2" fmla="val -65365"/>
              <a:gd name="adj3" fmla="val 16667"/>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除树根外，每个结点都有且仅有一个父结点</a:t>
            </a:r>
            <a:endParaRPr lang="zh-CN" altLang="en-US" sz="2000" dirty="0">
              <a:latin typeface="微软雅黑" panose="020B0503020204020204" pitchFamily="34" charset="-122"/>
              <a:ea typeface="微软雅黑" panose="020B0503020204020204" pitchFamily="34" charset="-122"/>
            </a:endParaRPr>
          </a:p>
        </p:txBody>
      </p:sp>
      <p:sp>
        <p:nvSpPr>
          <p:cNvPr id="27" name="对话气泡: 圆角矩形 15"/>
          <p:cNvSpPr/>
          <p:nvPr/>
        </p:nvSpPr>
        <p:spPr>
          <a:xfrm>
            <a:off x="1193800" y="4289297"/>
            <a:ext cx="2691674" cy="1035033"/>
          </a:xfrm>
          <a:prstGeom prst="wedgeRoundRectCallout">
            <a:avLst>
              <a:gd name="adj1" fmla="val 118266"/>
              <a:gd name="adj2" fmla="val -89531"/>
              <a:gd name="adj3" fmla="val 16667"/>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相邻两层结点有边连接，表示父子关系</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*表达式树的构建</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5715000" y="1936450"/>
            <a:ext cx="548900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Times New Roman" panose="02020603050405020304" pitchFamily="18" charset="0"/>
                <a:ea typeface="宋体" panose="02010600030101010101" pitchFamily="2" charset="-122"/>
              </a:rPr>
              <a:t>中缀表达式：</a:t>
            </a:r>
            <a:r>
              <a:rPr lang="en-US" altLang="zh-CN" sz="2400" dirty="0">
                <a:solidFill>
                  <a:srgbClr val="333333"/>
                </a:solidFill>
                <a:effectLst/>
                <a:latin typeface="Times New Roman" panose="02020603050405020304" pitchFamily="18" charset="0"/>
                <a:ea typeface="宋体" panose="02010600030101010101" pitchFamily="2" charset="-122"/>
              </a:rPr>
              <a:t>9</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(6</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2)</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(8</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(5</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zh-CN" sz="2400" dirty="0">
                <a:effectLst/>
              </a:rPr>
              <a:t> </a:t>
            </a:r>
            <a:endParaRPr kumimoji="1" lang="zh-CN" altLang="en-US" sz="2400" dirty="0"/>
          </a:p>
        </p:txBody>
      </p:sp>
      <p:sp>
        <p:nvSpPr>
          <p:cNvPr id="6" name="矩形 5"/>
          <p:cNvSpPr/>
          <p:nvPr/>
        </p:nvSpPr>
        <p:spPr>
          <a:xfrm>
            <a:off x="1409700" y="5130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409700" y="4683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409700" y="4241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409700" y="3794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 name="矩形 18"/>
          <p:cNvSpPr/>
          <p:nvPr/>
        </p:nvSpPr>
        <p:spPr>
          <a:xfrm>
            <a:off x="8445500" y="5130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0" name="矩形 19"/>
          <p:cNvSpPr/>
          <p:nvPr/>
        </p:nvSpPr>
        <p:spPr>
          <a:xfrm>
            <a:off x="8445500" y="4683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1" name="矩形 20"/>
          <p:cNvSpPr/>
          <p:nvPr/>
        </p:nvSpPr>
        <p:spPr>
          <a:xfrm>
            <a:off x="8445500" y="4241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2" name="矩形 21"/>
          <p:cNvSpPr/>
          <p:nvPr/>
        </p:nvSpPr>
        <p:spPr>
          <a:xfrm>
            <a:off x="8445500" y="3794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838200" y="5304942"/>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右箭头 23"/>
          <p:cNvSpPr/>
          <p:nvPr/>
        </p:nvSpPr>
        <p:spPr>
          <a:xfrm>
            <a:off x="7965916" y="5765800"/>
            <a:ext cx="317500" cy="152400"/>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7702228" y="1504650"/>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293100" y="6197600"/>
            <a:ext cx="1107996" cy="369332"/>
          </a:xfrm>
          <a:prstGeom prst="rect">
            <a:avLst/>
          </a:prstGeom>
          <a:noFill/>
        </p:spPr>
        <p:txBody>
          <a:bodyPr wrap="none" rtlCol="0">
            <a:spAutoFit/>
          </a:bodyPr>
          <a:lstStyle/>
          <a:p>
            <a:r>
              <a:rPr kumimoji="1" lang="zh-CN" altLang="en-US" dirty="0">
                <a:solidFill>
                  <a:srgbClr val="00B0F0"/>
                </a:solidFill>
                <a:latin typeface="微软雅黑" panose="020B0503020204020204" pitchFamily="34" charset="-122"/>
                <a:ea typeface="微软雅黑" panose="020B0503020204020204" pitchFamily="34" charset="-122"/>
              </a:rPr>
              <a:t>运算符栈</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84225" y="6197600"/>
            <a:ext cx="272382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表达式树结点（指针）栈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100784" y="5396160"/>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cxnSp>
        <p:nvCxnSpPr>
          <p:cNvPr id="13" name="曲线连接符 12"/>
          <p:cNvCxnSpPr>
            <a:endCxn id="5" idx="1"/>
          </p:cNvCxnSpPr>
          <p:nvPr/>
        </p:nvCxnSpPr>
        <p:spPr>
          <a:xfrm>
            <a:off x="1816100" y="5353050"/>
            <a:ext cx="1362799" cy="121225"/>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矩形 13"/>
          <p:cNvSpPr/>
          <p:nvPr/>
        </p:nvSpPr>
        <p:spPr>
          <a:xfrm>
            <a:off x="1409700" y="3355811"/>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409700" y="290863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 name="矩形 15"/>
          <p:cNvSpPr/>
          <p:nvPr/>
        </p:nvSpPr>
        <p:spPr>
          <a:xfrm>
            <a:off x="8442919" y="3355811"/>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 name="矩形 16"/>
          <p:cNvSpPr/>
          <p:nvPr/>
        </p:nvSpPr>
        <p:spPr>
          <a:xfrm>
            <a:off x="8442919" y="290863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29" name="任意多边形: 形状 8"/>
              <p:cNvSpPr/>
              <p:nvPr/>
            </p:nvSpPr>
            <p:spPr>
              <a:xfrm>
                <a:off x="3797654" y="5413662"/>
                <a:ext cx="2002395" cy="46166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lang="zh-CN" altLang="en-US" sz="2000" dirty="0">
                    <a:latin typeface="微软雅黑" panose="020B0503020204020204" pitchFamily="34" charset="-122"/>
                    <a:ea typeface="微软雅黑" panose="020B0503020204020204" pitchFamily="34" charset="-122"/>
                  </a:rPr>
                  <a:t>常数 </a:t>
                </a:r>
                <a14:m>
                  <m:oMath xmlns:m="http://schemas.openxmlformats.org/officeDocument/2006/math">
                    <m:r>
                      <a:rPr lang="zh-CN" altLang="en-US" sz="2000" i="1">
                        <a:latin typeface="Cambria Math" panose="02040503050406030204" pitchFamily="18" charset="0"/>
                      </a:rPr>
                      <m:t>⇒</m:t>
                    </m:r>
                    <m:r>
                      <a:rPr lang="en-US" altLang="zh-CN" sz="2000" i="1">
                        <a:latin typeface="Cambria Math" panose="02040503050406030204" pitchFamily="18" charset="0"/>
                      </a:rPr>
                      <m:t> </m:t>
                    </m:r>
                  </m:oMath>
                </a14:m>
                <a:r>
                  <a:rPr lang="zh-CN" altLang="en-US" sz="2000" dirty="0">
                    <a:latin typeface="微软雅黑" panose="020B0503020204020204" pitchFamily="34" charset="-122"/>
                    <a:ea typeface="微软雅黑" panose="020B0503020204020204" pitchFamily="34" charset="-122"/>
                  </a:rPr>
                  <a:t>单根树</a:t>
                </a:r>
                <a:endParaRPr lang="zh-CN" altLang="en-US" sz="2000" dirty="0">
                  <a:latin typeface="微软雅黑" panose="020B0503020204020204" pitchFamily="34" charset="-122"/>
                  <a:ea typeface="微软雅黑" panose="020B0503020204020204" pitchFamily="34" charset="-122"/>
                </a:endParaRPr>
              </a:p>
            </p:txBody>
          </p:sp>
        </mc:Choice>
        <mc:Fallback>
          <p:sp>
            <p:nvSpPr>
              <p:cNvPr id="29" name="任意多边形: 形状 8"/>
              <p:cNvSpPr>
                <a:spLocks noRot="1" noChangeAspect="1" noMove="1" noResize="1" noEditPoints="1" noAdjustHandles="1" noChangeArrowheads="1" noChangeShapeType="1" noTextEdit="1"/>
              </p:cNvSpPr>
              <p:nvPr/>
            </p:nvSpPr>
            <p:spPr>
              <a:xfrm>
                <a:off x="3797654" y="5413662"/>
                <a:ext cx="2002395" cy="46166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1"/>
                <a:stretch>
                  <a:fillRect l="-335" t="-1438" r="-287" b="-1309"/>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*表达式树的构建</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5715000" y="1936450"/>
            <a:ext cx="548900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Times New Roman" panose="02020603050405020304" pitchFamily="18" charset="0"/>
                <a:ea typeface="宋体" panose="02010600030101010101" pitchFamily="2" charset="-122"/>
              </a:rPr>
              <a:t>中缀表达式：</a:t>
            </a:r>
            <a:r>
              <a:rPr lang="en-US" altLang="zh-CN" sz="2400" dirty="0">
                <a:solidFill>
                  <a:srgbClr val="333333"/>
                </a:solidFill>
                <a:effectLst/>
                <a:latin typeface="Times New Roman" panose="02020603050405020304" pitchFamily="18" charset="0"/>
                <a:ea typeface="宋体" panose="02010600030101010101" pitchFamily="2" charset="-122"/>
              </a:rPr>
              <a:t>9</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(6</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2)</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(8</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(5</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zh-CN" sz="2400" dirty="0">
                <a:effectLst/>
              </a:rPr>
              <a:t> </a:t>
            </a:r>
            <a:endParaRPr kumimoji="1" lang="zh-CN" altLang="en-US" sz="2400" dirty="0"/>
          </a:p>
        </p:txBody>
      </p:sp>
      <p:sp>
        <p:nvSpPr>
          <p:cNvPr id="6" name="矩形 5"/>
          <p:cNvSpPr/>
          <p:nvPr/>
        </p:nvSpPr>
        <p:spPr>
          <a:xfrm>
            <a:off x="1409700" y="5130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409700" y="4683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409700" y="4241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409700" y="3794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 name="矩形 18"/>
          <p:cNvSpPr/>
          <p:nvPr/>
        </p:nvSpPr>
        <p:spPr>
          <a:xfrm>
            <a:off x="8445500" y="5130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0" name="矩形 19"/>
          <p:cNvSpPr/>
          <p:nvPr/>
        </p:nvSpPr>
        <p:spPr>
          <a:xfrm>
            <a:off x="8445500" y="4683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1" name="矩形 20"/>
          <p:cNvSpPr/>
          <p:nvPr/>
        </p:nvSpPr>
        <p:spPr>
          <a:xfrm>
            <a:off x="8445500" y="4241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2" name="矩形 21"/>
          <p:cNvSpPr/>
          <p:nvPr/>
        </p:nvSpPr>
        <p:spPr>
          <a:xfrm>
            <a:off x="8445500" y="3794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838200" y="5273945"/>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右箭头 23"/>
          <p:cNvSpPr/>
          <p:nvPr/>
        </p:nvSpPr>
        <p:spPr>
          <a:xfrm>
            <a:off x="7981414" y="5285354"/>
            <a:ext cx="317500" cy="152400"/>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7950204" y="1504650"/>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293100" y="6197600"/>
            <a:ext cx="1107996" cy="369332"/>
          </a:xfrm>
          <a:prstGeom prst="rect">
            <a:avLst/>
          </a:prstGeom>
          <a:noFill/>
        </p:spPr>
        <p:txBody>
          <a:bodyPr wrap="none" rtlCol="0">
            <a:spAutoFit/>
          </a:bodyPr>
          <a:lstStyle/>
          <a:p>
            <a:r>
              <a:rPr kumimoji="1" lang="zh-CN" altLang="en-US" dirty="0">
                <a:solidFill>
                  <a:srgbClr val="00B0F0"/>
                </a:solidFill>
                <a:latin typeface="微软雅黑" panose="020B0503020204020204" pitchFamily="34" charset="-122"/>
                <a:ea typeface="微软雅黑" panose="020B0503020204020204" pitchFamily="34" charset="-122"/>
              </a:rPr>
              <a:t>运算符栈</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84225" y="6197600"/>
            <a:ext cx="272382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表达式树结点（指针）栈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100784" y="5396160"/>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cxnSp>
        <p:nvCxnSpPr>
          <p:cNvPr id="13" name="曲线连接符 12"/>
          <p:cNvCxnSpPr>
            <a:endCxn id="5" idx="1"/>
          </p:cNvCxnSpPr>
          <p:nvPr/>
        </p:nvCxnSpPr>
        <p:spPr>
          <a:xfrm>
            <a:off x="1816100" y="5353050"/>
            <a:ext cx="1362799" cy="121225"/>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矩形 8"/>
          <p:cNvSpPr/>
          <p:nvPr/>
        </p:nvSpPr>
        <p:spPr>
          <a:xfrm>
            <a:off x="1409700" y="3355811"/>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2" name="矩形 11"/>
          <p:cNvSpPr/>
          <p:nvPr/>
        </p:nvSpPr>
        <p:spPr>
          <a:xfrm>
            <a:off x="1409700" y="290863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4" name="矩形 13"/>
          <p:cNvSpPr/>
          <p:nvPr/>
        </p:nvSpPr>
        <p:spPr>
          <a:xfrm>
            <a:off x="8442919" y="3355811"/>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8442919" y="290863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*表达式树的构建</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5715000" y="1936450"/>
            <a:ext cx="548900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Times New Roman" panose="02020603050405020304" pitchFamily="18" charset="0"/>
                <a:ea typeface="宋体" panose="02010600030101010101" pitchFamily="2" charset="-122"/>
              </a:rPr>
              <a:t>中缀表达式：</a:t>
            </a:r>
            <a:r>
              <a:rPr lang="en-US" altLang="zh-CN" sz="2400" dirty="0">
                <a:solidFill>
                  <a:srgbClr val="333333"/>
                </a:solidFill>
                <a:effectLst/>
                <a:latin typeface="Times New Roman" panose="02020603050405020304" pitchFamily="18" charset="0"/>
                <a:ea typeface="宋体" panose="02010600030101010101" pitchFamily="2" charset="-122"/>
              </a:rPr>
              <a:t>9</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(6</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2)</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(8</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(5</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zh-CN" sz="2400" dirty="0">
                <a:effectLst/>
              </a:rPr>
              <a:t> </a:t>
            </a:r>
            <a:endParaRPr kumimoji="1" lang="zh-CN" altLang="en-US" sz="2400" dirty="0"/>
          </a:p>
        </p:txBody>
      </p:sp>
      <p:sp>
        <p:nvSpPr>
          <p:cNvPr id="6" name="矩形 5"/>
          <p:cNvSpPr/>
          <p:nvPr/>
        </p:nvSpPr>
        <p:spPr>
          <a:xfrm>
            <a:off x="1409700" y="5130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409700" y="4683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409700" y="4241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409700" y="3794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 name="矩形 18"/>
          <p:cNvSpPr/>
          <p:nvPr/>
        </p:nvSpPr>
        <p:spPr>
          <a:xfrm>
            <a:off x="8445500" y="5130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0" name="矩形 19"/>
          <p:cNvSpPr/>
          <p:nvPr/>
        </p:nvSpPr>
        <p:spPr>
          <a:xfrm>
            <a:off x="8445500" y="4683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a:t>
            </a:r>
            <a:endParaRPr kumimoji="1" lang="zh-CN" altLang="en-US" sz="2400" dirty="0"/>
          </a:p>
        </p:txBody>
      </p:sp>
      <p:sp>
        <p:nvSpPr>
          <p:cNvPr id="21" name="矩形 20"/>
          <p:cNvSpPr/>
          <p:nvPr/>
        </p:nvSpPr>
        <p:spPr>
          <a:xfrm>
            <a:off x="8445500" y="4241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2" name="矩形 21"/>
          <p:cNvSpPr/>
          <p:nvPr/>
        </p:nvSpPr>
        <p:spPr>
          <a:xfrm>
            <a:off x="8445500" y="3794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838200" y="5273945"/>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右箭头 23"/>
          <p:cNvSpPr/>
          <p:nvPr/>
        </p:nvSpPr>
        <p:spPr>
          <a:xfrm>
            <a:off x="7981414" y="4835905"/>
            <a:ext cx="317500" cy="152400"/>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8136180" y="1504650"/>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293100" y="6197600"/>
            <a:ext cx="1107996" cy="369332"/>
          </a:xfrm>
          <a:prstGeom prst="rect">
            <a:avLst/>
          </a:prstGeom>
          <a:noFill/>
        </p:spPr>
        <p:txBody>
          <a:bodyPr wrap="none" rtlCol="0">
            <a:spAutoFit/>
          </a:bodyPr>
          <a:lstStyle/>
          <a:p>
            <a:r>
              <a:rPr kumimoji="1" lang="zh-CN" altLang="en-US" dirty="0">
                <a:solidFill>
                  <a:srgbClr val="00B0F0"/>
                </a:solidFill>
                <a:latin typeface="微软雅黑" panose="020B0503020204020204" pitchFamily="34" charset="-122"/>
                <a:ea typeface="微软雅黑" panose="020B0503020204020204" pitchFamily="34" charset="-122"/>
              </a:rPr>
              <a:t>运算符栈</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84225" y="6197600"/>
            <a:ext cx="272382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表达式树结点（指针）栈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100784" y="5396160"/>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cxnSp>
        <p:nvCxnSpPr>
          <p:cNvPr id="13" name="曲线连接符 12"/>
          <p:cNvCxnSpPr>
            <a:endCxn id="5" idx="1"/>
          </p:cNvCxnSpPr>
          <p:nvPr/>
        </p:nvCxnSpPr>
        <p:spPr>
          <a:xfrm>
            <a:off x="1816100" y="5353050"/>
            <a:ext cx="1362799" cy="121225"/>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矩形 8"/>
          <p:cNvSpPr/>
          <p:nvPr/>
        </p:nvSpPr>
        <p:spPr>
          <a:xfrm>
            <a:off x="1409700" y="3355811"/>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2" name="矩形 11"/>
          <p:cNvSpPr/>
          <p:nvPr/>
        </p:nvSpPr>
        <p:spPr>
          <a:xfrm>
            <a:off x="1409700" y="290863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4" name="矩形 13"/>
          <p:cNvSpPr/>
          <p:nvPr/>
        </p:nvSpPr>
        <p:spPr>
          <a:xfrm>
            <a:off x="8442919" y="3355811"/>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8442919" y="290863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*表达式树的构建</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5715000" y="1936450"/>
            <a:ext cx="548900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Times New Roman" panose="02020603050405020304" pitchFamily="18" charset="0"/>
                <a:ea typeface="宋体" panose="02010600030101010101" pitchFamily="2" charset="-122"/>
              </a:rPr>
              <a:t>中缀表达式：</a:t>
            </a:r>
            <a:r>
              <a:rPr lang="en-US" altLang="zh-CN" sz="2400" dirty="0">
                <a:solidFill>
                  <a:srgbClr val="333333"/>
                </a:solidFill>
                <a:effectLst/>
                <a:latin typeface="Times New Roman" panose="02020603050405020304" pitchFamily="18" charset="0"/>
                <a:ea typeface="宋体" panose="02010600030101010101" pitchFamily="2" charset="-122"/>
              </a:rPr>
              <a:t>9</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(6</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2)</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(8</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(5</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zh-CN" sz="2400" dirty="0">
                <a:effectLst/>
              </a:rPr>
              <a:t> </a:t>
            </a:r>
            <a:endParaRPr kumimoji="1" lang="zh-CN" altLang="en-US" sz="2400" dirty="0"/>
          </a:p>
        </p:txBody>
      </p:sp>
      <p:sp>
        <p:nvSpPr>
          <p:cNvPr id="6" name="矩形 5"/>
          <p:cNvSpPr/>
          <p:nvPr/>
        </p:nvSpPr>
        <p:spPr>
          <a:xfrm>
            <a:off x="1409700" y="5130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409700" y="4683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409700" y="4241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409700" y="3794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 name="矩形 18"/>
          <p:cNvSpPr/>
          <p:nvPr/>
        </p:nvSpPr>
        <p:spPr>
          <a:xfrm>
            <a:off x="8445500" y="5130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0" name="矩形 19"/>
          <p:cNvSpPr/>
          <p:nvPr/>
        </p:nvSpPr>
        <p:spPr>
          <a:xfrm>
            <a:off x="8445500" y="4683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a:t>
            </a:r>
            <a:endParaRPr kumimoji="1" lang="zh-CN" altLang="en-US" sz="2400" dirty="0"/>
          </a:p>
        </p:txBody>
      </p:sp>
      <p:sp>
        <p:nvSpPr>
          <p:cNvPr id="21" name="矩形 20"/>
          <p:cNvSpPr/>
          <p:nvPr/>
        </p:nvSpPr>
        <p:spPr>
          <a:xfrm>
            <a:off x="8445500" y="4241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2" name="矩形 21"/>
          <p:cNvSpPr/>
          <p:nvPr/>
        </p:nvSpPr>
        <p:spPr>
          <a:xfrm>
            <a:off x="8445500" y="3794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838200" y="4824494"/>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右箭头 23"/>
          <p:cNvSpPr/>
          <p:nvPr/>
        </p:nvSpPr>
        <p:spPr>
          <a:xfrm>
            <a:off x="7981414" y="4835905"/>
            <a:ext cx="317500" cy="152400"/>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8291160" y="1504650"/>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293100" y="6197600"/>
            <a:ext cx="1107996" cy="369332"/>
          </a:xfrm>
          <a:prstGeom prst="rect">
            <a:avLst/>
          </a:prstGeom>
          <a:noFill/>
        </p:spPr>
        <p:txBody>
          <a:bodyPr wrap="none" rtlCol="0">
            <a:spAutoFit/>
          </a:bodyPr>
          <a:lstStyle/>
          <a:p>
            <a:r>
              <a:rPr kumimoji="1" lang="zh-CN" altLang="en-US" dirty="0">
                <a:solidFill>
                  <a:srgbClr val="00B0F0"/>
                </a:solidFill>
                <a:latin typeface="微软雅黑" panose="020B0503020204020204" pitchFamily="34" charset="-122"/>
                <a:ea typeface="微软雅黑" panose="020B0503020204020204" pitchFamily="34" charset="-122"/>
              </a:rPr>
              <a:t>运算符栈</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84225" y="6197600"/>
            <a:ext cx="272382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表达式树结点（指针）栈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100784" y="5396160"/>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cxnSp>
        <p:nvCxnSpPr>
          <p:cNvPr id="13" name="曲线连接符 12"/>
          <p:cNvCxnSpPr>
            <a:endCxn id="5" idx="1"/>
          </p:cNvCxnSpPr>
          <p:nvPr/>
        </p:nvCxnSpPr>
        <p:spPr>
          <a:xfrm>
            <a:off x="1816100" y="5353050"/>
            <a:ext cx="1362799" cy="121225"/>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椭圆 8"/>
          <p:cNvSpPr/>
          <p:nvPr/>
        </p:nvSpPr>
        <p:spPr>
          <a:xfrm>
            <a:off x="4057183" y="540675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cxnSp>
        <p:nvCxnSpPr>
          <p:cNvPr id="12" name="曲线连接符 11"/>
          <p:cNvCxnSpPr>
            <a:endCxn id="9" idx="1"/>
          </p:cNvCxnSpPr>
          <p:nvPr/>
        </p:nvCxnSpPr>
        <p:spPr>
          <a:xfrm>
            <a:off x="1849724" y="4930775"/>
            <a:ext cx="2285574" cy="554097"/>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矩形 15"/>
          <p:cNvSpPr/>
          <p:nvPr/>
        </p:nvSpPr>
        <p:spPr>
          <a:xfrm>
            <a:off x="1409700" y="3355811"/>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 name="矩形 16"/>
          <p:cNvSpPr/>
          <p:nvPr/>
        </p:nvSpPr>
        <p:spPr>
          <a:xfrm>
            <a:off x="1409700" y="290863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矩形 17"/>
          <p:cNvSpPr/>
          <p:nvPr/>
        </p:nvSpPr>
        <p:spPr>
          <a:xfrm>
            <a:off x="8442919" y="3355811"/>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5" name="矩形 24"/>
          <p:cNvSpPr/>
          <p:nvPr/>
        </p:nvSpPr>
        <p:spPr>
          <a:xfrm>
            <a:off x="8442919" y="290863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*表达式树的构建</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5715000" y="1936450"/>
            <a:ext cx="548900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Times New Roman" panose="02020603050405020304" pitchFamily="18" charset="0"/>
                <a:ea typeface="宋体" panose="02010600030101010101" pitchFamily="2" charset="-122"/>
              </a:rPr>
              <a:t>中缀表达式：</a:t>
            </a:r>
            <a:r>
              <a:rPr lang="en-US" altLang="zh-CN" sz="2400" dirty="0">
                <a:solidFill>
                  <a:srgbClr val="333333"/>
                </a:solidFill>
                <a:effectLst/>
                <a:latin typeface="Times New Roman" panose="02020603050405020304" pitchFamily="18" charset="0"/>
                <a:ea typeface="宋体" panose="02010600030101010101" pitchFamily="2" charset="-122"/>
              </a:rPr>
              <a:t>9</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(6</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2)</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(8</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(5</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zh-CN" sz="2400" dirty="0">
                <a:effectLst/>
              </a:rPr>
              <a:t> </a:t>
            </a:r>
            <a:endParaRPr kumimoji="1" lang="zh-CN" altLang="en-US" sz="2400" dirty="0"/>
          </a:p>
        </p:txBody>
      </p:sp>
      <p:sp>
        <p:nvSpPr>
          <p:cNvPr id="6" name="矩形 5"/>
          <p:cNvSpPr/>
          <p:nvPr/>
        </p:nvSpPr>
        <p:spPr>
          <a:xfrm>
            <a:off x="1409700" y="5130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409700" y="4683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409700" y="4241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409700" y="3794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 name="矩形 18"/>
          <p:cNvSpPr/>
          <p:nvPr/>
        </p:nvSpPr>
        <p:spPr>
          <a:xfrm>
            <a:off x="8445500" y="5130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0" name="矩形 19"/>
          <p:cNvSpPr/>
          <p:nvPr/>
        </p:nvSpPr>
        <p:spPr>
          <a:xfrm>
            <a:off x="8445500" y="4683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a:t>
            </a:r>
            <a:endParaRPr kumimoji="1" lang="zh-CN" altLang="en-US" sz="2400" dirty="0"/>
          </a:p>
        </p:txBody>
      </p:sp>
      <p:sp>
        <p:nvSpPr>
          <p:cNvPr id="21" name="矩形 20"/>
          <p:cNvSpPr/>
          <p:nvPr/>
        </p:nvSpPr>
        <p:spPr>
          <a:xfrm>
            <a:off x="8445500" y="4241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2" name="矩形 21"/>
          <p:cNvSpPr/>
          <p:nvPr/>
        </p:nvSpPr>
        <p:spPr>
          <a:xfrm>
            <a:off x="8445500" y="3794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838200" y="4824494"/>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右箭头 23"/>
          <p:cNvSpPr/>
          <p:nvPr/>
        </p:nvSpPr>
        <p:spPr>
          <a:xfrm>
            <a:off x="7981414" y="4370958"/>
            <a:ext cx="317500" cy="152400"/>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8523633" y="1504650"/>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293100" y="6197600"/>
            <a:ext cx="1107996" cy="369332"/>
          </a:xfrm>
          <a:prstGeom prst="rect">
            <a:avLst/>
          </a:prstGeom>
          <a:noFill/>
        </p:spPr>
        <p:txBody>
          <a:bodyPr wrap="none" rtlCol="0">
            <a:spAutoFit/>
          </a:bodyPr>
          <a:lstStyle/>
          <a:p>
            <a:r>
              <a:rPr kumimoji="1" lang="zh-CN" altLang="en-US" dirty="0">
                <a:solidFill>
                  <a:srgbClr val="00B0F0"/>
                </a:solidFill>
                <a:latin typeface="微软雅黑" panose="020B0503020204020204" pitchFamily="34" charset="-122"/>
                <a:ea typeface="微软雅黑" panose="020B0503020204020204" pitchFamily="34" charset="-122"/>
              </a:rPr>
              <a:t>运算符栈</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84225" y="6197600"/>
            <a:ext cx="272382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表达式树结点（指针）栈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100784" y="5396160"/>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cxnSp>
        <p:nvCxnSpPr>
          <p:cNvPr id="13" name="曲线连接符 12"/>
          <p:cNvCxnSpPr>
            <a:endCxn id="5" idx="1"/>
          </p:cNvCxnSpPr>
          <p:nvPr/>
        </p:nvCxnSpPr>
        <p:spPr>
          <a:xfrm>
            <a:off x="1816100" y="5353050"/>
            <a:ext cx="1362799" cy="121225"/>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椭圆 8"/>
          <p:cNvSpPr/>
          <p:nvPr/>
        </p:nvSpPr>
        <p:spPr>
          <a:xfrm>
            <a:off x="4057183" y="540675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cxnSp>
        <p:nvCxnSpPr>
          <p:cNvPr id="12" name="曲线连接符 11"/>
          <p:cNvCxnSpPr>
            <a:endCxn id="9" idx="1"/>
          </p:cNvCxnSpPr>
          <p:nvPr/>
        </p:nvCxnSpPr>
        <p:spPr>
          <a:xfrm>
            <a:off x="1849724" y="4930775"/>
            <a:ext cx="2285574" cy="554097"/>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矩形 13"/>
          <p:cNvSpPr/>
          <p:nvPr/>
        </p:nvSpPr>
        <p:spPr>
          <a:xfrm>
            <a:off x="1409700" y="3355811"/>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409700" y="290863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 name="矩形 15"/>
          <p:cNvSpPr/>
          <p:nvPr/>
        </p:nvSpPr>
        <p:spPr>
          <a:xfrm>
            <a:off x="8442919" y="3355811"/>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 name="矩形 16"/>
          <p:cNvSpPr/>
          <p:nvPr/>
        </p:nvSpPr>
        <p:spPr>
          <a:xfrm>
            <a:off x="8442919" y="290863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*表达式树的构建</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5715000" y="1936450"/>
            <a:ext cx="548900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Times New Roman" panose="02020603050405020304" pitchFamily="18" charset="0"/>
                <a:ea typeface="宋体" panose="02010600030101010101" pitchFamily="2" charset="-122"/>
              </a:rPr>
              <a:t>中缀表达式：</a:t>
            </a:r>
            <a:r>
              <a:rPr lang="en-US" altLang="zh-CN" sz="2400" dirty="0">
                <a:solidFill>
                  <a:srgbClr val="333333"/>
                </a:solidFill>
                <a:effectLst/>
                <a:latin typeface="Times New Roman" panose="02020603050405020304" pitchFamily="18" charset="0"/>
                <a:ea typeface="宋体" panose="02010600030101010101" pitchFamily="2" charset="-122"/>
              </a:rPr>
              <a:t>9</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(6</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2)</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(8</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(5</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zh-CN" sz="2400" dirty="0">
                <a:effectLst/>
              </a:rPr>
              <a:t> </a:t>
            </a:r>
            <a:endParaRPr kumimoji="1" lang="zh-CN" altLang="en-US" sz="2400" dirty="0"/>
          </a:p>
        </p:txBody>
      </p:sp>
      <p:sp>
        <p:nvSpPr>
          <p:cNvPr id="6" name="矩形 5"/>
          <p:cNvSpPr/>
          <p:nvPr/>
        </p:nvSpPr>
        <p:spPr>
          <a:xfrm>
            <a:off x="1409700" y="5130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409700" y="4683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409700" y="4241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409700" y="3794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 name="矩形 18"/>
          <p:cNvSpPr/>
          <p:nvPr/>
        </p:nvSpPr>
        <p:spPr>
          <a:xfrm>
            <a:off x="8445500" y="5130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0" name="矩形 19"/>
          <p:cNvSpPr/>
          <p:nvPr/>
        </p:nvSpPr>
        <p:spPr>
          <a:xfrm>
            <a:off x="8445500" y="4683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a:t>
            </a:r>
            <a:endParaRPr kumimoji="1" lang="zh-CN" altLang="en-US" sz="2400" dirty="0"/>
          </a:p>
        </p:txBody>
      </p:sp>
      <p:sp>
        <p:nvSpPr>
          <p:cNvPr id="21" name="矩形 20"/>
          <p:cNvSpPr/>
          <p:nvPr/>
        </p:nvSpPr>
        <p:spPr>
          <a:xfrm>
            <a:off x="8445500" y="4241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2" name="矩形 21"/>
          <p:cNvSpPr/>
          <p:nvPr/>
        </p:nvSpPr>
        <p:spPr>
          <a:xfrm>
            <a:off x="8445500" y="3794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838200" y="4411136"/>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右箭头 23"/>
          <p:cNvSpPr/>
          <p:nvPr/>
        </p:nvSpPr>
        <p:spPr>
          <a:xfrm>
            <a:off x="7981414" y="4370958"/>
            <a:ext cx="317500" cy="152400"/>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8771606" y="1504650"/>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293100" y="6197600"/>
            <a:ext cx="1107996" cy="369332"/>
          </a:xfrm>
          <a:prstGeom prst="rect">
            <a:avLst/>
          </a:prstGeom>
          <a:noFill/>
        </p:spPr>
        <p:txBody>
          <a:bodyPr wrap="none" rtlCol="0">
            <a:spAutoFit/>
          </a:bodyPr>
          <a:lstStyle/>
          <a:p>
            <a:r>
              <a:rPr kumimoji="1" lang="zh-CN" altLang="en-US" dirty="0">
                <a:solidFill>
                  <a:srgbClr val="00B0F0"/>
                </a:solidFill>
                <a:latin typeface="微软雅黑" panose="020B0503020204020204" pitchFamily="34" charset="-122"/>
                <a:ea typeface="微软雅黑" panose="020B0503020204020204" pitchFamily="34" charset="-122"/>
              </a:rPr>
              <a:t>运算符栈</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84225" y="6197600"/>
            <a:ext cx="272382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表达式树结点（指针）栈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100784" y="5396160"/>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cxnSp>
        <p:nvCxnSpPr>
          <p:cNvPr id="13" name="曲线连接符 12"/>
          <p:cNvCxnSpPr>
            <a:endCxn id="5" idx="1"/>
          </p:cNvCxnSpPr>
          <p:nvPr/>
        </p:nvCxnSpPr>
        <p:spPr>
          <a:xfrm>
            <a:off x="1816100" y="5353050"/>
            <a:ext cx="1362799" cy="121225"/>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椭圆 8"/>
          <p:cNvSpPr/>
          <p:nvPr/>
        </p:nvSpPr>
        <p:spPr>
          <a:xfrm>
            <a:off x="4057183" y="540675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cxnSp>
        <p:nvCxnSpPr>
          <p:cNvPr id="12" name="曲线连接符 11"/>
          <p:cNvCxnSpPr>
            <a:endCxn id="9" idx="1"/>
          </p:cNvCxnSpPr>
          <p:nvPr/>
        </p:nvCxnSpPr>
        <p:spPr>
          <a:xfrm>
            <a:off x="1849724" y="4930775"/>
            <a:ext cx="2285574" cy="554097"/>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矩形 13"/>
          <p:cNvSpPr/>
          <p:nvPr/>
        </p:nvSpPr>
        <p:spPr>
          <a:xfrm>
            <a:off x="1409700" y="3355811"/>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409700" y="290863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 name="矩形 15"/>
          <p:cNvSpPr/>
          <p:nvPr/>
        </p:nvSpPr>
        <p:spPr>
          <a:xfrm>
            <a:off x="8442919" y="3355811"/>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 name="矩形 16"/>
          <p:cNvSpPr/>
          <p:nvPr/>
        </p:nvSpPr>
        <p:spPr>
          <a:xfrm>
            <a:off x="8442919" y="290863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030995" y="545067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cxnSp>
        <p:nvCxnSpPr>
          <p:cNvPr id="25" name="曲线连接符 24"/>
          <p:cNvCxnSpPr>
            <a:endCxn id="18" idx="1"/>
          </p:cNvCxnSpPr>
          <p:nvPr/>
        </p:nvCxnSpPr>
        <p:spPr>
          <a:xfrm>
            <a:off x="1849724" y="4479647"/>
            <a:ext cx="3259386" cy="1049139"/>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*表达式树的构建</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5715000" y="1936450"/>
            <a:ext cx="548900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Times New Roman" panose="02020603050405020304" pitchFamily="18" charset="0"/>
                <a:ea typeface="宋体" panose="02010600030101010101" pitchFamily="2" charset="-122"/>
              </a:rPr>
              <a:t>中缀表达式：</a:t>
            </a:r>
            <a:r>
              <a:rPr lang="en-US" altLang="zh-CN" sz="2400" dirty="0">
                <a:solidFill>
                  <a:srgbClr val="333333"/>
                </a:solidFill>
                <a:effectLst/>
                <a:latin typeface="Times New Roman" panose="02020603050405020304" pitchFamily="18" charset="0"/>
                <a:ea typeface="宋体" panose="02010600030101010101" pitchFamily="2" charset="-122"/>
              </a:rPr>
              <a:t>9</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(6</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2)</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(8</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(5</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zh-CN" sz="2400" dirty="0">
                <a:effectLst/>
              </a:rPr>
              <a:t> </a:t>
            </a:r>
            <a:endParaRPr kumimoji="1" lang="zh-CN" altLang="en-US" sz="2400" dirty="0"/>
          </a:p>
        </p:txBody>
      </p:sp>
      <p:sp>
        <p:nvSpPr>
          <p:cNvPr id="6" name="矩形 5"/>
          <p:cNvSpPr/>
          <p:nvPr/>
        </p:nvSpPr>
        <p:spPr>
          <a:xfrm>
            <a:off x="1409700" y="5130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409700" y="4683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409700" y="4241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409700" y="3794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 name="矩形 18"/>
          <p:cNvSpPr/>
          <p:nvPr/>
        </p:nvSpPr>
        <p:spPr>
          <a:xfrm>
            <a:off x="8445500" y="5130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0" name="矩形 19"/>
          <p:cNvSpPr/>
          <p:nvPr/>
        </p:nvSpPr>
        <p:spPr>
          <a:xfrm>
            <a:off x="8445500" y="4683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a:t>
            </a:r>
            <a:endParaRPr kumimoji="1" lang="zh-CN" altLang="en-US" sz="2400" dirty="0"/>
          </a:p>
        </p:txBody>
      </p:sp>
      <p:sp>
        <p:nvSpPr>
          <p:cNvPr id="21" name="矩形 20"/>
          <p:cNvSpPr/>
          <p:nvPr/>
        </p:nvSpPr>
        <p:spPr>
          <a:xfrm>
            <a:off x="8445500" y="4241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2" name="矩形 21"/>
          <p:cNvSpPr/>
          <p:nvPr/>
        </p:nvSpPr>
        <p:spPr>
          <a:xfrm>
            <a:off x="8445500" y="3794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2400" dirty="0"/>
              <a:t>*</a:t>
            </a:r>
            <a:endParaRPr kumimoji="1" lang="zh-CN" altLang="en-US" sz="2400" dirty="0"/>
          </a:p>
        </p:txBody>
      </p:sp>
      <p:sp>
        <p:nvSpPr>
          <p:cNvPr id="23" name="右箭头 22"/>
          <p:cNvSpPr/>
          <p:nvPr/>
        </p:nvSpPr>
        <p:spPr>
          <a:xfrm>
            <a:off x="838200" y="4423662"/>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右箭头 23"/>
          <p:cNvSpPr/>
          <p:nvPr/>
        </p:nvSpPr>
        <p:spPr>
          <a:xfrm>
            <a:off x="7981414" y="3937006"/>
            <a:ext cx="317500" cy="152400"/>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8988581" y="1504650"/>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293100" y="6197600"/>
            <a:ext cx="1107996" cy="369332"/>
          </a:xfrm>
          <a:prstGeom prst="rect">
            <a:avLst/>
          </a:prstGeom>
          <a:noFill/>
        </p:spPr>
        <p:txBody>
          <a:bodyPr wrap="none" rtlCol="0">
            <a:spAutoFit/>
          </a:bodyPr>
          <a:lstStyle/>
          <a:p>
            <a:r>
              <a:rPr kumimoji="1" lang="zh-CN" altLang="en-US" dirty="0">
                <a:solidFill>
                  <a:srgbClr val="00B0F0"/>
                </a:solidFill>
                <a:latin typeface="微软雅黑" panose="020B0503020204020204" pitchFamily="34" charset="-122"/>
                <a:ea typeface="微软雅黑" panose="020B0503020204020204" pitchFamily="34" charset="-122"/>
              </a:rPr>
              <a:t>运算符栈</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84225" y="6197600"/>
            <a:ext cx="272382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表达式树结点（指针）栈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100784" y="5396160"/>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cxnSp>
        <p:nvCxnSpPr>
          <p:cNvPr id="13" name="曲线连接符 12"/>
          <p:cNvCxnSpPr>
            <a:endCxn id="5" idx="1"/>
          </p:cNvCxnSpPr>
          <p:nvPr/>
        </p:nvCxnSpPr>
        <p:spPr>
          <a:xfrm>
            <a:off x="1816100" y="5353050"/>
            <a:ext cx="1362799" cy="121225"/>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椭圆 8"/>
          <p:cNvSpPr/>
          <p:nvPr/>
        </p:nvSpPr>
        <p:spPr>
          <a:xfrm>
            <a:off x="4057183" y="540675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cxnSp>
        <p:nvCxnSpPr>
          <p:cNvPr id="12" name="曲线连接符 11"/>
          <p:cNvCxnSpPr>
            <a:endCxn id="9" idx="1"/>
          </p:cNvCxnSpPr>
          <p:nvPr/>
        </p:nvCxnSpPr>
        <p:spPr>
          <a:xfrm>
            <a:off x="1849724" y="4930775"/>
            <a:ext cx="2285574" cy="554097"/>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矩形 13"/>
          <p:cNvSpPr/>
          <p:nvPr/>
        </p:nvSpPr>
        <p:spPr>
          <a:xfrm>
            <a:off x="1409700" y="3355811"/>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409700" y="290863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 name="矩形 15"/>
          <p:cNvSpPr/>
          <p:nvPr/>
        </p:nvSpPr>
        <p:spPr>
          <a:xfrm>
            <a:off x="8442919" y="3355811"/>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 name="矩形 16"/>
          <p:cNvSpPr/>
          <p:nvPr/>
        </p:nvSpPr>
        <p:spPr>
          <a:xfrm>
            <a:off x="8442919" y="290863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030995" y="545067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cxnSp>
        <p:nvCxnSpPr>
          <p:cNvPr id="25" name="曲线连接符 24"/>
          <p:cNvCxnSpPr>
            <a:endCxn id="18" idx="1"/>
          </p:cNvCxnSpPr>
          <p:nvPr/>
        </p:nvCxnSpPr>
        <p:spPr>
          <a:xfrm>
            <a:off x="1849724" y="4479647"/>
            <a:ext cx="3259386" cy="1049139"/>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*表达式树的构建</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5715000" y="1936450"/>
            <a:ext cx="548900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Times New Roman" panose="02020603050405020304" pitchFamily="18" charset="0"/>
                <a:ea typeface="宋体" panose="02010600030101010101" pitchFamily="2" charset="-122"/>
              </a:rPr>
              <a:t>中缀表达式：</a:t>
            </a:r>
            <a:r>
              <a:rPr lang="en-US" altLang="zh-CN" sz="2400" dirty="0">
                <a:solidFill>
                  <a:srgbClr val="333333"/>
                </a:solidFill>
                <a:effectLst/>
                <a:latin typeface="Times New Roman" panose="02020603050405020304" pitchFamily="18" charset="0"/>
                <a:ea typeface="宋体" panose="02010600030101010101" pitchFamily="2" charset="-122"/>
              </a:rPr>
              <a:t>9</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(6</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2)</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(8</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(5</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zh-CN" sz="2400" dirty="0">
                <a:effectLst/>
              </a:rPr>
              <a:t> </a:t>
            </a:r>
            <a:endParaRPr kumimoji="1" lang="zh-CN" altLang="en-US" sz="2400" dirty="0"/>
          </a:p>
        </p:txBody>
      </p:sp>
      <p:sp>
        <p:nvSpPr>
          <p:cNvPr id="6" name="矩形 5"/>
          <p:cNvSpPr/>
          <p:nvPr/>
        </p:nvSpPr>
        <p:spPr>
          <a:xfrm>
            <a:off x="1409700" y="5130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409700" y="4683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409700" y="4241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409700" y="3794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 name="矩形 18"/>
          <p:cNvSpPr/>
          <p:nvPr/>
        </p:nvSpPr>
        <p:spPr>
          <a:xfrm>
            <a:off x="8445500" y="5130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0" name="矩形 19"/>
          <p:cNvSpPr/>
          <p:nvPr/>
        </p:nvSpPr>
        <p:spPr>
          <a:xfrm>
            <a:off x="8445500" y="4683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a:t>
            </a:r>
            <a:endParaRPr kumimoji="1" lang="zh-CN" altLang="en-US" sz="2400" dirty="0"/>
          </a:p>
        </p:txBody>
      </p:sp>
      <p:sp>
        <p:nvSpPr>
          <p:cNvPr id="21" name="矩形 20"/>
          <p:cNvSpPr/>
          <p:nvPr/>
        </p:nvSpPr>
        <p:spPr>
          <a:xfrm>
            <a:off x="8445500" y="4241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2" name="矩形 21"/>
          <p:cNvSpPr/>
          <p:nvPr/>
        </p:nvSpPr>
        <p:spPr>
          <a:xfrm>
            <a:off x="8445500" y="3794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2400" dirty="0"/>
              <a:t>*</a:t>
            </a:r>
            <a:endParaRPr kumimoji="1" lang="zh-CN" altLang="en-US" sz="2400" dirty="0"/>
          </a:p>
        </p:txBody>
      </p:sp>
      <p:sp>
        <p:nvSpPr>
          <p:cNvPr id="23" name="右箭头 22"/>
          <p:cNvSpPr/>
          <p:nvPr/>
        </p:nvSpPr>
        <p:spPr>
          <a:xfrm>
            <a:off x="838200" y="3960200"/>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右箭头 23"/>
          <p:cNvSpPr/>
          <p:nvPr/>
        </p:nvSpPr>
        <p:spPr>
          <a:xfrm>
            <a:off x="7981414" y="3937006"/>
            <a:ext cx="317500" cy="152400"/>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9221055" y="1504650"/>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293100" y="6197600"/>
            <a:ext cx="1107996" cy="369332"/>
          </a:xfrm>
          <a:prstGeom prst="rect">
            <a:avLst/>
          </a:prstGeom>
          <a:noFill/>
        </p:spPr>
        <p:txBody>
          <a:bodyPr wrap="none" rtlCol="0">
            <a:spAutoFit/>
          </a:bodyPr>
          <a:lstStyle/>
          <a:p>
            <a:r>
              <a:rPr kumimoji="1" lang="zh-CN" altLang="en-US" dirty="0">
                <a:solidFill>
                  <a:srgbClr val="00B0F0"/>
                </a:solidFill>
                <a:latin typeface="微软雅黑" panose="020B0503020204020204" pitchFamily="34" charset="-122"/>
                <a:ea typeface="微软雅黑" panose="020B0503020204020204" pitchFamily="34" charset="-122"/>
              </a:rPr>
              <a:t>运算符栈</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84225" y="6197600"/>
            <a:ext cx="272382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表达式树结点（指针）栈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100784" y="5396160"/>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cxnSp>
        <p:nvCxnSpPr>
          <p:cNvPr id="13" name="曲线连接符 12"/>
          <p:cNvCxnSpPr>
            <a:endCxn id="5" idx="1"/>
          </p:cNvCxnSpPr>
          <p:nvPr/>
        </p:nvCxnSpPr>
        <p:spPr>
          <a:xfrm>
            <a:off x="1816100" y="5353050"/>
            <a:ext cx="1362799" cy="121225"/>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椭圆 8"/>
          <p:cNvSpPr/>
          <p:nvPr/>
        </p:nvSpPr>
        <p:spPr>
          <a:xfrm>
            <a:off x="4057183" y="540675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cxnSp>
        <p:nvCxnSpPr>
          <p:cNvPr id="12" name="曲线连接符 11"/>
          <p:cNvCxnSpPr>
            <a:endCxn id="9" idx="1"/>
          </p:cNvCxnSpPr>
          <p:nvPr/>
        </p:nvCxnSpPr>
        <p:spPr>
          <a:xfrm>
            <a:off x="1849724" y="4930775"/>
            <a:ext cx="2285574" cy="554097"/>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矩形 13"/>
          <p:cNvSpPr/>
          <p:nvPr/>
        </p:nvSpPr>
        <p:spPr>
          <a:xfrm>
            <a:off x="1409700" y="3355811"/>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409700" y="290863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 name="矩形 15"/>
          <p:cNvSpPr/>
          <p:nvPr/>
        </p:nvSpPr>
        <p:spPr>
          <a:xfrm>
            <a:off x="8442919" y="3355811"/>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 name="矩形 16"/>
          <p:cNvSpPr/>
          <p:nvPr/>
        </p:nvSpPr>
        <p:spPr>
          <a:xfrm>
            <a:off x="8442919" y="290863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030995" y="545067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cxnSp>
        <p:nvCxnSpPr>
          <p:cNvPr id="25" name="曲线连接符 24"/>
          <p:cNvCxnSpPr>
            <a:endCxn id="18" idx="1"/>
          </p:cNvCxnSpPr>
          <p:nvPr/>
        </p:nvCxnSpPr>
        <p:spPr>
          <a:xfrm>
            <a:off x="1849724" y="4479647"/>
            <a:ext cx="3259386" cy="1049139"/>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椭圆 29"/>
          <p:cNvSpPr/>
          <p:nvPr/>
        </p:nvSpPr>
        <p:spPr>
          <a:xfrm>
            <a:off x="5896320" y="5448089"/>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cxnSp>
        <p:nvCxnSpPr>
          <p:cNvPr id="31" name="曲线连接符 30"/>
          <p:cNvCxnSpPr>
            <a:endCxn id="30" idx="1"/>
          </p:cNvCxnSpPr>
          <p:nvPr/>
        </p:nvCxnSpPr>
        <p:spPr>
          <a:xfrm>
            <a:off x="1849724" y="4027144"/>
            <a:ext cx="4124711" cy="1499060"/>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*表达式树的构建</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5715000" y="1936450"/>
            <a:ext cx="548900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Times New Roman" panose="02020603050405020304" pitchFamily="18" charset="0"/>
                <a:ea typeface="宋体" panose="02010600030101010101" pitchFamily="2" charset="-122"/>
              </a:rPr>
              <a:t>中缀表达式：</a:t>
            </a:r>
            <a:r>
              <a:rPr lang="en-US" altLang="zh-CN" sz="2400" dirty="0">
                <a:solidFill>
                  <a:srgbClr val="333333"/>
                </a:solidFill>
                <a:effectLst/>
                <a:latin typeface="Times New Roman" panose="02020603050405020304" pitchFamily="18" charset="0"/>
                <a:ea typeface="宋体" panose="02010600030101010101" pitchFamily="2" charset="-122"/>
              </a:rPr>
              <a:t>9</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(6</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2)</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(8</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(5</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zh-CN" sz="2400" dirty="0">
                <a:effectLst/>
              </a:rPr>
              <a:t> </a:t>
            </a:r>
            <a:endParaRPr kumimoji="1" lang="zh-CN" altLang="en-US" sz="2400" dirty="0"/>
          </a:p>
        </p:txBody>
      </p:sp>
      <p:sp>
        <p:nvSpPr>
          <p:cNvPr id="6" name="矩形 5"/>
          <p:cNvSpPr/>
          <p:nvPr/>
        </p:nvSpPr>
        <p:spPr>
          <a:xfrm>
            <a:off x="1409700" y="5130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409700" y="4683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409700" y="4241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409700" y="3794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 name="矩形 18"/>
          <p:cNvSpPr/>
          <p:nvPr/>
        </p:nvSpPr>
        <p:spPr>
          <a:xfrm>
            <a:off x="8445500" y="5130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0" name="矩形 19"/>
          <p:cNvSpPr/>
          <p:nvPr/>
        </p:nvSpPr>
        <p:spPr>
          <a:xfrm>
            <a:off x="8445500" y="4683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a:t>
            </a:r>
            <a:endParaRPr kumimoji="1" lang="zh-CN" altLang="en-US" sz="2400" dirty="0"/>
          </a:p>
        </p:txBody>
      </p:sp>
      <p:sp>
        <p:nvSpPr>
          <p:cNvPr id="21" name="矩形 20"/>
          <p:cNvSpPr/>
          <p:nvPr/>
        </p:nvSpPr>
        <p:spPr>
          <a:xfrm>
            <a:off x="8445500" y="4241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2" name="矩形 21"/>
          <p:cNvSpPr/>
          <p:nvPr/>
        </p:nvSpPr>
        <p:spPr>
          <a:xfrm>
            <a:off x="8445500" y="3794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2400" dirty="0"/>
          </a:p>
        </p:txBody>
      </p:sp>
      <p:sp>
        <p:nvSpPr>
          <p:cNvPr id="23" name="右箭头 22"/>
          <p:cNvSpPr/>
          <p:nvPr/>
        </p:nvSpPr>
        <p:spPr>
          <a:xfrm>
            <a:off x="838200" y="4411136"/>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右箭头 23"/>
          <p:cNvSpPr/>
          <p:nvPr/>
        </p:nvSpPr>
        <p:spPr>
          <a:xfrm>
            <a:off x="7981414" y="4417453"/>
            <a:ext cx="317500" cy="152400"/>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9345041" y="1504650"/>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293100" y="6197600"/>
            <a:ext cx="1107996" cy="369332"/>
          </a:xfrm>
          <a:prstGeom prst="rect">
            <a:avLst/>
          </a:prstGeom>
          <a:noFill/>
        </p:spPr>
        <p:txBody>
          <a:bodyPr wrap="none" rtlCol="0">
            <a:spAutoFit/>
          </a:bodyPr>
          <a:lstStyle/>
          <a:p>
            <a:r>
              <a:rPr kumimoji="1" lang="zh-CN" altLang="en-US" dirty="0">
                <a:solidFill>
                  <a:srgbClr val="00B0F0"/>
                </a:solidFill>
                <a:latin typeface="微软雅黑" panose="020B0503020204020204" pitchFamily="34" charset="-122"/>
                <a:ea typeface="微软雅黑" panose="020B0503020204020204" pitchFamily="34" charset="-122"/>
              </a:rPr>
              <a:t>运算符栈</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84225" y="6197600"/>
            <a:ext cx="272382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表达式树结点（指针）栈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100784" y="5396160"/>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cxnSp>
        <p:nvCxnSpPr>
          <p:cNvPr id="13" name="曲线连接符 12"/>
          <p:cNvCxnSpPr>
            <a:endCxn id="5" idx="1"/>
          </p:cNvCxnSpPr>
          <p:nvPr/>
        </p:nvCxnSpPr>
        <p:spPr>
          <a:xfrm>
            <a:off x="1816100" y="5353050"/>
            <a:ext cx="1362799" cy="121225"/>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椭圆 8"/>
          <p:cNvSpPr/>
          <p:nvPr/>
        </p:nvSpPr>
        <p:spPr>
          <a:xfrm>
            <a:off x="4057183" y="540675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cxnSp>
        <p:nvCxnSpPr>
          <p:cNvPr id="12" name="曲线连接符 11"/>
          <p:cNvCxnSpPr>
            <a:endCxn id="9" idx="1"/>
          </p:cNvCxnSpPr>
          <p:nvPr/>
        </p:nvCxnSpPr>
        <p:spPr>
          <a:xfrm>
            <a:off x="1849724" y="4930775"/>
            <a:ext cx="2285574" cy="554097"/>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矩形 13"/>
          <p:cNvSpPr/>
          <p:nvPr/>
        </p:nvSpPr>
        <p:spPr>
          <a:xfrm>
            <a:off x="1409700" y="3355811"/>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409700" y="290863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 name="矩形 15"/>
          <p:cNvSpPr/>
          <p:nvPr/>
        </p:nvSpPr>
        <p:spPr>
          <a:xfrm>
            <a:off x="8442919" y="3355811"/>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 name="矩形 16"/>
          <p:cNvSpPr/>
          <p:nvPr/>
        </p:nvSpPr>
        <p:spPr>
          <a:xfrm>
            <a:off x="8442919" y="290863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030995" y="545067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cxnSp>
        <p:nvCxnSpPr>
          <p:cNvPr id="25" name="曲线连接符 24"/>
          <p:cNvCxnSpPr>
            <a:endCxn id="29" idx="1"/>
          </p:cNvCxnSpPr>
          <p:nvPr/>
        </p:nvCxnSpPr>
        <p:spPr>
          <a:xfrm>
            <a:off x="1849724" y="4479647"/>
            <a:ext cx="3597296" cy="212764"/>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椭圆 29"/>
          <p:cNvSpPr/>
          <p:nvPr/>
        </p:nvSpPr>
        <p:spPr>
          <a:xfrm>
            <a:off x="5896320" y="5448089"/>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368905" y="4614296"/>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824190" y="5069581"/>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297695" y="5069581"/>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5" name="任意多边形: 形状 8"/>
          <p:cNvSpPr/>
          <p:nvPr/>
        </p:nvSpPr>
        <p:spPr>
          <a:xfrm>
            <a:off x="4353345" y="2852783"/>
            <a:ext cx="2665902" cy="143631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lang="zh-CN" altLang="en-US" dirty="0">
                <a:solidFill>
                  <a:srgbClr val="FFFF00"/>
                </a:solidFill>
                <a:latin typeface="微软雅黑" panose="020B0503020204020204" pitchFamily="34" charset="-122"/>
                <a:ea typeface="微软雅黑" panose="020B0503020204020204" pitchFamily="34" charset="-122"/>
              </a:rPr>
              <a:t>运算符</a:t>
            </a:r>
            <a:r>
              <a:rPr lang="zh-CN" altLang="en-US" dirty="0">
                <a:latin typeface="微软雅黑" panose="020B0503020204020204" pitchFamily="34" charset="-122"/>
                <a:ea typeface="微软雅黑" panose="020B0503020204020204" pitchFamily="34" charset="-122"/>
              </a:rPr>
              <a:t>：创建新结点，并从栈中连续弹出两个树分别作为新结点的右子树和左子树</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*表达式树的构建</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5715000" y="1936450"/>
            <a:ext cx="548900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Times New Roman" panose="02020603050405020304" pitchFamily="18" charset="0"/>
                <a:ea typeface="宋体" panose="02010600030101010101" pitchFamily="2" charset="-122"/>
              </a:rPr>
              <a:t>中缀表达式：</a:t>
            </a:r>
            <a:r>
              <a:rPr lang="en-US" altLang="zh-CN" sz="2400" dirty="0">
                <a:solidFill>
                  <a:srgbClr val="333333"/>
                </a:solidFill>
                <a:effectLst/>
                <a:latin typeface="Times New Roman" panose="02020603050405020304" pitchFamily="18" charset="0"/>
                <a:ea typeface="宋体" panose="02010600030101010101" pitchFamily="2" charset="-122"/>
              </a:rPr>
              <a:t>9</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(6</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2)</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(8</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(5</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zh-CN" sz="2400" dirty="0">
                <a:effectLst/>
              </a:rPr>
              <a:t> </a:t>
            </a:r>
            <a:endParaRPr kumimoji="1" lang="zh-CN" altLang="en-US" sz="2400" dirty="0"/>
          </a:p>
        </p:txBody>
      </p:sp>
      <p:sp>
        <p:nvSpPr>
          <p:cNvPr id="6" name="矩形 5"/>
          <p:cNvSpPr/>
          <p:nvPr/>
        </p:nvSpPr>
        <p:spPr>
          <a:xfrm>
            <a:off x="1409700" y="5130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409700" y="4683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409700" y="4241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409700" y="3794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 name="矩形 18"/>
          <p:cNvSpPr/>
          <p:nvPr/>
        </p:nvSpPr>
        <p:spPr>
          <a:xfrm>
            <a:off x="8445500" y="5130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0" name="矩形 19"/>
          <p:cNvSpPr/>
          <p:nvPr/>
        </p:nvSpPr>
        <p:spPr>
          <a:xfrm>
            <a:off x="8445500" y="4683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a:t>
            </a:r>
            <a:endParaRPr kumimoji="1" lang="zh-CN" altLang="en-US" sz="2400" dirty="0"/>
          </a:p>
        </p:txBody>
      </p:sp>
      <p:sp>
        <p:nvSpPr>
          <p:cNvPr id="21" name="矩形 20"/>
          <p:cNvSpPr/>
          <p:nvPr/>
        </p:nvSpPr>
        <p:spPr>
          <a:xfrm>
            <a:off x="8445500" y="4241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2800" dirty="0"/>
          </a:p>
        </p:txBody>
      </p:sp>
      <p:sp>
        <p:nvSpPr>
          <p:cNvPr id="22" name="矩形 21"/>
          <p:cNvSpPr/>
          <p:nvPr/>
        </p:nvSpPr>
        <p:spPr>
          <a:xfrm>
            <a:off x="8445500" y="3794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2400" dirty="0"/>
          </a:p>
        </p:txBody>
      </p:sp>
      <p:sp>
        <p:nvSpPr>
          <p:cNvPr id="23" name="右箭头 22"/>
          <p:cNvSpPr/>
          <p:nvPr/>
        </p:nvSpPr>
        <p:spPr>
          <a:xfrm>
            <a:off x="838200" y="4824494"/>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右箭头 23"/>
          <p:cNvSpPr/>
          <p:nvPr/>
        </p:nvSpPr>
        <p:spPr>
          <a:xfrm>
            <a:off x="7981414" y="4820408"/>
            <a:ext cx="317500" cy="152400"/>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9345041" y="1504650"/>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293100" y="6197600"/>
            <a:ext cx="1107996" cy="369332"/>
          </a:xfrm>
          <a:prstGeom prst="rect">
            <a:avLst/>
          </a:prstGeom>
          <a:noFill/>
        </p:spPr>
        <p:txBody>
          <a:bodyPr wrap="none" rtlCol="0">
            <a:spAutoFit/>
          </a:bodyPr>
          <a:lstStyle/>
          <a:p>
            <a:r>
              <a:rPr kumimoji="1" lang="zh-CN" altLang="en-US" dirty="0">
                <a:solidFill>
                  <a:srgbClr val="00B0F0"/>
                </a:solidFill>
                <a:latin typeface="微软雅黑" panose="020B0503020204020204" pitchFamily="34" charset="-122"/>
                <a:ea typeface="微软雅黑" panose="020B0503020204020204" pitchFamily="34" charset="-122"/>
              </a:rPr>
              <a:t>运算符栈</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84225" y="6197600"/>
            <a:ext cx="272382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表达式树结点（指针）栈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100784" y="5396160"/>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cxnSp>
        <p:nvCxnSpPr>
          <p:cNvPr id="13" name="曲线连接符 12"/>
          <p:cNvCxnSpPr>
            <a:endCxn id="5" idx="1"/>
          </p:cNvCxnSpPr>
          <p:nvPr/>
        </p:nvCxnSpPr>
        <p:spPr>
          <a:xfrm>
            <a:off x="1816100" y="5353050"/>
            <a:ext cx="1362799" cy="121225"/>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椭圆 8"/>
          <p:cNvSpPr/>
          <p:nvPr/>
        </p:nvSpPr>
        <p:spPr>
          <a:xfrm>
            <a:off x="4057183" y="540675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cxnSp>
        <p:nvCxnSpPr>
          <p:cNvPr id="12" name="曲线连接符 11"/>
          <p:cNvCxnSpPr>
            <a:endCxn id="31" idx="2"/>
          </p:cNvCxnSpPr>
          <p:nvPr/>
        </p:nvCxnSpPr>
        <p:spPr>
          <a:xfrm flipV="1">
            <a:off x="1849724" y="4212947"/>
            <a:ext cx="2740859" cy="71782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矩形 13"/>
          <p:cNvSpPr/>
          <p:nvPr/>
        </p:nvSpPr>
        <p:spPr>
          <a:xfrm>
            <a:off x="1409700" y="3355811"/>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409700" y="290863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 name="矩形 15"/>
          <p:cNvSpPr/>
          <p:nvPr/>
        </p:nvSpPr>
        <p:spPr>
          <a:xfrm>
            <a:off x="8442919" y="3355811"/>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 name="矩形 16"/>
          <p:cNvSpPr/>
          <p:nvPr/>
        </p:nvSpPr>
        <p:spPr>
          <a:xfrm>
            <a:off x="8442919" y="290863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030995" y="545067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5896320" y="5448089"/>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368905" y="4614296"/>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824190" y="5069581"/>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297695" y="5069581"/>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590583" y="39462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045868" y="4401532"/>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323883" y="4401532"/>
            <a:ext cx="344815" cy="100522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a:t>
            </a:r>
            <a:r>
              <a:rPr lang="zh-CN" altLang="en-US" dirty="0"/>
              <a:t>问题引入：商品分类树</a:t>
            </a:r>
            <a:endParaRPr lang="zh-CN" altLang="en-US" dirty="0"/>
          </a:p>
        </p:txBody>
      </p:sp>
      <p:sp>
        <p:nvSpPr>
          <p:cNvPr id="3" name="副标题 2"/>
          <p:cNvSpPr>
            <a:spLocks noGrp="1"/>
          </p:cNvSpPr>
          <p:nvPr>
            <p:ph type="subTitle" idx="1"/>
          </p:nvPr>
        </p:nvSpPr>
        <p:spPr/>
        <p:txBody>
          <a:bodyPr/>
          <a:lstStyle/>
          <a:p>
            <a:r>
              <a:rPr lang="en-US" altLang="zh-CN" dirty="0"/>
              <a:t>5.1 </a:t>
            </a:r>
            <a:r>
              <a:rPr lang="zh-CN" altLang="en-US" dirty="0"/>
              <a:t>问题引入</a:t>
            </a:r>
            <a:endParaRPr lang="zh-CN" altLang="en-US" dirty="0"/>
          </a:p>
        </p:txBody>
      </p:sp>
      <p:sp>
        <p:nvSpPr>
          <p:cNvPr id="4" name="文本占位符 3"/>
          <p:cNvSpPr>
            <a:spLocks noGrp="1"/>
          </p:cNvSpPr>
          <p:nvPr>
            <p:ph type="body" idx="10"/>
          </p:nvPr>
        </p:nvSpPr>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r>
              <a:rPr lang="zh-CN" altLang="zh-CN" sz="2400" b="1" dirty="0"/>
              <a:t>商品</a:t>
            </a:r>
            <a:r>
              <a:rPr lang="zh-CN" altLang="en-US" sz="2400" b="1" dirty="0"/>
              <a:t>分类树</a:t>
            </a:r>
            <a:endParaRPr lang="en-US" altLang="zh-CN" sz="2400" b="1" dirty="0"/>
          </a:p>
          <a:p>
            <a:pPr>
              <a:lnSpc>
                <a:spcPct val="110000"/>
              </a:lnSpc>
            </a:pPr>
            <a:r>
              <a:rPr lang="zh-CN" altLang="en-US" sz="2400" b="1" dirty="0"/>
              <a:t>   </a:t>
            </a:r>
            <a:r>
              <a:rPr lang="zh-CN" altLang="en-US" sz="2400" dirty="0"/>
              <a:t>结构与倒立的树相似，展示对数以千万计的商品由上至下、由粗到细的分类</a:t>
            </a:r>
            <a:endParaRPr lang="en-US" altLang="zh-CN" sz="2400" dirty="0"/>
          </a:p>
          <a:p>
            <a:pPr>
              <a:lnSpc>
                <a:spcPct val="110000"/>
              </a:lnSpc>
            </a:pPr>
            <a:endParaRPr lang="en-US" altLang="zh-CN" sz="2400" dirty="0"/>
          </a:p>
          <a:p>
            <a:pPr>
              <a:lnSpc>
                <a:spcPct val="110000"/>
              </a:lnSpc>
            </a:pPr>
            <a:endParaRPr lang="en-US" altLang="zh-CN" sz="2400" b="1" dirty="0"/>
          </a:p>
          <a:p>
            <a:pPr>
              <a:lnSpc>
                <a:spcPct val="110000"/>
              </a:lnSpc>
            </a:pPr>
            <a:r>
              <a:rPr lang="zh-CN" altLang="en-US" sz="2400" b="1" dirty="0"/>
              <a:t>问题</a:t>
            </a:r>
            <a:endParaRPr lang="zh-CN" altLang="en-US" sz="2400" b="1" dirty="0"/>
          </a:p>
          <a:p>
            <a:pPr>
              <a:lnSpc>
                <a:spcPct val="110000"/>
              </a:lnSpc>
            </a:pPr>
            <a:endParaRPr lang="en-US" altLang="zh-CN" sz="2400" dirty="0"/>
          </a:p>
          <a:p>
            <a:pPr>
              <a:lnSpc>
                <a:spcPct val="110000"/>
              </a:lnSpc>
            </a:pPr>
            <a:endParaRPr lang="en-US" altLang="zh-CN" sz="2400" b="1" dirty="0">
              <a:latin typeface="微软雅黑" panose="020B0503020204020204" pitchFamily="34" charset="-122"/>
              <a:ea typeface="微软雅黑" panose="020B0503020204020204" pitchFamily="34" charset="-122"/>
            </a:endParaRPr>
          </a:p>
          <a:p>
            <a:pPr>
              <a:lnSpc>
                <a:spcPct val="110000"/>
              </a:lnSpc>
            </a:pPr>
            <a:r>
              <a:rPr lang="zh-CN" altLang="en-US" sz="2400" b="1" dirty="0">
                <a:latin typeface="微软雅黑" panose="020B0503020204020204" pitchFamily="34" charset="-122"/>
                <a:ea typeface="微软雅黑" panose="020B0503020204020204" pitchFamily="34" charset="-122"/>
              </a:rPr>
              <a:t>主要内容</a:t>
            </a:r>
            <a:endParaRPr lang="en-US" altLang="zh-CN" sz="2400" dirty="0">
              <a:latin typeface="微软雅黑" panose="020B0503020204020204" pitchFamily="34" charset="-122"/>
              <a:ea typeface="微软雅黑" panose="020B0503020204020204" pitchFamily="34" charset="-122"/>
            </a:endParaRPr>
          </a:p>
          <a:p>
            <a:pPr>
              <a:lnSpc>
                <a:spcPct val="110000"/>
              </a:lnSpc>
            </a:pPr>
            <a:endParaRPr lang="en-US" altLang="zh-CN" sz="2400" dirty="0"/>
          </a:p>
          <a:p>
            <a:pPr>
              <a:lnSpc>
                <a:spcPct val="110000"/>
              </a:lnSpc>
            </a:pPr>
            <a:endParaRPr lang="en-US" altLang="zh-CN" sz="2400" dirty="0">
              <a:latin typeface="微软雅黑" panose="020B0503020204020204" pitchFamily="34" charset="-122"/>
              <a:ea typeface="微软雅黑" panose="020B0503020204020204" pitchFamily="34" charset="-122"/>
            </a:endParaRPr>
          </a:p>
          <a:p>
            <a:pPr>
              <a:lnSpc>
                <a:spcPct val="110000"/>
              </a:lnSpc>
            </a:pPr>
            <a:endParaRPr lang="en-US" altLang="zh-CN" sz="2400" dirty="0"/>
          </a:p>
        </p:txBody>
      </p:sp>
      <p:grpSp>
        <p:nvGrpSpPr>
          <p:cNvPr id="15" name="组合 14"/>
          <p:cNvGrpSpPr/>
          <p:nvPr/>
        </p:nvGrpSpPr>
        <p:grpSpPr>
          <a:xfrm>
            <a:off x="2160033" y="2816537"/>
            <a:ext cx="9193767" cy="3047689"/>
            <a:chOff x="191817" y="1867174"/>
            <a:chExt cx="11070985" cy="4916597"/>
          </a:xfrm>
          <a:solidFill>
            <a:srgbClr val="009999"/>
          </a:solidFill>
        </p:grpSpPr>
        <p:sp>
          <p:nvSpPr>
            <p:cNvPr id="17" name="任意多边形: 形状 16"/>
            <p:cNvSpPr/>
            <p:nvPr/>
          </p:nvSpPr>
          <p:spPr>
            <a:xfrm>
              <a:off x="191817" y="1867174"/>
              <a:ext cx="11055350" cy="24343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spcBef>
                  <a:spcPct val="0"/>
                </a:spcBef>
              </a:pPr>
              <a:r>
                <a:rPr lang="zh-CN" altLang="en-US" sz="2400" kern="1200" dirty="0">
                  <a:latin typeface="微软雅黑" panose="020B0503020204020204" pitchFamily="34" charset="-122"/>
                  <a:ea typeface="微软雅黑" panose="020B0503020204020204" pitchFamily="34" charset="-122"/>
                </a:rPr>
                <a:t>如何在计算机上表达商品分类树？能否用顺序表、链表等线性结构存储树？如何在计算机上查询每个分类包含哪些商品？如何判断两个分类之间是否有包含关系？</a:t>
              </a:r>
              <a:endParaRPr lang="zh-CN" altLang="en-US" sz="2400" kern="1200" dirty="0">
                <a:latin typeface="微软雅黑" panose="020B0503020204020204" pitchFamily="34" charset="-122"/>
                <a:ea typeface="微软雅黑" panose="020B0503020204020204" pitchFamily="34" charset="-122"/>
              </a:endParaRPr>
            </a:p>
          </p:txBody>
        </p:sp>
        <p:sp>
          <p:nvSpPr>
            <p:cNvPr id="18" name="任意多边形: 形状 17"/>
            <p:cNvSpPr/>
            <p:nvPr/>
          </p:nvSpPr>
          <p:spPr>
            <a:xfrm>
              <a:off x="5193924" y="4367964"/>
              <a:ext cx="762160" cy="545411"/>
            </a:xfrm>
            <a:custGeom>
              <a:avLst/>
              <a:gdLst>
                <a:gd name="connsiteX0" fmla="*/ 0 w 888566"/>
                <a:gd name="connsiteY0" fmla="*/ 236935 h 1184675"/>
                <a:gd name="connsiteX1" fmla="*/ 444283 w 888566"/>
                <a:gd name="connsiteY1" fmla="*/ 236935 h 1184675"/>
                <a:gd name="connsiteX2" fmla="*/ 444283 w 888566"/>
                <a:gd name="connsiteY2" fmla="*/ 0 h 1184675"/>
                <a:gd name="connsiteX3" fmla="*/ 888566 w 888566"/>
                <a:gd name="connsiteY3" fmla="*/ 592338 h 1184675"/>
                <a:gd name="connsiteX4" fmla="*/ 444283 w 888566"/>
                <a:gd name="connsiteY4" fmla="*/ 1184675 h 1184675"/>
                <a:gd name="connsiteX5" fmla="*/ 444283 w 888566"/>
                <a:gd name="connsiteY5" fmla="*/ 947740 h 1184675"/>
                <a:gd name="connsiteX6" fmla="*/ 0 w 888566"/>
                <a:gd name="connsiteY6" fmla="*/ 947740 h 1184675"/>
                <a:gd name="connsiteX7" fmla="*/ 0 w 888566"/>
                <a:gd name="connsiteY7" fmla="*/ 236935 h 118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8566" h="1184675">
                  <a:moveTo>
                    <a:pt x="710853" y="1"/>
                  </a:moveTo>
                  <a:lnTo>
                    <a:pt x="710853" y="592338"/>
                  </a:lnTo>
                  <a:lnTo>
                    <a:pt x="888566" y="592338"/>
                  </a:lnTo>
                  <a:lnTo>
                    <a:pt x="444283" y="1184674"/>
                  </a:lnTo>
                  <a:lnTo>
                    <a:pt x="0" y="592338"/>
                  </a:lnTo>
                  <a:lnTo>
                    <a:pt x="177713" y="592338"/>
                  </a:lnTo>
                  <a:lnTo>
                    <a:pt x="177713" y="1"/>
                  </a:lnTo>
                  <a:lnTo>
                    <a:pt x="710853" y="1"/>
                  </a:lnTo>
                  <a:close/>
                </a:path>
              </a:pathLst>
            </a:cu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36936" tIns="0" rIns="236935" bIns="266571" numCol="1" spcCol="1270" anchor="ctr" anchorCtr="0">
              <a:noAutofit/>
            </a:bodyPr>
            <a:lstStyle/>
            <a:p>
              <a:pPr marL="0" lvl="0" indent="0" algn="ctr" defTabSz="933450">
                <a:spcBef>
                  <a:spcPct val="0"/>
                </a:spcBef>
                <a:buNone/>
              </a:pPr>
              <a:endParaRPr lang="zh-CN" altLang="en-US" sz="2100" kern="1200" dirty="0"/>
            </a:p>
          </p:txBody>
        </p:sp>
        <p:sp>
          <p:nvSpPr>
            <p:cNvPr id="19" name="任意多边形: 形状 18"/>
            <p:cNvSpPr/>
            <p:nvPr/>
          </p:nvSpPr>
          <p:spPr>
            <a:xfrm>
              <a:off x="207452" y="4933861"/>
              <a:ext cx="11055350" cy="1849910"/>
            </a:xfrm>
            <a:custGeom>
              <a:avLst/>
              <a:gdLst>
                <a:gd name="connsiteX0" fmla="*/ 0 w 11055350"/>
                <a:gd name="connsiteY0" fmla="*/ 184991 h 1849909"/>
                <a:gd name="connsiteX1" fmla="*/ 184991 w 11055350"/>
                <a:gd name="connsiteY1" fmla="*/ 0 h 1849909"/>
                <a:gd name="connsiteX2" fmla="*/ 10870359 w 11055350"/>
                <a:gd name="connsiteY2" fmla="*/ 0 h 1849909"/>
                <a:gd name="connsiteX3" fmla="*/ 11055350 w 11055350"/>
                <a:gd name="connsiteY3" fmla="*/ 184991 h 1849909"/>
                <a:gd name="connsiteX4" fmla="*/ 11055350 w 11055350"/>
                <a:gd name="connsiteY4" fmla="*/ 1664918 h 1849909"/>
                <a:gd name="connsiteX5" fmla="*/ 10870359 w 11055350"/>
                <a:gd name="connsiteY5" fmla="*/ 1849909 h 1849909"/>
                <a:gd name="connsiteX6" fmla="*/ 184991 w 11055350"/>
                <a:gd name="connsiteY6" fmla="*/ 1849909 h 1849909"/>
                <a:gd name="connsiteX7" fmla="*/ 0 w 11055350"/>
                <a:gd name="connsiteY7" fmla="*/ 1664918 h 1849909"/>
                <a:gd name="connsiteX8" fmla="*/ 0 w 11055350"/>
                <a:gd name="connsiteY8" fmla="*/ 184991 h 184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49909">
                  <a:moveTo>
                    <a:pt x="0" y="184991"/>
                  </a:moveTo>
                  <a:cubicBezTo>
                    <a:pt x="0" y="82823"/>
                    <a:pt x="82823" y="0"/>
                    <a:pt x="184991" y="0"/>
                  </a:cubicBezTo>
                  <a:lnTo>
                    <a:pt x="10870359" y="0"/>
                  </a:lnTo>
                  <a:cubicBezTo>
                    <a:pt x="10972527" y="0"/>
                    <a:pt x="11055350" y="82823"/>
                    <a:pt x="11055350" y="184991"/>
                  </a:cubicBezTo>
                  <a:lnTo>
                    <a:pt x="11055350" y="1664918"/>
                  </a:lnTo>
                  <a:cubicBezTo>
                    <a:pt x="11055350" y="1767086"/>
                    <a:pt x="10972527" y="1849909"/>
                    <a:pt x="10870359" y="1849909"/>
                  </a:cubicBezTo>
                  <a:lnTo>
                    <a:pt x="184991" y="1849909"/>
                  </a:lnTo>
                  <a:cubicBezTo>
                    <a:pt x="82823" y="1849909"/>
                    <a:pt x="0" y="1767086"/>
                    <a:pt x="0" y="1664918"/>
                  </a:cubicBezTo>
                  <a:lnTo>
                    <a:pt x="0" y="184991"/>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3242" tIns="153242" rIns="153242" bIns="153242" numCol="1" spcCol="1270" anchor="ctr" anchorCtr="0">
              <a:noAutofit/>
            </a:bodyPr>
            <a:lstStyle/>
            <a:p>
              <a:pPr marL="0" lvl="0" indent="0" algn="ctr" defTabSz="1155700">
                <a:spcBef>
                  <a:spcPct val="0"/>
                </a:spcBef>
                <a:buNone/>
              </a:pPr>
              <a:r>
                <a:rPr lang="zh-CN" altLang="en-US" sz="2600" kern="1200" dirty="0">
                  <a:latin typeface="微软雅黑" panose="020B0503020204020204" pitchFamily="34" charset="-122"/>
                  <a:ea typeface="微软雅黑" panose="020B0503020204020204" pitchFamily="34" charset="-122"/>
                </a:rPr>
                <a:t>树与二叉树的定义、存储实现、遍历方式及其典型应用</a:t>
              </a:r>
              <a:endParaRPr lang="zh-CN" altLang="en-US" sz="2600" kern="1200" dirty="0"/>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*表达式树的构建</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5715000" y="1936450"/>
            <a:ext cx="548900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Times New Roman" panose="02020603050405020304" pitchFamily="18" charset="0"/>
                <a:ea typeface="宋体" panose="02010600030101010101" pitchFamily="2" charset="-122"/>
              </a:rPr>
              <a:t>中缀表达式：</a:t>
            </a:r>
            <a:r>
              <a:rPr lang="en-US" altLang="zh-CN" sz="2400" dirty="0">
                <a:solidFill>
                  <a:srgbClr val="333333"/>
                </a:solidFill>
                <a:effectLst/>
                <a:latin typeface="Times New Roman" panose="02020603050405020304" pitchFamily="18" charset="0"/>
                <a:ea typeface="宋体" panose="02010600030101010101" pitchFamily="2" charset="-122"/>
              </a:rPr>
              <a:t>9</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(6</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2)</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(8</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(5</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zh-CN" sz="2400" dirty="0">
                <a:effectLst/>
              </a:rPr>
              <a:t> </a:t>
            </a:r>
            <a:endParaRPr kumimoji="1" lang="zh-CN" altLang="en-US" sz="2400" dirty="0"/>
          </a:p>
        </p:txBody>
      </p:sp>
      <p:sp>
        <p:nvSpPr>
          <p:cNvPr id="6" name="矩形 5"/>
          <p:cNvSpPr/>
          <p:nvPr/>
        </p:nvSpPr>
        <p:spPr>
          <a:xfrm>
            <a:off x="1409700" y="5130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409700" y="4683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409700" y="4241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409700" y="3794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 name="矩形 18"/>
          <p:cNvSpPr/>
          <p:nvPr/>
        </p:nvSpPr>
        <p:spPr>
          <a:xfrm>
            <a:off x="8445500" y="5130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0" name="矩形 19"/>
          <p:cNvSpPr/>
          <p:nvPr/>
        </p:nvSpPr>
        <p:spPr>
          <a:xfrm>
            <a:off x="8445500" y="4683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2400" dirty="0"/>
          </a:p>
        </p:txBody>
      </p:sp>
      <p:sp>
        <p:nvSpPr>
          <p:cNvPr id="21" name="矩形 20"/>
          <p:cNvSpPr/>
          <p:nvPr/>
        </p:nvSpPr>
        <p:spPr>
          <a:xfrm>
            <a:off x="8445500" y="4241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2800" dirty="0"/>
          </a:p>
        </p:txBody>
      </p:sp>
      <p:sp>
        <p:nvSpPr>
          <p:cNvPr id="22" name="矩形 21"/>
          <p:cNvSpPr/>
          <p:nvPr/>
        </p:nvSpPr>
        <p:spPr>
          <a:xfrm>
            <a:off x="8445500" y="3794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2400" dirty="0"/>
          </a:p>
        </p:txBody>
      </p:sp>
      <p:sp>
        <p:nvSpPr>
          <p:cNvPr id="23" name="右箭头 22"/>
          <p:cNvSpPr/>
          <p:nvPr/>
        </p:nvSpPr>
        <p:spPr>
          <a:xfrm>
            <a:off x="838200" y="4824494"/>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右箭头 23"/>
          <p:cNvSpPr/>
          <p:nvPr/>
        </p:nvSpPr>
        <p:spPr>
          <a:xfrm>
            <a:off x="7981414" y="5269859"/>
            <a:ext cx="317500" cy="152400"/>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9345041" y="1504650"/>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293100" y="6197600"/>
            <a:ext cx="1107996" cy="369332"/>
          </a:xfrm>
          <a:prstGeom prst="rect">
            <a:avLst/>
          </a:prstGeom>
          <a:noFill/>
        </p:spPr>
        <p:txBody>
          <a:bodyPr wrap="none" rtlCol="0">
            <a:spAutoFit/>
          </a:bodyPr>
          <a:lstStyle/>
          <a:p>
            <a:r>
              <a:rPr kumimoji="1" lang="zh-CN" altLang="en-US" dirty="0">
                <a:solidFill>
                  <a:srgbClr val="00B0F0"/>
                </a:solidFill>
                <a:latin typeface="微软雅黑" panose="020B0503020204020204" pitchFamily="34" charset="-122"/>
                <a:ea typeface="微软雅黑" panose="020B0503020204020204" pitchFamily="34" charset="-122"/>
              </a:rPr>
              <a:t>运算符栈</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84225" y="6197600"/>
            <a:ext cx="272382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表达式树结点（指针）栈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100784" y="5396160"/>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cxnSp>
        <p:nvCxnSpPr>
          <p:cNvPr id="13" name="曲线连接符 12"/>
          <p:cNvCxnSpPr>
            <a:endCxn id="5" idx="1"/>
          </p:cNvCxnSpPr>
          <p:nvPr/>
        </p:nvCxnSpPr>
        <p:spPr>
          <a:xfrm>
            <a:off x="1816100" y="5353050"/>
            <a:ext cx="1362799" cy="121225"/>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椭圆 8"/>
          <p:cNvSpPr/>
          <p:nvPr/>
        </p:nvSpPr>
        <p:spPr>
          <a:xfrm>
            <a:off x="4057183" y="540675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cxnSp>
        <p:nvCxnSpPr>
          <p:cNvPr id="12" name="曲线连接符 11"/>
          <p:cNvCxnSpPr>
            <a:endCxn id="31" idx="2"/>
          </p:cNvCxnSpPr>
          <p:nvPr/>
        </p:nvCxnSpPr>
        <p:spPr>
          <a:xfrm flipV="1">
            <a:off x="1849724" y="4212947"/>
            <a:ext cx="2740859" cy="71782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矩形 13"/>
          <p:cNvSpPr/>
          <p:nvPr/>
        </p:nvSpPr>
        <p:spPr>
          <a:xfrm>
            <a:off x="1409700" y="3355811"/>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409700" y="290863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 name="矩形 15"/>
          <p:cNvSpPr/>
          <p:nvPr/>
        </p:nvSpPr>
        <p:spPr>
          <a:xfrm>
            <a:off x="8442919" y="3355811"/>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 name="矩形 16"/>
          <p:cNvSpPr/>
          <p:nvPr/>
        </p:nvSpPr>
        <p:spPr>
          <a:xfrm>
            <a:off x="8442919" y="290863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030995" y="545067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5896320" y="5448089"/>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368905" y="4614296"/>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824190" y="5069581"/>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297695" y="5069581"/>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590583" y="39462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045868" y="4401532"/>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323883" y="4401532"/>
            <a:ext cx="344815" cy="100522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*表达式树的构建</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5715000" y="1936450"/>
            <a:ext cx="548900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Times New Roman" panose="02020603050405020304" pitchFamily="18" charset="0"/>
                <a:ea typeface="宋体" panose="02010600030101010101" pitchFamily="2" charset="-122"/>
              </a:rPr>
              <a:t>中缀表达式：</a:t>
            </a:r>
            <a:r>
              <a:rPr lang="en-US" altLang="zh-CN" sz="2400" dirty="0">
                <a:solidFill>
                  <a:srgbClr val="333333"/>
                </a:solidFill>
                <a:effectLst/>
                <a:latin typeface="Times New Roman" panose="02020603050405020304" pitchFamily="18" charset="0"/>
                <a:ea typeface="宋体" panose="02010600030101010101" pitchFamily="2" charset="-122"/>
              </a:rPr>
              <a:t>9</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(6</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2)</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(8</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(5</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zh-CN" sz="2400" dirty="0">
                <a:effectLst/>
              </a:rPr>
              <a:t> </a:t>
            </a:r>
            <a:endParaRPr kumimoji="1" lang="zh-CN" altLang="en-US" sz="2400" dirty="0"/>
          </a:p>
        </p:txBody>
      </p:sp>
      <p:sp>
        <p:nvSpPr>
          <p:cNvPr id="6" name="矩形 5"/>
          <p:cNvSpPr/>
          <p:nvPr/>
        </p:nvSpPr>
        <p:spPr>
          <a:xfrm>
            <a:off x="1409700" y="5130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409700" y="4683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409700" y="4241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409700" y="3794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 name="矩形 18"/>
          <p:cNvSpPr/>
          <p:nvPr/>
        </p:nvSpPr>
        <p:spPr>
          <a:xfrm>
            <a:off x="8445500" y="5130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0" name="矩形 19"/>
          <p:cNvSpPr/>
          <p:nvPr/>
        </p:nvSpPr>
        <p:spPr>
          <a:xfrm>
            <a:off x="8445500" y="4683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a:t>
            </a:r>
            <a:endParaRPr kumimoji="1" lang="zh-CN" altLang="en-US" sz="2400" dirty="0"/>
          </a:p>
        </p:txBody>
      </p:sp>
      <p:sp>
        <p:nvSpPr>
          <p:cNvPr id="21" name="矩形 20"/>
          <p:cNvSpPr/>
          <p:nvPr/>
        </p:nvSpPr>
        <p:spPr>
          <a:xfrm>
            <a:off x="8445500" y="4241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2800" dirty="0"/>
          </a:p>
        </p:txBody>
      </p:sp>
      <p:sp>
        <p:nvSpPr>
          <p:cNvPr id="22" name="矩形 21"/>
          <p:cNvSpPr/>
          <p:nvPr/>
        </p:nvSpPr>
        <p:spPr>
          <a:xfrm>
            <a:off x="8445500" y="3794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2400" dirty="0"/>
          </a:p>
        </p:txBody>
      </p:sp>
      <p:sp>
        <p:nvSpPr>
          <p:cNvPr id="23" name="右箭头 22"/>
          <p:cNvSpPr/>
          <p:nvPr/>
        </p:nvSpPr>
        <p:spPr>
          <a:xfrm>
            <a:off x="838200" y="4824494"/>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右箭头 23"/>
          <p:cNvSpPr/>
          <p:nvPr/>
        </p:nvSpPr>
        <p:spPr>
          <a:xfrm>
            <a:off x="7981414" y="4820409"/>
            <a:ext cx="317500" cy="152400"/>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9531020" y="1504650"/>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293100" y="6197600"/>
            <a:ext cx="1107996" cy="369332"/>
          </a:xfrm>
          <a:prstGeom prst="rect">
            <a:avLst/>
          </a:prstGeom>
          <a:noFill/>
        </p:spPr>
        <p:txBody>
          <a:bodyPr wrap="none" rtlCol="0">
            <a:spAutoFit/>
          </a:bodyPr>
          <a:lstStyle/>
          <a:p>
            <a:r>
              <a:rPr kumimoji="1" lang="zh-CN" altLang="en-US" dirty="0">
                <a:solidFill>
                  <a:srgbClr val="00B0F0"/>
                </a:solidFill>
                <a:latin typeface="微软雅黑" panose="020B0503020204020204" pitchFamily="34" charset="-122"/>
                <a:ea typeface="微软雅黑" panose="020B0503020204020204" pitchFamily="34" charset="-122"/>
              </a:rPr>
              <a:t>运算符栈</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84225" y="6197600"/>
            <a:ext cx="272382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表达式树结点（指针）栈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100784" y="5396160"/>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cxnSp>
        <p:nvCxnSpPr>
          <p:cNvPr id="13" name="曲线连接符 12"/>
          <p:cNvCxnSpPr>
            <a:endCxn id="5" idx="1"/>
          </p:cNvCxnSpPr>
          <p:nvPr/>
        </p:nvCxnSpPr>
        <p:spPr>
          <a:xfrm>
            <a:off x="1816100" y="5353050"/>
            <a:ext cx="1362799" cy="121225"/>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椭圆 8"/>
          <p:cNvSpPr/>
          <p:nvPr/>
        </p:nvSpPr>
        <p:spPr>
          <a:xfrm>
            <a:off x="4057183" y="540675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cxnSp>
        <p:nvCxnSpPr>
          <p:cNvPr id="12" name="曲线连接符 11"/>
          <p:cNvCxnSpPr>
            <a:endCxn id="31" idx="2"/>
          </p:cNvCxnSpPr>
          <p:nvPr/>
        </p:nvCxnSpPr>
        <p:spPr>
          <a:xfrm flipV="1">
            <a:off x="1849724" y="4212947"/>
            <a:ext cx="2740859" cy="71782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矩形 13"/>
          <p:cNvSpPr/>
          <p:nvPr/>
        </p:nvSpPr>
        <p:spPr>
          <a:xfrm>
            <a:off x="1409700" y="3355811"/>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409700" y="290863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 name="矩形 15"/>
          <p:cNvSpPr/>
          <p:nvPr/>
        </p:nvSpPr>
        <p:spPr>
          <a:xfrm>
            <a:off x="8442919" y="3355811"/>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 name="矩形 16"/>
          <p:cNvSpPr/>
          <p:nvPr/>
        </p:nvSpPr>
        <p:spPr>
          <a:xfrm>
            <a:off x="8442919" y="290863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030995" y="545067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5896320" y="5448089"/>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368905" y="4614296"/>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824190" y="5069581"/>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297695" y="5069581"/>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590583" y="39462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045868" y="4401532"/>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323883" y="4401532"/>
            <a:ext cx="344815" cy="100522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*表达式树的构建</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5715000" y="1936450"/>
            <a:ext cx="548900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Times New Roman" panose="02020603050405020304" pitchFamily="18" charset="0"/>
                <a:ea typeface="宋体" panose="02010600030101010101" pitchFamily="2" charset="-122"/>
              </a:rPr>
              <a:t>中缀表达式：</a:t>
            </a:r>
            <a:r>
              <a:rPr lang="en-US" altLang="zh-CN" sz="2400" dirty="0">
                <a:solidFill>
                  <a:srgbClr val="333333"/>
                </a:solidFill>
                <a:effectLst/>
                <a:latin typeface="Times New Roman" panose="02020603050405020304" pitchFamily="18" charset="0"/>
                <a:ea typeface="宋体" panose="02010600030101010101" pitchFamily="2" charset="-122"/>
              </a:rPr>
              <a:t>9</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(6</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2)</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(8</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(5</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zh-CN" sz="2400" dirty="0">
                <a:effectLst/>
              </a:rPr>
              <a:t> </a:t>
            </a:r>
            <a:endParaRPr kumimoji="1" lang="zh-CN" altLang="en-US" sz="2400" dirty="0"/>
          </a:p>
        </p:txBody>
      </p:sp>
      <p:sp>
        <p:nvSpPr>
          <p:cNvPr id="6" name="矩形 5"/>
          <p:cNvSpPr/>
          <p:nvPr/>
        </p:nvSpPr>
        <p:spPr>
          <a:xfrm>
            <a:off x="1409700" y="5130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409700" y="4683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409700" y="4241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409700" y="3794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 name="矩形 18"/>
          <p:cNvSpPr/>
          <p:nvPr/>
        </p:nvSpPr>
        <p:spPr>
          <a:xfrm>
            <a:off x="8445500" y="5130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0" name="矩形 19"/>
          <p:cNvSpPr/>
          <p:nvPr/>
        </p:nvSpPr>
        <p:spPr>
          <a:xfrm>
            <a:off x="8445500" y="4683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a:t>
            </a:r>
            <a:endParaRPr kumimoji="1" lang="zh-CN" altLang="en-US" sz="2400" dirty="0"/>
          </a:p>
        </p:txBody>
      </p:sp>
      <p:sp>
        <p:nvSpPr>
          <p:cNvPr id="21" name="矩形 20"/>
          <p:cNvSpPr/>
          <p:nvPr/>
        </p:nvSpPr>
        <p:spPr>
          <a:xfrm>
            <a:off x="8445500" y="4241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2" name="矩形 21"/>
          <p:cNvSpPr/>
          <p:nvPr/>
        </p:nvSpPr>
        <p:spPr>
          <a:xfrm>
            <a:off x="8445500" y="3794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2400" dirty="0"/>
          </a:p>
        </p:txBody>
      </p:sp>
      <p:sp>
        <p:nvSpPr>
          <p:cNvPr id="23" name="右箭头 22"/>
          <p:cNvSpPr/>
          <p:nvPr/>
        </p:nvSpPr>
        <p:spPr>
          <a:xfrm>
            <a:off x="838200" y="4824494"/>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右箭头 23"/>
          <p:cNvSpPr/>
          <p:nvPr/>
        </p:nvSpPr>
        <p:spPr>
          <a:xfrm>
            <a:off x="7981414" y="4386457"/>
            <a:ext cx="317500" cy="152400"/>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9701498" y="1504650"/>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293100" y="6197600"/>
            <a:ext cx="1107996" cy="369332"/>
          </a:xfrm>
          <a:prstGeom prst="rect">
            <a:avLst/>
          </a:prstGeom>
          <a:noFill/>
        </p:spPr>
        <p:txBody>
          <a:bodyPr wrap="none" rtlCol="0">
            <a:spAutoFit/>
          </a:bodyPr>
          <a:lstStyle/>
          <a:p>
            <a:r>
              <a:rPr kumimoji="1" lang="zh-CN" altLang="en-US" dirty="0">
                <a:solidFill>
                  <a:srgbClr val="00B0F0"/>
                </a:solidFill>
                <a:latin typeface="微软雅黑" panose="020B0503020204020204" pitchFamily="34" charset="-122"/>
                <a:ea typeface="微软雅黑" panose="020B0503020204020204" pitchFamily="34" charset="-122"/>
              </a:rPr>
              <a:t>运算符栈</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84225" y="6197600"/>
            <a:ext cx="272382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表达式树结点（指针）栈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100784" y="5396160"/>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cxnSp>
        <p:nvCxnSpPr>
          <p:cNvPr id="13" name="曲线连接符 12"/>
          <p:cNvCxnSpPr>
            <a:endCxn id="5" idx="1"/>
          </p:cNvCxnSpPr>
          <p:nvPr/>
        </p:nvCxnSpPr>
        <p:spPr>
          <a:xfrm>
            <a:off x="1816100" y="5353050"/>
            <a:ext cx="1362799" cy="121225"/>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椭圆 8"/>
          <p:cNvSpPr/>
          <p:nvPr/>
        </p:nvSpPr>
        <p:spPr>
          <a:xfrm>
            <a:off x="4057183" y="540675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cxnSp>
        <p:nvCxnSpPr>
          <p:cNvPr id="12" name="曲线连接符 11"/>
          <p:cNvCxnSpPr>
            <a:endCxn id="31" idx="2"/>
          </p:cNvCxnSpPr>
          <p:nvPr/>
        </p:nvCxnSpPr>
        <p:spPr>
          <a:xfrm flipV="1">
            <a:off x="1849724" y="4212947"/>
            <a:ext cx="2740859" cy="71782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矩形 13"/>
          <p:cNvSpPr/>
          <p:nvPr/>
        </p:nvSpPr>
        <p:spPr>
          <a:xfrm>
            <a:off x="1409700" y="3355811"/>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409700" y="290863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 name="矩形 15"/>
          <p:cNvSpPr/>
          <p:nvPr/>
        </p:nvSpPr>
        <p:spPr>
          <a:xfrm>
            <a:off x="8442919" y="3355811"/>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 name="矩形 16"/>
          <p:cNvSpPr/>
          <p:nvPr/>
        </p:nvSpPr>
        <p:spPr>
          <a:xfrm>
            <a:off x="8442919" y="290863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030995" y="545067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5896320" y="5448089"/>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368905" y="4614296"/>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824190" y="5069581"/>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297695" y="5069581"/>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590583" y="39462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045868" y="4401532"/>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323883" y="4401532"/>
            <a:ext cx="344815" cy="100522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*表达式树的构建</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5715000" y="1936450"/>
            <a:ext cx="548900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Times New Roman" panose="02020603050405020304" pitchFamily="18" charset="0"/>
                <a:ea typeface="宋体" panose="02010600030101010101" pitchFamily="2" charset="-122"/>
              </a:rPr>
              <a:t>中缀表达式：</a:t>
            </a:r>
            <a:r>
              <a:rPr lang="en-US" altLang="zh-CN" sz="2400" dirty="0">
                <a:solidFill>
                  <a:srgbClr val="333333"/>
                </a:solidFill>
                <a:effectLst/>
                <a:latin typeface="Times New Roman" panose="02020603050405020304" pitchFamily="18" charset="0"/>
                <a:ea typeface="宋体" panose="02010600030101010101" pitchFamily="2" charset="-122"/>
              </a:rPr>
              <a:t>9</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(6</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2)</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(8</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(5</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zh-CN" sz="2400" dirty="0">
                <a:effectLst/>
              </a:rPr>
              <a:t> </a:t>
            </a:r>
            <a:endParaRPr kumimoji="1" lang="zh-CN" altLang="en-US" sz="2400" dirty="0"/>
          </a:p>
        </p:txBody>
      </p:sp>
      <p:sp>
        <p:nvSpPr>
          <p:cNvPr id="6" name="矩形 5"/>
          <p:cNvSpPr/>
          <p:nvPr/>
        </p:nvSpPr>
        <p:spPr>
          <a:xfrm>
            <a:off x="1409700" y="5130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409700" y="4683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409700" y="4241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409700" y="3794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 name="矩形 18"/>
          <p:cNvSpPr/>
          <p:nvPr/>
        </p:nvSpPr>
        <p:spPr>
          <a:xfrm>
            <a:off x="8445500" y="5130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0" name="矩形 19"/>
          <p:cNvSpPr/>
          <p:nvPr/>
        </p:nvSpPr>
        <p:spPr>
          <a:xfrm>
            <a:off x="8445500" y="4683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a:t>
            </a:r>
            <a:endParaRPr kumimoji="1" lang="zh-CN" altLang="en-US" sz="2400" dirty="0"/>
          </a:p>
        </p:txBody>
      </p:sp>
      <p:sp>
        <p:nvSpPr>
          <p:cNvPr id="21" name="矩形 20"/>
          <p:cNvSpPr/>
          <p:nvPr/>
        </p:nvSpPr>
        <p:spPr>
          <a:xfrm>
            <a:off x="8445500" y="4241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2" name="矩形 21"/>
          <p:cNvSpPr/>
          <p:nvPr/>
        </p:nvSpPr>
        <p:spPr>
          <a:xfrm>
            <a:off x="8445500" y="3794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2400" dirty="0"/>
          </a:p>
        </p:txBody>
      </p:sp>
      <p:sp>
        <p:nvSpPr>
          <p:cNvPr id="23" name="右箭头 22"/>
          <p:cNvSpPr/>
          <p:nvPr/>
        </p:nvSpPr>
        <p:spPr>
          <a:xfrm>
            <a:off x="838200" y="4398610"/>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右箭头 23"/>
          <p:cNvSpPr/>
          <p:nvPr/>
        </p:nvSpPr>
        <p:spPr>
          <a:xfrm>
            <a:off x="7981414" y="4386457"/>
            <a:ext cx="317500" cy="152400"/>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9809984" y="1504650"/>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293100" y="6197600"/>
            <a:ext cx="1107996" cy="369332"/>
          </a:xfrm>
          <a:prstGeom prst="rect">
            <a:avLst/>
          </a:prstGeom>
          <a:noFill/>
        </p:spPr>
        <p:txBody>
          <a:bodyPr wrap="none" rtlCol="0">
            <a:spAutoFit/>
          </a:bodyPr>
          <a:lstStyle/>
          <a:p>
            <a:r>
              <a:rPr kumimoji="1" lang="zh-CN" altLang="en-US" dirty="0">
                <a:solidFill>
                  <a:srgbClr val="00B0F0"/>
                </a:solidFill>
                <a:latin typeface="微软雅黑" panose="020B0503020204020204" pitchFamily="34" charset="-122"/>
                <a:ea typeface="微软雅黑" panose="020B0503020204020204" pitchFamily="34" charset="-122"/>
              </a:rPr>
              <a:t>运算符栈</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84225" y="6197600"/>
            <a:ext cx="272382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表达式树结点（指针）栈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100784" y="5396160"/>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cxnSp>
        <p:nvCxnSpPr>
          <p:cNvPr id="13" name="曲线连接符 12"/>
          <p:cNvCxnSpPr>
            <a:endCxn id="5" idx="1"/>
          </p:cNvCxnSpPr>
          <p:nvPr/>
        </p:nvCxnSpPr>
        <p:spPr>
          <a:xfrm>
            <a:off x="1816100" y="5353050"/>
            <a:ext cx="1362799" cy="121225"/>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椭圆 8"/>
          <p:cNvSpPr/>
          <p:nvPr/>
        </p:nvSpPr>
        <p:spPr>
          <a:xfrm>
            <a:off x="4057183" y="540675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cxnSp>
        <p:nvCxnSpPr>
          <p:cNvPr id="12" name="曲线连接符 11"/>
          <p:cNvCxnSpPr>
            <a:endCxn id="31" idx="2"/>
          </p:cNvCxnSpPr>
          <p:nvPr/>
        </p:nvCxnSpPr>
        <p:spPr>
          <a:xfrm flipV="1">
            <a:off x="1849724" y="4212947"/>
            <a:ext cx="2740859" cy="71782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矩形 13"/>
          <p:cNvSpPr/>
          <p:nvPr/>
        </p:nvSpPr>
        <p:spPr>
          <a:xfrm>
            <a:off x="1409700" y="3355811"/>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409700" y="290863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 name="矩形 15"/>
          <p:cNvSpPr/>
          <p:nvPr/>
        </p:nvSpPr>
        <p:spPr>
          <a:xfrm>
            <a:off x="8442919" y="3355811"/>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 name="矩形 16"/>
          <p:cNvSpPr/>
          <p:nvPr/>
        </p:nvSpPr>
        <p:spPr>
          <a:xfrm>
            <a:off x="8442919" y="290863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030995" y="545067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5896320" y="5448089"/>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368905" y="4614296"/>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824190" y="5069581"/>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297695" y="5069581"/>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590583" y="39462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045868" y="4401532"/>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323883" y="4401532"/>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5830713" y="3926486"/>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35" name="曲线连接符 34"/>
          <p:cNvCxnSpPr>
            <a:endCxn id="25" idx="1"/>
          </p:cNvCxnSpPr>
          <p:nvPr/>
        </p:nvCxnSpPr>
        <p:spPr>
          <a:xfrm flipV="1">
            <a:off x="1888781" y="4004601"/>
            <a:ext cx="4020047" cy="473875"/>
          </a:xfrm>
          <a:prstGeom prst="curvedConnector4">
            <a:avLst>
              <a:gd name="adj1" fmla="val 40932"/>
              <a:gd name="adj2" fmla="val 164725"/>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*表达式树的构建</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5715000" y="1936450"/>
            <a:ext cx="548900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Times New Roman" panose="02020603050405020304" pitchFamily="18" charset="0"/>
                <a:ea typeface="宋体" panose="02010600030101010101" pitchFamily="2" charset="-122"/>
              </a:rPr>
              <a:t>中缀表达式：</a:t>
            </a:r>
            <a:r>
              <a:rPr lang="en-US" altLang="zh-CN" sz="2400" dirty="0">
                <a:solidFill>
                  <a:srgbClr val="333333"/>
                </a:solidFill>
                <a:effectLst/>
                <a:latin typeface="Times New Roman" panose="02020603050405020304" pitchFamily="18" charset="0"/>
                <a:ea typeface="宋体" panose="02010600030101010101" pitchFamily="2" charset="-122"/>
              </a:rPr>
              <a:t>9</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(6</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2)</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(8</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(5</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zh-CN" sz="2400" dirty="0">
                <a:effectLst/>
              </a:rPr>
              <a:t> </a:t>
            </a:r>
            <a:endParaRPr kumimoji="1" lang="zh-CN" altLang="en-US" sz="2400" dirty="0"/>
          </a:p>
        </p:txBody>
      </p:sp>
      <p:sp>
        <p:nvSpPr>
          <p:cNvPr id="6" name="矩形 5"/>
          <p:cNvSpPr/>
          <p:nvPr/>
        </p:nvSpPr>
        <p:spPr>
          <a:xfrm>
            <a:off x="1409700" y="5130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409700" y="4683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409700" y="4241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409700" y="3794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 name="矩形 18"/>
          <p:cNvSpPr/>
          <p:nvPr/>
        </p:nvSpPr>
        <p:spPr>
          <a:xfrm>
            <a:off x="8445500" y="5130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0" name="矩形 19"/>
          <p:cNvSpPr/>
          <p:nvPr/>
        </p:nvSpPr>
        <p:spPr>
          <a:xfrm>
            <a:off x="8445500" y="4683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a:t>
            </a:r>
            <a:endParaRPr kumimoji="1" lang="zh-CN" altLang="en-US" sz="2400" dirty="0"/>
          </a:p>
        </p:txBody>
      </p:sp>
      <p:sp>
        <p:nvSpPr>
          <p:cNvPr id="21" name="矩形 20"/>
          <p:cNvSpPr/>
          <p:nvPr/>
        </p:nvSpPr>
        <p:spPr>
          <a:xfrm>
            <a:off x="8445500" y="4241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2" name="矩形 21"/>
          <p:cNvSpPr/>
          <p:nvPr/>
        </p:nvSpPr>
        <p:spPr>
          <a:xfrm>
            <a:off x="8445500" y="3794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a:t>
            </a:r>
            <a:endParaRPr kumimoji="1" lang="zh-CN" altLang="en-US" sz="2400" dirty="0"/>
          </a:p>
        </p:txBody>
      </p:sp>
      <p:sp>
        <p:nvSpPr>
          <p:cNvPr id="23" name="右箭头 22"/>
          <p:cNvSpPr/>
          <p:nvPr/>
        </p:nvSpPr>
        <p:spPr>
          <a:xfrm>
            <a:off x="838200" y="4398610"/>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右箭头 23"/>
          <p:cNvSpPr/>
          <p:nvPr/>
        </p:nvSpPr>
        <p:spPr>
          <a:xfrm>
            <a:off x="7981414" y="3937007"/>
            <a:ext cx="317500" cy="152400"/>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10026957" y="1504650"/>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293100" y="6197600"/>
            <a:ext cx="1107996" cy="369332"/>
          </a:xfrm>
          <a:prstGeom prst="rect">
            <a:avLst/>
          </a:prstGeom>
          <a:noFill/>
        </p:spPr>
        <p:txBody>
          <a:bodyPr wrap="none" rtlCol="0">
            <a:spAutoFit/>
          </a:bodyPr>
          <a:lstStyle/>
          <a:p>
            <a:r>
              <a:rPr kumimoji="1" lang="zh-CN" altLang="en-US" dirty="0">
                <a:solidFill>
                  <a:srgbClr val="00B0F0"/>
                </a:solidFill>
                <a:latin typeface="微软雅黑" panose="020B0503020204020204" pitchFamily="34" charset="-122"/>
                <a:ea typeface="微软雅黑" panose="020B0503020204020204" pitchFamily="34" charset="-122"/>
              </a:rPr>
              <a:t>运算符栈</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84225" y="6197600"/>
            <a:ext cx="272382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表达式树结点（指针）栈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100784" y="5396160"/>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cxnSp>
        <p:nvCxnSpPr>
          <p:cNvPr id="13" name="曲线连接符 12"/>
          <p:cNvCxnSpPr>
            <a:endCxn id="5" idx="1"/>
          </p:cNvCxnSpPr>
          <p:nvPr/>
        </p:nvCxnSpPr>
        <p:spPr>
          <a:xfrm>
            <a:off x="1816100" y="5353050"/>
            <a:ext cx="1362799" cy="121225"/>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椭圆 8"/>
          <p:cNvSpPr/>
          <p:nvPr/>
        </p:nvSpPr>
        <p:spPr>
          <a:xfrm>
            <a:off x="4057183" y="540675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cxnSp>
        <p:nvCxnSpPr>
          <p:cNvPr id="12" name="曲线连接符 11"/>
          <p:cNvCxnSpPr>
            <a:endCxn id="31" idx="2"/>
          </p:cNvCxnSpPr>
          <p:nvPr/>
        </p:nvCxnSpPr>
        <p:spPr>
          <a:xfrm flipV="1">
            <a:off x="1849724" y="4212947"/>
            <a:ext cx="2740859" cy="71782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矩形 13"/>
          <p:cNvSpPr/>
          <p:nvPr/>
        </p:nvSpPr>
        <p:spPr>
          <a:xfrm>
            <a:off x="1409700" y="3355811"/>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409700" y="290863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 name="矩形 15"/>
          <p:cNvSpPr/>
          <p:nvPr/>
        </p:nvSpPr>
        <p:spPr>
          <a:xfrm>
            <a:off x="8442919" y="3355811"/>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7" name="矩形 16"/>
          <p:cNvSpPr/>
          <p:nvPr/>
        </p:nvSpPr>
        <p:spPr>
          <a:xfrm>
            <a:off x="8442919" y="290863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030995" y="545067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5896320" y="5448089"/>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368905" y="4614296"/>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824190" y="5069581"/>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297695" y="5069581"/>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590583" y="39462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045868" y="4401532"/>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323883" y="4401532"/>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5830713" y="3926486"/>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35" name="曲线连接符 34"/>
          <p:cNvCxnSpPr>
            <a:endCxn id="25" idx="1"/>
          </p:cNvCxnSpPr>
          <p:nvPr/>
        </p:nvCxnSpPr>
        <p:spPr>
          <a:xfrm flipV="1">
            <a:off x="1888781" y="4004601"/>
            <a:ext cx="4020047" cy="473875"/>
          </a:xfrm>
          <a:prstGeom prst="curvedConnector4">
            <a:avLst>
              <a:gd name="adj1" fmla="val 40932"/>
              <a:gd name="adj2" fmla="val 164725"/>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*表达式树的构建</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5715000" y="1936450"/>
            <a:ext cx="548900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Times New Roman" panose="02020603050405020304" pitchFamily="18" charset="0"/>
                <a:ea typeface="宋体" panose="02010600030101010101" pitchFamily="2" charset="-122"/>
              </a:rPr>
              <a:t>中缀表达式：</a:t>
            </a:r>
            <a:r>
              <a:rPr lang="en-US" altLang="zh-CN" sz="2400" dirty="0">
                <a:solidFill>
                  <a:srgbClr val="333333"/>
                </a:solidFill>
                <a:effectLst/>
                <a:latin typeface="Times New Roman" panose="02020603050405020304" pitchFamily="18" charset="0"/>
                <a:ea typeface="宋体" panose="02010600030101010101" pitchFamily="2" charset="-122"/>
              </a:rPr>
              <a:t>9</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(6</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2)</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(8</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(5</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zh-CN" sz="2400" dirty="0">
                <a:effectLst/>
              </a:rPr>
              <a:t> </a:t>
            </a:r>
            <a:endParaRPr kumimoji="1" lang="zh-CN" altLang="en-US" sz="2400" dirty="0"/>
          </a:p>
        </p:txBody>
      </p:sp>
      <p:sp>
        <p:nvSpPr>
          <p:cNvPr id="6" name="矩形 5"/>
          <p:cNvSpPr/>
          <p:nvPr/>
        </p:nvSpPr>
        <p:spPr>
          <a:xfrm>
            <a:off x="1409700" y="5130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409700" y="4683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409700" y="4241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409700" y="3794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 name="矩形 18"/>
          <p:cNvSpPr/>
          <p:nvPr/>
        </p:nvSpPr>
        <p:spPr>
          <a:xfrm>
            <a:off x="8445500" y="5130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0" name="矩形 19"/>
          <p:cNvSpPr/>
          <p:nvPr/>
        </p:nvSpPr>
        <p:spPr>
          <a:xfrm>
            <a:off x="8445500" y="4683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a:t>
            </a:r>
            <a:endParaRPr kumimoji="1" lang="zh-CN" altLang="en-US" sz="2400" dirty="0"/>
          </a:p>
        </p:txBody>
      </p:sp>
      <p:sp>
        <p:nvSpPr>
          <p:cNvPr id="21" name="矩形 20"/>
          <p:cNvSpPr/>
          <p:nvPr/>
        </p:nvSpPr>
        <p:spPr>
          <a:xfrm>
            <a:off x="8445500" y="4241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2" name="矩形 21"/>
          <p:cNvSpPr/>
          <p:nvPr/>
        </p:nvSpPr>
        <p:spPr>
          <a:xfrm>
            <a:off x="8445500" y="3794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a:t>
            </a:r>
            <a:endParaRPr kumimoji="1" lang="zh-CN" altLang="en-US" sz="2400" dirty="0"/>
          </a:p>
        </p:txBody>
      </p:sp>
      <p:sp>
        <p:nvSpPr>
          <p:cNvPr id="23" name="右箭头 22"/>
          <p:cNvSpPr/>
          <p:nvPr/>
        </p:nvSpPr>
        <p:spPr>
          <a:xfrm>
            <a:off x="838200" y="4398610"/>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右箭头 23"/>
          <p:cNvSpPr/>
          <p:nvPr/>
        </p:nvSpPr>
        <p:spPr>
          <a:xfrm>
            <a:off x="7981414" y="3503057"/>
            <a:ext cx="317500" cy="152400"/>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10181937" y="1504650"/>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293100" y="6197600"/>
            <a:ext cx="1107996" cy="369332"/>
          </a:xfrm>
          <a:prstGeom prst="rect">
            <a:avLst/>
          </a:prstGeom>
          <a:noFill/>
        </p:spPr>
        <p:txBody>
          <a:bodyPr wrap="none" rtlCol="0">
            <a:spAutoFit/>
          </a:bodyPr>
          <a:lstStyle/>
          <a:p>
            <a:r>
              <a:rPr kumimoji="1" lang="zh-CN" altLang="en-US" dirty="0">
                <a:solidFill>
                  <a:srgbClr val="00B0F0"/>
                </a:solidFill>
                <a:latin typeface="微软雅黑" panose="020B0503020204020204" pitchFamily="34" charset="-122"/>
                <a:ea typeface="微软雅黑" panose="020B0503020204020204" pitchFamily="34" charset="-122"/>
              </a:rPr>
              <a:t>运算符栈</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84225" y="6197600"/>
            <a:ext cx="272382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表达式树结点（指针）栈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100784" y="5396160"/>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cxnSp>
        <p:nvCxnSpPr>
          <p:cNvPr id="13" name="曲线连接符 12"/>
          <p:cNvCxnSpPr>
            <a:endCxn id="5" idx="1"/>
          </p:cNvCxnSpPr>
          <p:nvPr/>
        </p:nvCxnSpPr>
        <p:spPr>
          <a:xfrm>
            <a:off x="1816100" y="5353050"/>
            <a:ext cx="1362799" cy="121225"/>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椭圆 8"/>
          <p:cNvSpPr/>
          <p:nvPr/>
        </p:nvSpPr>
        <p:spPr>
          <a:xfrm>
            <a:off x="4057183" y="540675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cxnSp>
        <p:nvCxnSpPr>
          <p:cNvPr id="12" name="曲线连接符 11"/>
          <p:cNvCxnSpPr>
            <a:endCxn id="31" idx="2"/>
          </p:cNvCxnSpPr>
          <p:nvPr/>
        </p:nvCxnSpPr>
        <p:spPr>
          <a:xfrm flipV="1">
            <a:off x="1849724" y="4212947"/>
            <a:ext cx="2740859" cy="71782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矩形 13"/>
          <p:cNvSpPr/>
          <p:nvPr/>
        </p:nvSpPr>
        <p:spPr>
          <a:xfrm>
            <a:off x="1409700" y="3355811"/>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409700" y="290863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 name="矩形 15"/>
          <p:cNvSpPr/>
          <p:nvPr/>
        </p:nvSpPr>
        <p:spPr>
          <a:xfrm>
            <a:off x="8442919" y="3355811"/>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a:t>
            </a:r>
            <a:endParaRPr kumimoji="1" lang="zh-CN" altLang="en-US" sz="2400" dirty="0"/>
          </a:p>
        </p:txBody>
      </p:sp>
      <p:sp>
        <p:nvSpPr>
          <p:cNvPr id="17" name="矩形 16"/>
          <p:cNvSpPr/>
          <p:nvPr/>
        </p:nvSpPr>
        <p:spPr>
          <a:xfrm>
            <a:off x="8442919" y="290863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030995" y="545067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5896320" y="5448089"/>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368905" y="4614296"/>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824190" y="5069581"/>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297695" y="5069581"/>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590583" y="39462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045868" y="4401532"/>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323883" y="4401532"/>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5830713" y="3926486"/>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35" name="曲线连接符 34"/>
          <p:cNvCxnSpPr>
            <a:endCxn id="25" idx="1"/>
          </p:cNvCxnSpPr>
          <p:nvPr/>
        </p:nvCxnSpPr>
        <p:spPr>
          <a:xfrm flipV="1">
            <a:off x="1888781" y="4004601"/>
            <a:ext cx="4020047" cy="473875"/>
          </a:xfrm>
          <a:prstGeom prst="curvedConnector4">
            <a:avLst>
              <a:gd name="adj1" fmla="val 40932"/>
              <a:gd name="adj2" fmla="val 164725"/>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*表达式树的构建</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5715000" y="1936450"/>
            <a:ext cx="548900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Times New Roman" panose="02020603050405020304" pitchFamily="18" charset="0"/>
                <a:ea typeface="宋体" panose="02010600030101010101" pitchFamily="2" charset="-122"/>
              </a:rPr>
              <a:t>中缀表达式：</a:t>
            </a:r>
            <a:r>
              <a:rPr lang="en-US" altLang="zh-CN" sz="2400" dirty="0">
                <a:solidFill>
                  <a:srgbClr val="333333"/>
                </a:solidFill>
                <a:effectLst/>
                <a:latin typeface="Times New Roman" panose="02020603050405020304" pitchFamily="18" charset="0"/>
                <a:ea typeface="宋体" panose="02010600030101010101" pitchFamily="2" charset="-122"/>
              </a:rPr>
              <a:t>9</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(6</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2)</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(8</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(5</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zh-CN" sz="2400" dirty="0">
                <a:effectLst/>
              </a:rPr>
              <a:t> </a:t>
            </a:r>
            <a:endParaRPr kumimoji="1" lang="zh-CN" altLang="en-US" sz="2400" dirty="0"/>
          </a:p>
        </p:txBody>
      </p:sp>
      <p:sp>
        <p:nvSpPr>
          <p:cNvPr id="6" name="矩形 5"/>
          <p:cNvSpPr/>
          <p:nvPr/>
        </p:nvSpPr>
        <p:spPr>
          <a:xfrm>
            <a:off x="1409700" y="5130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409700" y="4683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409700" y="4241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409700" y="3794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 name="矩形 18"/>
          <p:cNvSpPr/>
          <p:nvPr/>
        </p:nvSpPr>
        <p:spPr>
          <a:xfrm>
            <a:off x="8445500" y="5130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0" name="矩形 19"/>
          <p:cNvSpPr/>
          <p:nvPr/>
        </p:nvSpPr>
        <p:spPr>
          <a:xfrm>
            <a:off x="8445500" y="4683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a:t>
            </a:r>
            <a:endParaRPr kumimoji="1" lang="zh-CN" altLang="en-US" sz="2400" dirty="0"/>
          </a:p>
        </p:txBody>
      </p:sp>
      <p:sp>
        <p:nvSpPr>
          <p:cNvPr id="21" name="矩形 20"/>
          <p:cNvSpPr/>
          <p:nvPr/>
        </p:nvSpPr>
        <p:spPr>
          <a:xfrm>
            <a:off x="8445500" y="4241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2" name="矩形 21"/>
          <p:cNvSpPr/>
          <p:nvPr/>
        </p:nvSpPr>
        <p:spPr>
          <a:xfrm>
            <a:off x="8445500" y="3794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a:t>
            </a:r>
            <a:endParaRPr kumimoji="1" lang="zh-CN" altLang="en-US" sz="2400" dirty="0"/>
          </a:p>
        </p:txBody>
      </p:sp>
      <p:sp>
        <p:nvSpPr>
          <p:cNvPr id="23" name="右箭头 22"/>
          <p:cNvSpPr/>
          <p:nvPr/>
        </p:nvSpPr>
        <p:spPr>
          <a:xfrm>
            <a:off x="838200" y="3922622"/>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右箭头 23"/>
          <p:cNvSpPr/>
          <p:nvPr/>
        </p:nvSpPr>
        <p:spPr>
          <a:xfrm>
            <a:off x="7981414" y="3503057"/>
            <a:ext cx="317500" cy="152400"/>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10321419" y="1504650"/>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293100" y="6197600"/>
            <a:ext cx="1107996" cy="369332"/>
          </a:xfrm>
          <a:prstGeom prst="rect">
            <a:avLst/>
          </a:prstGeom>
          <a:noFill/>
        </p:spPr>
        <p:txBody>
          <a:bodyPr wrap="none" rtlCol="0">
            <a:spAutoFit/>
          </a:bodyPr>
          <a:lstStyle/>
          <a:p>
            <a:r>
              <a:rPr kumimoji="1" lang="zh-CN" altLang="en-US" dirty="0">
                <a:solidFill>
                  <a:srgbClr val="00B0F0"/>
                </a:solidFill>
                <a:latin typeface="微软雅黑" panose="020B0503020204020204" pitchFamily="34" charset="-122"/>
                <a:ea typeface="微软雅黑" panose="020B0503020204020204" pitchFamily="34" charset="-122"/>
              </a:rPr>
              <a:t>运算符栈</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84225" y="6197600"/>
            <a:ext cx="272382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表达式树结点（指针）栈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100784" y="5396160"/>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cxnSp>
        <p:nvCxnSpPr>
          <p:cNvPr id="13" name="曲线连接符 12"/>
          <p:cNvCxnSpPr>
            <a:endCxn id="5" idx="1"/>
          </p:cNvCxnSpPr>
          <p:nvPr/>
        </p:nvCxnSpPr>
        <p:spPr>
          <a:xfrm>
            <a:off x="1816100" y="5353050"/>
            <a:ext cx="1362799" cy="121225"/>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椭圆 8"/>
          <p:cNvSpPr/>
          <p:nvPr/>
        </p:nvSpPr>
        <p:spPr>
          <a:xfrm>
            <a:off x="4057183" y="540675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cxnSp>
        <p:nvCxnSpPr>
          <p:cNvPr id="12" name="曲线连接符 11"/>
          <p:cNvCxnSpPr>
            <a:endCxn id="31" idx="2"/>
          </p:cNvCxnSpPr>
          <p:nvPr/>
        </p:nvCxnSpPr>
        <p:spPr>
          <a:xfrm flipV="1">
            <a:off x="1849724" y="4212947"/>
            <a:ext cx="2740859" cy="71782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矩形 13"/>
          <p:cNvSpPr/>
          <p:nvPr/>
        </p:nvSpPr>
        <p:spPr>
          <a:xfrm>
            <a:off x="1409700" y="3355811"/>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409700" y="290863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 name="矩形 15"/>
          <p:cNvSpPr/>
          <p:nvPr/>
        </p:nvSpPr>
        <p:spPr>
          <a:xfrm>
            <a:off x="8442919" y="3355811"/>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a:t>
            </a:r>
            <a:endParaRPr kumimoji="1" lang="zh-CN" altLang="en-US" sz="2400" dirty="0"/>
          </a:p>
        </p:txBody>
      </p:sp>
      <p:sp>
        <p:nvSpPr>
          <p:cNvPr id="17" name="矩形 16"/>
          <p:cNvSpPr/>
          <p:nvPr/>
        </p:nvSpPr>
        <p:spPr>
          <a:xfrm>
            <a:off x="8442919" y="290863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030995" y="545067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5896320" y="5448089"/>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368905" y="4614296"/>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824190" y="5069581"/>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297695" y="5069581"/>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590583" y="39462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045868" y="4401532"/>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323883" y="4401532"/>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5830713" y="3926486"/>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35" name="曲线连接符 34"/>
          <p:cNvCxnSpPr>
            <a:endCxn id="25" idx="1"/>
          </p:cNvCxnSpPr>
          <p:nvPr/>
        </p:nvCxnSpPr>
        <p:spPr>
          <a:xfrm flipV="1">
            <a:off x="1888781" y="4004601"/>
            <a:ext cx="4020047" cy="473875"/>
          </a:xfrm>
          <a:prstGeom prst="curvedConnector4">
            <a:avLst>
              <a:gd name="adj1" fmla="val 40932"/>
              <a:gd name="adj2" fmla="val 164725"/>
            </a:avLst>
          </a:prstGeom>
          <a:ln>
            <a:tailEnd type="triangle"/>
          </a:ln>
        </p:spPr>
        <p:style>
          <a:lnRef idx="1">
            <a:schemeClr val="accent2"/>
          </a:lnRef>
          <a:fillRef idx="0">
            <a:schemeClr val="accent2"/>
          </a:fillRef>
          <a:effectRef idx="0">
            <a:schemeClr val="accent2"/>
          </a:effectRef>
          <a:fontRef idx="minor">
            <a:schemeClr val="tx1"/>
          </a:fontRef>
        </p:style>
      </p:cxnSp>
      <p:sp>
        <p:nvSpPr>
          <p:cNvPr id="36" name="椭圆 35"/>
          <p:cNvSpPr/>
          <p:nvPr/>
        </p:nvSpPr>
        <p:spPr>
          <a:xfrm>
            <a:off x="6630691" y="3972419"/>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5</a:t>
            </a:r>
            <a:endParaRPr kumimoji="1" lang="zh-CN" altLang="en-US" sz="2400" dirty="0">
              <a:solidFill>
                <a:srgbClr val="009999"/>
              </a:solidFill>
            </a:endParaRPr>
          </a:p>
        </p:txBody>
      </p:sp>
      <p:cxnSp>
        <p:nvCxnSpPr>
          <p:cNvPr id="38" name="曲线连接符 37"/>
          <p:cNvCxnSpPr>
            <a:endCxn id="36" idx="1"/>
          </p:cNvCxnSpPr>
          <p:nvPr/>
        </p:nvCxnSpPr>
        <p:spPr>
          <a:xfrm>
            <a:off x="1816100" y="4011477"/>
            <a:ext cx="4892706" cy="39057"/>
          </a:xfrm>
          <a:prstGeom prst="curvedConnector4">
            <a:avLst>
              <a:gd name="adj1" fmla="val 26078"/>
              <a:gd name="adj2" fmla="val -1439245"/>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*表达式树的构建</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5715000" y="1936450"/>
            <a:ext cx="548900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Times New Roman" panose="02020603050405020304" pitchFamily="18" charset="0"/>
                <a:ea typeface="宋体" panose="02010600030101010101" pitchFamily="2" charset="-122"/>
              </a:rPr>
              <a:t>中缀表达式：</a:t>
            </a:r>
            <a:r>
              <a:rPr lang="en-US" altLang="zh-CN" sz="2400" dirty="0">
                <a:solidFill>
                  <a:srgbClr val="333333"/>
                </a:solidFill>
                <a:effectLst/>
                <a:latin typeface="Times New Roman" panose="02020603050405020304" pitchFamily="18" charset="0"/>
                <a:ea typeface="宋体" panose="02010600030101010101" pitchFamily="2" charset="-122"/>
              </a:rPr>
              <a:t>9</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(6</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2)</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(8</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(5</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zh-CN" sz="2400" dirty="0">
                <a:effectLst/>
              </a:rPr>
              <a:t> </a:t>
            </a:r>
            <a:endParaRPr kumimoji="1" lang="zh-CN" altLang="en-US" sz="2400" dirty="0"/>
          </a:p>
        </p:txBody>
      </p:sp>
      <p:sp>
        <p:nvSpPr>
          <p:cNvPr id="6" name="矩形 5"/>
          <p:cNvSpPr/>
          <p:nvPr/>
        </p:nvSpPr>
        <p:spPr>
          <a:xfrm>
            <a:off x="1409700" y="5130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409700" y="4683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409700" y="4241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409700" y="3794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 name="矩形 18"/>
          <p:cNvSpPr/>
          <p:nvPr/>
        </p:nvSpPr>
        <p:spPr>
          <a:xfrm>
            <a:off x="8445500" y="5130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0" name="矩形 19"/>
          <p:cNvSpPr/>
          <p:nvPr/>
        </p:nvSpPr>
        <p:spPr>
          <a:xfrm>
            <a:off x="8445500" y="4683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a:t>
            </a:r>
            <a:endParaRPr kumimoji="1" lang="zh-CN" altLang="en-US" sz="2400" dirty="0"/>
          </a:p>
        </p:txBody>
      </p:sp>
      <p:sp>
        <p:nvSpPr>
          <p:cNvPr id="21" name="矩形 20"/>
          <p:cNvSpPr/>
          <p:nvPr/>
        </p:nvSpPr>
        <p:spPr>
          <a:xfrm>
            <a:off x="8445500" y="4241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2" name="矩形 21"/>
          <p:cNvSpPr/>
          <p:nvPr/>
        </p:nvSpPr>
        <p:spPr>
          <a:xfrm>
            <a:off x="8445500" y="3794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a:t>
            </a:r>
            <a:endParaRPr kumimoji="1" lang="zh-CN" altLang="en-US" sz="2400" dirty="0"/>
          </a:p>
        </p:txBody>
      </p:sp>
      <p:sp>
        <p:nvSpPr>
          <p:cNvPr id="23" name="右箭头 22"/>
          <p:cNvSpPr/>
          <p:nvPr/>
        </p:nvSpPr>
        <p:spPr>
          <a:xfrm>
            <a:off x="838200" y="3960200"/>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右箭头 23"/>
          <p:cNvSpPr/>
          <p:nvPr/>
        </p:nvSpPr>
        <p:spPr>
          <a:xfrm>
            <a:off x="7981414" y="3069105"/>
            <a:ext cx="317500" cy="152400"/>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10507399" y="1504650"/>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293100" y="6197600"/>
            <a:ext cx="1107996" cy="369332"/>
          </a:xfrm>
          <a:prstGeom prst="rect">
            <a:avLst/>
          </a:prstGeom>
          <a:noFill/>
        </p:spPr>
        <p:txBody>
          <a:bodyPr wrap="none" rtlCol="0">
            <a:spAutoFit/>
          </a:bodyPr>
          <a:lstStyle/>
          <a:p>
            <a:r>
              <a:rPr kumimoji="1" lang="zh-CN" altLang="en-US" dirty="0">
                <a:solidFill>
                  <a:srgbClr val="00B0F0"/>
                </a:solidFill>
                <a:latin typeface="微软雅黑" panose="020B0503020204020204" pitchFamily="34" charset="-122"/>
                <a:ea typeface="微软雅黑" panose="020B0503020204020204" pitchFamily="34" charset="-122"/>
              </a:rPr>
              <a:t>运算符栈</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84225" y="6197600"/>
            <a:ext cx="272382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表达式树结点（指针）栈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100784" y="5396160"/>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cxnSp>
        <p:nvCxnSpPr>
          <p:cNvPr id="13" name="曲线连接符 12"/>
          <p:cNvCxnSpPr>
            <a:endCxn id="5" idx="1"/>
          </p:cNvCxnSpPr>
          <p:nvPr/>
        </p:nvCxnSpPr>
        <p:spPr>
          <a:xfrm>
            <a:off x="1816100" y="5353050"/>
            <a:ext cx="1362799" cy="121225"/>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椭圆 8"/>
          <p:cNvSpPr/>
          <p:nvPr/>
        </p:nvSpPr>
        <p:spPr>
          <a:xfrm>
            <a:off x="4057183" y="540675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cxnSp>
        <p:nvCxnSpPr>
          <p:cNvPr id="12" name="曲线连接符 11"/>
          <p:cNvCxnSpPr>
            <a:endCxn id="31" idx="2"/>
          </p:cNvCxnSpPr>
          <p:nvPr/>
        </p:nvCxnSpPr>
        <p:spPr>
          <a:xfrm flipV="1">
            <a:off x="1849724" y="4212947"/>
            <a:ext cx="2740859" cy="71782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矩形 13"/>
          <p:cNvSpPr/>
          <p:nvPr/>
        </p:nvSpPr>
        <p:spPr>
          <a:xfrm>
            <a:off x="1409700" y="3355811"/>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409700" y="290863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 name="矩形 15"/>
          <p:cNvSpPr/>
          <p:nvPr/>
        </p:nvSpPr>
        <p:spPr>
          <a:xfrm>
            <a:off x="8442919" y="3355811"/>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a:t>
            </a:r>
            <a:endParaRPr kumimoji="1" lang="zh-CN" altLang="en-US" sz="2400" dirty="0"/>
          </a:p>
        </p:txBody>
      </p:sp>
      <p:sp>
        <p:nvSpPr>
          <p:cNvPr id="17" name="矩形 16"/>
          <p:cNvSpPr/>
          <p:nvPr/>
        </p:nvSpPr>
        <p:spPr>
          <a:xfrm>
            <a:off x="8442919" y="290863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a:t>
            </a:r>
            <a:endParaRPr kumimoji="1" lang="zh-CN" altLang="en-US" sz="2400" dirty="0"/>
          </a:p>
        </p:txBody>
      </p:sp>
      <p:sp>
        <p:nvSpPr>
          <p:cNvPr id="18" name="椭圆 17"/>
          <p:cNvSpPr/>
          <p:nvPr/>
        </p:nvSpPr>
        <p:spPr>
          <a:xfrm>
            <a:off x="5030995" y="545067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5896320" y="5448089"/>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368905" y="4614296"/>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824190" y="5069581"/>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297695" y="5069581"/>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590583" y="39462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045868" y="4401532"/>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323883" y="4401532"/>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5830713" y="3926486"/>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35" name="曲线连接符 34"/>
          <p:cNvCxnSpPr>
            <a:endCxn id="25" idx="1"/>
          </p:cNvCxnSpPr>
          <p:nvPr/>
        </p:nvCxnSpPr>
        <p:spPr>
          <a:xfrm flipV="1">
            <a:off x="1888781" y="4004601"/>
            <a:ext cx="4020047" cy="473875"/>
          </a:xfrm>
          <a:prstGeom prst="curvedConnector4">
            <a:avLst>
              <a:gd name="adj1" fmla="val 40932"/>
              <a:gd name="adj2" fmla="val 164725"/>
            </a:avLst>
          </a:prstGeom>
          <a:ln>
            <a:tailEnd type="triangle"/>
          </a:ln>
        </p:spPr>
        <p:style>
          <a:lnRef idx="1">
            <a:schemeClr val="accent2"/>
          </a:lnRef>
          <a:fillRef idx="0">
            <a:schemeClr val="accent2"/>
          </a:fillRef>
          <a:effectRef idx="0">
            <a:schemeClr val="accent2"/>
          </a:effectRef>
          <a:fontRef idx="minor">
            <a:schemeClr val="tx1"/>
          </a:fontRef>
        </p:style>
      </p:cxnSp>
      <p:sp>
        <p:nvSpPr>
          <p:cNvPr id="36" name="椭圆 35"/>
          <p:cNvSpPr/>
          <p:nvPr/>
        </p:nvSpPr>
        <p:spPr>
          <a:xfrm>
            <a:off x="6630691" y="3972419"/>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5</a:t>
            </a:r>
            <a:endParaRPr kumimoji="1" lang="zh-CN" altLang="en-US" sz="2400" dirty="0">
              <a:solidFill>
                <a:srgbClr val="009999"/>
              </a:solidFill>
            </a:endParaRPr>
          </a:p>
        </p:txBody>
      </p:sp>
      <p:cxnSp>
        <p:nvCxnSpPr>
          <p:cNvPr id="38" name="曲线连接符 37"/>
          <p:cNvCxnSpPr>
            <a:endCxn id="36" idx="1"/>
          </p:cNvCxnSpPr>
          <p:nvPr/>
        </p:nvCxnSpPr>
        <p:spPr>
          <a:xfrm>
            <a:off x="1816100" y="4011477"/>
            <a:ext cx="4892706" cy="39057"/>
          </a:xfrm>
          <a:prstGeom prst="curvedConnector4">
            <a:avLst>
              <a:gd name="adj1" fmla="val 26078"/>
              <a:gd name="adj2" fmla="val -1439245"/>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*表达式树的构建</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5715000" y="1936450"/>
            <a:ext cx="548900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Times New Roman" panose="02020603050405020304" pitchFamily="18" charset="0"/>
                <a:ea typeface="宋体" panose="02010600030101010101" pitchFamily="2" charset="-122"/>
              </a:rPr>
              <a:t>中缀表达式：</a:t>
            </a:r>
            <a:r>
              <a:rPr lang="en-US" altLang="zh-CN" sz="2400" dirty="0">
                <a:solidFill>
                  <a:srgbClr val="333333"/>
                </a:solidFill>
                <a:effectLst/>
                <a:latin typeface="Times New Roman" panose="02020603050405020304" pitchFamily="18" charset="0"/>
                <a:ea typeface="宋体" panose="02010600030101010101" pitchFamily="2" charset="-122"/>
              </a:rPr>
              <a:t>9</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(6</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2)</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(8</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(5</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zh-CN" sz="2400" dirty="0">
                <a:effectLst/>
              </a:rPr>
              <a:t> </a:t>
            </a:r>
            <a:endParaRPr kumimoji="1" lang="zh-CN" altLang="en-US" sz="2400" dirty="0"/>
          </a:p>
        </p:txBody>
      </p:sp>
      <p:sp>
        <p:nvSpPr>
          <p:cNvPr id="6" name="矩形 5"/>
          <p:cNvSpPr/>
          <p:nvPr/>
        </p:nvSpPr>
        <p:spPr>
          <a:xfrm>
            <a:off x="1409700" y="5130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409700" y="4683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409700" y="4241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409700" y="3794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 name="矩形 18"/>
          <p:cNvSpPr/>
          <p:nvPr/>
        </p:nvSpPr>
        <p:spPr>
          <a:xfrm>
            <a:off x="8445500" y="5130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0" name="矩形 19"/>
          <p:cNvSpPr/>
          <p:nvPr/>
        </p:nvSpPr>
        <p:spPr>
          <a:xfrm>
            <a:off x="8445500" y="4683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a:t>
            </a:r>
            <a:endParaRPr kumimoji="1" lang="zh-CN" altLang="en-US" sz="2400" dirty="0"/>
          </a:p>
        </p:txBody>
      </p:sp>
      <p:sp>
        <p:nvSpPr>
          <p:cNvPr id="21" name="矩形 20"/>
          <p:cNvSpPr/>
          <p:nvPr/>
        </p:nvSpPr>
        <p:spPr>
          <a:xfrm>
            <a:off x="8445500" y="4241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2" name="矩形 21"/>
          <p:cNvSpPr/>
          <p:nvPr/>
        </p:nvSpPr>
        <p:spPr>
          <a:xfrm>
            <a:off x="8445500" y="3794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a:t>
            </a:r>
            <a:endParaRPr kumimoji="1" lang="zh-CN" altLang="en-US" sz="2400" dirty="0"/>
          </a:p>
        </p:txBody>
      </p:sp>
      <p:sp>
        <p:nvSpPr>
          <p:cNvPr id="23" name="右箭头 22"/>
          <p:cNvSpPr/>
          <p:nvPr/>
        </p:nvSpPr>
        <p:spPr>
          <a:xfrm>
            <a:off x="838200" y="3446634"/>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右箭头 23"/>
          <p:cNvSpPr/>
          <p:nvPr/>
        </p:nvSpPr>
        <p:spPr>
          <a:xfrm>
            <a:off x="7981414" y="3069105"/>
            <a:ext cx="317500" cy="152400"/>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10708876" y="1504650"/>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293100" y="6197600"/>
            <a:ext cx="1107996" cy="369332"/>
          </a:xfrm>
          <a:prstGeom prst="rect">
            <a:avLst/>
          </a:prstGeom>
          <a:noFill/>
        </p:spPr>
        <p:txBody>
          <a:bodyPr wrap="none" rtlCol="0">
            <a:spAutoFit/>
          </a:bodyPr>
          <a:lstStyle/>
          <a:p>
            <a:r>
              <a:rPr kumimoji="1" lang="zh-CN" altLang="en-US" dirty="0">
                <a:solidFill>
                  <a:srgbClr val="00B0F0"/>
                </a:solidFill>
                <a:latin typeface="微软雅黑" panose="020B0503020204020204" pitchFamily="34" charset="-122"/>
                <a:ea typeface="微软雅黑" panose="020B0503020204020204" pitchFamily="34" charset="-122"/>
              </a:rPr>
              <a:t>运算符栈</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84225" y="6197600"/>
            <a:ext cx="272382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表达式树结点（指针）栈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100784" y="5396160"/>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cxnSp>
        <p:nvCxnSpPr>
          <p:cNvPr id="13" name="曲线连接符 12"/>
          <p:cNvCxnSpPr>
            <a:endCxn id="5" idx="1"/>
          </p:cNvCxnSpPr>
          <p:nvPr/>
        </p:nvCxnSpPr>
        <p:spPr>
          <a:xfrm>
            <a:off x="1816100" y="5353050"/>
            <a:ext cx="1362799" cy="121225"/>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椭圆 8"/>
          <p:cNvSpPr/>
          <p:nvPr/>
        </p:nvSpPr>
        <p:spPr>
          <a:xfrm>
            <a:off x="4057183" y="540675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cxnSp>
        <p:nvCxnSpPr>
          <p:cNvPr id="12" name="曲线连接符 11"/>
          <p:cNvCxnSpPr>
            <a:endCxn id="31" idx="2"/>
          </p:cNvCxnSpPr>
          <p:nvPr/>
        </p:nvCxnSpPr>
        <p:spPr>
          <a:xfrm flipV="1">
            <a:off x="1849724" y="4212947"/>
            <a:ext cx="2740859" cy="71782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矩形 13"/>
          <p:cNvSpPr/>
          <p:nvPr/>
        </p:nvSpPr>
        <p:spPr>
          <a:xfrm>
            <a:off x="1409700" y="3355811"/>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409700" y="290863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 name="矩形 15"/>
          <p:cNvSpPr/>
          <p:nvPr/>
        </p:nvSpPr>
        <p:spPr>
          <a:xfrm>
            <a:off x="8442919" y="3355811"/>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a:t>
            </a:r>
            <a:endParaRPr kumimoji="1" lang="zh-CN" altLang="en-US" sz="2400" dirty="0"/>
          </a:p>
        </p:txBody>
      </p:sp>
      <p:sp>
        <p:nvSpPr>
          <p:cNvPr id="17" name="矩形 16"/>
          <p:cNvSpPr/>
          <p:nvPr/>
        </p:nvSpPr>
        <p:spPr>
          <a:xfrm>
            <a:off x="8442919" y="290863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a:t>
            </a:r>
            <a:endParaRPr kumimoji="1" lang="zh-CN" altLang="en-US" sz="2400" dirty="0"/>
          </a:p>
        </p:txBody>
      </p:sp>
      <p:sp>
        <p:nvSpPr>
          <p:cNvPr id="18" name="椭圆 17"/>
          <p:cNvSpPr/>
          <p:nvPr/>
        </p:nvSpPr>
        <p:spPr>
          <a:xfrm>
            <a:off x="5030995" y="545067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5896320" y="5448089"/>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368905" y="4614296"/>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824190" y="5069581"/>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297695" y="5069581"/>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590583" y="39462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045868" y="4401532"/>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323883" y="4401532"/>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5830713" y="3926486"/>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35" name="曲线连接符 34"/>
          <p:cNvCxnSpPr>
            <a:endCxn id="25" idx="1"/>
          </p:cNvCxnSpPr>
          <p:nvPr/>
        </p:nvCxnSpPr>
        <p:spPr>
          <a:xfrm flipV="1">
            <a:off x="1888781" y="4004601"/>
            <a:ext cx="4020047" cy="473875"/>
          </a:xfrm>
          <a:prstGeom prst="curvedConnector4">
            <a:avLst>
              <a:gd name="adj1" fmla="val 40932"/>
              <a:gd name="adj2" fmla="val 164725"/>
            </a:avLst>
          </a:prstGeom>
          <a:ln>
            <a:tailEnd type="triangle"/>
          </a:ln>
        </p:spPr>
        <p:style>
          <a:lnRef idx="1">
            <a:schemeClr val="accent2"/>
          </a:lnRef>
          <a:fillRef idx="0">
            <a:schemeClr val="accent2"/>
          </a:fillRef>
          <a:effectRef idx="0">
            <a:schemeClr val="accent2"/>
          </a:effectRef>
          <a:fontRef idx="minor">
            <a:schemeClr val="tx1"/>
          </a:fontRef>
        </p:style>
      </p:cxnSp>
      <p:sp>
        <p:nvSpPr>
          <p:cNvPr id="36" name="椭圆 35"/>
          <p:cNvSpPr/>
          <p:nvPr/>
        </p:nvSpPr>
        <p:spPr>
          <a:xfrm>
            <a:off x="6630691" y="3972419"/>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5</a:t>
            </a:r>
            <a:endParaRPr kumimoji="1" lang="zh-CN" altLang="en-US" sz="2400" dirty="0">
              <a:solidFill>
                <a:srgbClr val="009999"/>
              </a:solidFill>
            </a:endParaRPr>
          </a:p>
        </p:txBody>
      </p:sp>
      <p:cxnSp>
        <p:nvCxnSpPr>
          <p:cNvPr id="38" name="曲线连接符 37"/>
          <p:cNvCxnSpPr>
            <a:endCxn id="36" idx="1"/>
          </p:cNvCxnSpPr>
          <p:nvPr/>
        </p:nvCxnSpPr>
        <p:spPr>
          <a:xfrm>
            <a:off x="1816100" y="4011477"/>
            <a:ext cx="4892706" cy="39057"/>
          </a:xfrm>
          <a:prstGeom prst="curvedConnector4">
            <a:avLst>
              <a:gd name="adj1" fmla="val 26078"/>
              <a:gd name="adj2" fmla="val -1439245"/>
            </a:avLst>
          </a:prstGeom>
          <a:ln>
            <a:tailEnd type="triangle"/>
          </a:ln>
        </p:spPr>
        <p:style>
          <a:lnRef idx="1">
            <a:schemeClr val="accent2"/>
          </a:lnRef>
          <a:fillRef idx="0">
            <a:schemeClr val="accent2"/>
          </a:fillRef>
          <a:effectRef idx="0">
            <a:schemeClr val="accent2"/>
          </a:effectRef>
          <a:fontRef idx="minor">
            <a:schemeClr val="tx1"/>
          </a:fontRef>
        </p:style>
      </p:cxnSp>
      <p:sp>
        <p:nvSpPr>
          <p:cNvPr id="39" name="椭圆 38"/>
          <p:cNvSpPr/>
          <p:nvPr/>
        </p:nvSpPr>
        <p:spPr>
          <a:xfrm>
            <a:off x="7403194" y="398050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cxnSp>
        <p:nvCxnSpPr>
          <p:cNvPr id="40" name="曲线连接符 39"/>
          <p:cNvCxnSpPr>
            <a:endCxn id="39" idx="1"/>
          </p:cNvCxnSpPr>
          <p:nvPr/>
        </p:nvCxnSpPr>
        <p:spPr>
          <a:xfrm>
            <a:off x="1849724" y="3558218"/>
            <a:ext cx="5631585" cy="500398"/>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*表达式树的构建</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5715000" y="1936450"/>
            <a:ext cx="548900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Times New Roman" panose="02020603050405020304" pitchFamily="18" charset="0"/>
                <a:ea typeface="宋体" panose="02010600030101010101" pitchFamily="2" charset="-122"/>
              </a:rPr>
              <a:t>中缀表达式：</a:t>
            </a:r>
            <a:r>
              <a:rPr lang="en-US" altLang="zh-CN" sz="2400" dirty="0">
                <a:solidFill>
                  <a:srgbClr val="333333"/>
                </a:solidFill>
                <a:effectLst/>
                <a:latin typeface="Times New Roman" panose="02020603050405020304" pitchFamily="18" charset="0"/>
                <a:ea typeface="宋体" panose="02010600030101010101" pitchFamily="2" charset="-122"/>
              </a:rPr>
              <a:t>9</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(6</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2)</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(8</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(5</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zh-CN" sz="2400" dirty="0">
                <a:effectLst/>
              </a:rPr>
              <a:t> </a:t>
            </a:r>
            <a:endParaRPr kumimoji="1" lang="zh-CN" altLang="en-US" sz="2400" dirty="0"/>
          </a:p>
        </p:txBody>
      </p:sp>
      <p:sp>
        <p:nvSpPr>
          <p:cNvPr id="6" name="矩形 5"/>
          <p:cNvSpPr/>
          <p:nvPr/>
        </p:nvSpPr>
        <p:spPr>
          <a:xfrm>
            <a:off x="1409700" y="5130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409700" y="4683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409700" y="4241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409700" y="3794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 name="矩形 18"/>
          <p:cNvSpPr/>
          <p:nvPr/>
        </p:nvSpPr>
        <p:spPr>
          <a:xfrm>
            <a:off x="8445500" y="5130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0" name="矩形 19"/>
          <p:cNvSpPr/>
          <p:nvPr/>
        </p:nvSpPr>
        <p:spPr>
          <a:xfrm>
            <a:off x="8445500" y="4683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a:t>
            </a:r>
            <a:endParaRPr kumimoji="1" lang="zh-CN" altLang="en-US" sz="2400" dirty="0"/>
          </a:p>
        </p:txBody>
      </p:sp>
      <p:sp>
        <p:nvSpPr>
          <p:cNvPr id="21" name="矩形 20"/>
          <p:cNvSpPr/>
          <p:nvPr/>
        </p:nvSpPr>
        <p:spPr>
          <a:xfrm>
            <a:off x="8445500" y="4241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2" name="矩形 21"/>
          <p:cNvSpPr/>
          <p:nvPr/>
        </p:nvSpPr>
        <p:spPr>
          <a:xfrm>
            <a:off x="8445500" y="3794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a:t>
            </a:r>
            <a:endParaRPr kumimoji="1" lang="zh-CN" altLang="en-US" sz="2400" dirty="0"/>
          </a:p>
        </p:txBody>
      </p:sp>
      <p:sp>
        <p:nvSpPr>
          <p:cNvPr id="23" name="右箭头 22"/>
          <p:cNvSpPr/>
          <p:nvPr/>
        </p:nvSpPr>
        <p:spPr>
          <a:xfrm>
            <a:off x="838200" y="3947674"/>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右箭头 23"/>
          <p:cNvSpPr/>
          <p:nvPr/>
        </p:nvSpPr>
        <p:spPr>
          <a:xfrm>
            <a:off x="7981414" y="3983506"/>
            <a:ext cx="317500" cy="152400"/>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10817362" y="1504650"/>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293100" y="6197600"/>
            <a:ext cx="1107996" cy="369332"/>
          </a:xfrm>
          <a:prstGeom prst="rect">
            <a:avLst/>
          </a:prstGeom>
          <a:noFill/>
        </p:spPr>
        <p:txBody>
          <a:bodyPr wrap="none" rtlCol="0">
            <a:spAutoFit/>
          </a:bodyPr>
          <a:lstStyle/>
          <a:p>
            <a:r>
              <a:rPr kumimoji="1" lang="zh-CN" altLang="en-US" dirty="0">
                <a:solidFill>
                  <a:srgbClr val="00B0F0"/>
                </a:solidFill>
                <a:latin typeface="微软雅黑" panose="020B0503020204020204" pitchFamily="34" charset="-122"/>
                <a:ea typeface="微软雅黑" panose="020B0503020204020204" pitchFamily="34" charset="-122"/>
              </a:rPr>
              <a:t>运算符栈</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84225" y="6197600"/>
            <a:ext cx="272382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表达式树结点（指针）栈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100784" y="5396160"/>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cxnSp>
        <p:nvCxnSpPr>
          <p:cNvPr id="13" name="曲线连接符 12"/>
          <p:cNvCxnSpPr>
            <a:endCxn id="5" idx="1"/>
          </p:cNvCxnSpPr>
          <p:nvPr/>
        </p:nvCxnSpPr>
        <p:spPr>
          <a:xfrm>
            <a:off x="1816100" y="5353050"/>
            <a:ext cx="1362799" cy="121225"/>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椭圆 8"/>
          <p:cNvSpPr/>
          <p:nvPr/>
        </p:nvSpPr>
        <p:spPr>
          <a:xfrm>
            <a:off x="4057183" y="540675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cxnSp>
        <p:nvCxnSpPr>
          <p:cNvPr id="12" name="曲线连接符 11"/>
          <p:cNvCxnSpPr>
            <a:endCxn id="31" idx="2"/>
          </p:cNvCxnSpPr>
          <p:nvPr/>
        </p:nvCxnSpPr>
        <p:spPr>
          <a:xfrm flipV="1">
            <a:off x="1849724" y="4212947"/>
            <a:ext cx="2740859" cy="71782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矩形 13"/>
          <p:cNvSpPr/>
          <p:nvPr/>
        </p:nvSpPr>
        <p:spPr>
          <a:xfrm>
            <a:off x="1409700" y="3355811"/>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409700" y="290863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 name="矩形 15"/>
          <p:cNvSpPr/>
          <p:nvPr/>
        </p:nvSpPr>
        <p:spPr>
          <a:xfrm>
            <a:off x="8442919" y="3355811"/>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2400" dirty="0"/>
          </a:p>
        </p:txBody>
      </p:sp>
      <p:sp>
        <p:nvSpPr>
          <p:cNvPr id="17" name="矩形 16"/>
          <p:cNvSpPr/>
          <p:nvPr/>
        </p:nvSpPr>
        <p:spPr>
          <a:xfrm>
            <a:off x="8442919" y="290863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2400" dirty="0"/>
          </a:p>
        </p:txBody>
      </p:sp>
      <p:sp>
        <p:nvSpPr>
          <p:cNvPr id="18" name="椭圆 17"/>
          <p:cNvSpPr/>
          <p:nvPr/>
        </p:nvSpPr>
        <p:spPr>
          <a:xfrm>
            <a:off x="5030995" y="545067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5896320" y="5448089"/>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368905" y="4614296"/>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824190" y="5069581"/>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297695" y="5069581"/>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590583" y="39462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045868" y="4401532"/>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323883" y="4401532"/>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5830713" y="3926486"/>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35" name="曲线连接符 34"/>
          <p:cNvCxnSpPr>
            <a:endCxn id="25" idx="1"/>
          </p:cNvCxnSpPr>
          <p:nvPr/>
        </p:nvCxnSpPr>
        <p:spPr>
          <a:xfrm flipV="1">
            <a:off x="1888781" y="4004601"/>
            <a:ext cx="4020047" cy="473875"/>
          </a:xfrm>
          <a:prstGeom prst="curvedConnector4">
            <a:avLst>
              <a:gd name="adj1" fmla="val 40932"/>
              <a:gd name="adj2" fmla="val 164725"/>
            </a:avLst>
          </a:prstGeom>
          <a:ln>
            <a:tailEnd type="triangle"/>
          </a:ln>
        </p:spPr>
        <p:style>
          <a:lnRef idx="1">
            <a:schemeClr val="accent2"/>
          </a:lnRef>
          <a:fillRef idx="0">
            <a:schemeClr val="accent2"/>
          </a:fillRef>
          <a:effectRef idx="0">
            <a:schemeClr val="accent2"/>
          </a:effectRef>
          <a:fontRef idx="minor">
            <a:schemeClr val="tx1"/>
          </a:fontRef>
        </p:style>
      </p:cxnSp>
      <p:sp>
        <p:nvSpPr>
          <p:cNvPr id="36" name="椭圆 35"/>
          <p:cNvSpPr/>
          <p:nvPr/>
        </p:nvSpPr>
        <p:spPr>
          <a:xfrm>
            <a:off x="6630691" y="3972419"/>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5</a:t>
            </a:r>
            <a:endParaRPr kumimoji="1" lang="zh-CN" altLang="en-US" sz="2400" dirty="0">
              <a:solidFill>
                <a:srgbClr val="009999"/>
              </a:solidFill>
            </a:endParaRPr>
          </a:p>
        </p:txBody>
      </p:sp>
      <p:cxnSp>
        <p:nvCxnSpPr>
          <p:cNvPr id="38" name="曲线连接符 37"/>
          <p:cNvCxnSpPr>
            <a:endCxn id="41" idx="1"/>
          </p:cNvCxnSpPr>
          <p:nvPr/>
        </p:nvCxnSpPr>
        <p:spPr>
          <a:xfrm flipV="1">
            <a:off x="1816100" y="3396157"/>
            <a:ext cx="5243548" cy="615320"/>
          </a:xfrm>
          <a:prstGeom prst="curvedConnector4">
            <a:avLst>
              <a:gd name="adj1" fmla="val 28270"/>
              <a:gd name="adj2" fmla="val 149846"/>
            </a:avLst>
          </a:prstGeom>
          <a:ln>
            <a:tailEnd type="triangle"/>
          </a:ln>
        </p:spPr>
        <p:style>
          <a:lnRef idx="1">
            <a:schemeClr val="accent2"/>
          </a:lnRef>
          <a:fillRef idx="0">
            <a:schemeClr val="accent2"/>
          </a:fillRef>
          <a:effectRef idx="0">
            <a:schemeClr val="accent2"/>
          </a:effectRef>
          <a:fontRef idx="minor">
            <a:schemeClr val="tx1"/>
          </a:fontRef>
        </p:style>
      </p:cxnSp>
      <p:sp>
        <p:nvSpPr>
          <p:cNvPr id="39" name="椭圆 38"/>
          <p:cNvSpPr/>
          <p:nvPr/>
        </p:nvSpPr>
        <p:spPr>
          <a:xfrm>
            <a:off x="7403194" y="398050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41" name="椭圆 40"/>
          <p:cNvSpPr/>
          <p:nvPr/>
        </p:nvSpPr>
        <p:spPr>
          <a:xfrm>
            <a:off x="6981533" y="331804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4" name="直线连接符 43"/>
          <p:cNvCxnSpPr>
            <a:stCxn id="41" idx="3"/>
            <a:endCxn id="36" idx="0"/>
          </p:cNvCxnSpPr>
          <p:nvPr/>
        </p:nvCxnSpPr>
        <p:spPr>
          <a:xfrm flipH="1">
            <a:off x="6897391" y="3773327"/>
            <a:ext cx="162257" cy="1990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线连接符 46"/>
          <p:cNvCxnSpPr>
            <a:stCxn id="41" idx="5"/>
            <a:endCxn id="39" idx="0"/>
          </p:cNvCxnSpPr>
          <p:nvPr/>
        </p:nvCxnSpPr>
        <p:spPr>
          <a:xfrm>
            <a:off x="7436818" y="3773327"/>
            <a:ext cx="233076" cy="20717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5.2  </a:t>
            </a:r>
            <a:r>
              <a:rPr lang="zh-CN" altLang="en-US" sz="2800" dirty="0"/>
              <a:t>树的定义与结构</a:t>
            </a:r>
            <a:endParaRPr lang="zh-CN" altLang="en-US" dirty="0"/>
          </a:p>
        </p:txBody>
      </p:sp>
      <p:sp>
        <p:nvSpPr>
          <p:cNvPr id="3" name="副标题 2"/>
          <p:cNvSpPr>
            <a:spLocks noGrp="1"/>
          </p:cNvSpPr>
          <p:nvPr>
            <p:ph type="subTitle" idx="1"/>
          </p:nvPr>
        </p:nvSpPr>
        <p:spPr/>
        <p:txBody>
          <a:bodyPr/>
          <a:lstStyle/>
          <a:p>
            <a:r>
              <a:rPr lang="en-US" altLang="zh-CN" dirty="0"/>
              <a:t>5.2 </a:t>
            </a:r>
            <a:r>
              <a:rPr lang="zh-CN" altLang="en-US" dirty="0"/>
              <a:t>树的定义与结构</a:t>
            </a:r>
            <a:endParaRPr lang="zh-CN" altLang="en-US" dirty="0"/>
          </a:p>
        </p:txBody>
      </p:sp>
      <p:sp>
        <p:nvSpPr>
          <p:cNvPr id="4" name="文本占位符 3"/>
          <p:cNvSpPr>
            <a:spLocks noGrp="1"/>
          </p:cNvSpPr>
          <p:nvPr>
            <p:ph type="body" idx="10"/>
          </p:nvPr>
        </p:nvSpPr>
        <p:spPr/>
        <p:txBody>
          <a:bodyPr/>
          <a:lstStyle/>
          <a:p>
            <a:r>
              <a:rPr lang="zh-CN" altLang="en-US" dirty="0"/>
              <a:t>数据结构</a:t>
            </a:r>
            <a:endParaRPr lang="zh-CN" altLang="en-US" dirty="0"/>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b="1" dirty="0"/>
          </a:p>
          <a:p>
            <a:pPr>
              <a:lnSpc>
                <a:spcPct val="110000"/>
              </a:lnSpc>
            </a:pPr>
            <a:endParaRPr lang="en-US" altLang="zh-CN" sz="2400" b="1" dirty="0"/>
          </a:p>
          <a:p>
            <a:pPr>
              <a:lnSpc>
                <a:spcPct val="110000"/>
              </a:lnSpc>
            </a:pPr>
            <a:r>
              <a:rPr lang="zh-CN" altLang="en-US" sz="2400" b="1" dirty="0"/>
              <a:t>树的定义</a:t>
            </a:r>
            <a:r>
              <a:rPr lang="zh-CN" altLang="en-US" sz="2400" dirty="0"/>
              <a:t>：</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mc:AlternateContent xmlns:mc="http://schemas.openxmlformats.org/markup-compatibility/2006">
        <mc:Choice xmlns:a14="http://schemas.microsoft.com/office/drawing/2010/main" Requires="a14">
          <p:sp>
            <p:nvSpPr>
              <p:cNvPr id="6" name="文本框 5"/>
              <p:cNvSpPr txBox="1"/>
              <p:nvPr/>
            </p:nvSpPr>
            <p:spPr>
              <a:xfrm>
                <a:off x="2324100" y="1390926"/>
                <a:ext cx="8851900" cy="231133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indent="266700">
                  <a:lnSpc>
                    <a:spcPts val="2500"/>
                  </a:lnSpc>
                </a:pP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树是由结点组成的有限集合</a:t>
                </a:r>
                <a14:m>
                  <m:oMath xmlns:m="http://schemas.openxmlformats.org/officeDocument/2006/math">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T</m:t>
                    </m:r>
                  </m:oMath>
                </a14:m>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，用</a:t>
                </a:r>
                <a14:m>
                  <m:oMath xmlns:m="http://schemas.openxmlformats.org/officeDocument/2006/math">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T</m:t>
                    </m:r>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表示结点的数量。树具备以下性质：</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266700">
                  <a:lnSpc>
                    <a:spcPts val="2500"/>
                  </a:lnSpc>
                </a:pP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T</m:t>
                    </m:r>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0</m:t>
                    </m:r>
                  </m:oMath>
                </a14:m>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T</m:t>
                    </m:r>
                  </m:oMath>
                </a14:m>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是空树。</a:t>
                </a:r>
                <a:endPar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266700">
                  <a:lnSpc>
                    <a:spcPts val="2500"/>
                  </a:lnSpc>
                </a:pPr>
                <a:endPar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266700">
                  <a:lnSpc>
                    <a:spcPts val="2500"/>
                  </a:lnSpc>
                </a:pPr>
                <a:endPar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266700">
                  <a:lnSpc>
                    <a:spcPts val="2500"/>
                  </a:lnSpc>
                </a:pP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T</m:t>
                        </m:r>
                      </m:e>
                    </m:d>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&gt;</m:t>
                    </m:r>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0</m:t>
                    </m:r>
                  </m:oMath>
                </a14:m>
                <a:endParaRPr kumimoji="1" lang="en-US" altLang="zh-CN" dirty="0">
                  <a:latin typeface="微软雅黑" panose="020B0503020204020204" pitchFamily="34" charset="-122"/>
                  <a:ea typeface="微软雅黑" panose="020B0503020204020204" pitchFamily="34" charset="-122"/>
                </a:endParaRPr>
              </a:p>
              <a:p>
                <a:pPr indent="266700">
                  <a:lnSpc>
                    <a:spcPts val="2500"/>
                  </a:lnSpc>
                </a:pPr>
                <a:endParaRPr kumimoji="1" lang="en-US" altLang="zh-CN" dirty="0">
                  <a:latin typeface="微软雅黑" panose="020B0503020204020204" pitchFamily="34" charset="-122"/>
                  <a:ea typeface="微软雅黑" panose="020B0503020204020204" pitchFamily="34" charset="-122"/>
                </a:endParaRPr>
              </a:p>
              <a:p>
                <a:pPr indent="266700">
                  <a:lnSpc>
                    <a:spcPts val="2500"/>
                  </a:lnSpc>
                </a:pPr>
                <a:endParaRPr kumimoji="1" lang="zh-CN" altLang="en-US" dirty="0">
                  <a:latin typeface="微软雅黑" panose="020B0503020204020204" pitchFamily="34" charset="-122"/>
                  <a:ea typeface="微软雅黑" panose="020B0503020204020204" pitchFamily="34"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2324100" y="1390926"/>
                <a:ext cx="8851900" cy="2311338"/>
              </a:xfrm>
              <a:prstGeom prst="rect">
                <a:avLst/>
              </a:prstGeom>
              <a:blipFill rotWithShape="1">
                <a:blip r:embed="rId1"/>
                <a:stretch>
                  <a:fillRect l="-72" t="-287" r="-72" b="-265"/>
                </a:stretch>
              </a:blipFill>
            </p:spPr>
            <p:style>
              <a:lnRef idx="2">
                <a:schemeClr val="dk1"/>
              </a:lnRef>
              <a:fillRef idx="1">
                <a:schemeClr val="lt1"/>
              </a:fillRef>
              <a:effectRef idx="0">
                <a:schemeClr val="dk1"/>
              </a:effectRef>
              <a:fontRef idx="minor">
                <a:schemeClr val="dk1"/>
              </a:fontRef>
            </p:style>
            <p:txBody>
              <a:bodyPr/>
              <a:lstStyle/>
              <a:p>
                <a:r>
                  <a:rPr lang="zh-CN" altLang="en-US">
                    <a:noFill/>
                  </a:rPr>
                  <a:t> </a:t>
                </a:r>
              </a:p>
            </p:txBody>
          </p:sp>
        </mc:Fallback>
      </mc:AlternateContent>
      <p:sp>
        <p:nvSpPr>
          <p:cNvPr id="16" name="对话气泡: 圆角矩形 15"/>
          <p:cNvSpPr/>
          <p:nvPr/>
        </p:nvSpPr>
        <p:spPr>
          <a:xfrm>
            <a:off x="10603945" y="2930716"/>
            <a:ext cx="1428750" cy="534628"/>
          </a:xfrm>
          <a:prstGeom prst="wedgeRoundRectCallout">
            <a:avLst>
              <a:gd name="adj1" fmla="val -94721"/>
              <a:gd name="adj2" fmla="val -36177"/>
              <a:gd name="adj3" fmla="val 16667"/>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递归定义</a:t>
            </a:r>
            <a:endParaRPr lang="zh-CN" altLang="en-US" sz="2000" dirty="0">
              <a:latin typeface="微软雅黑" panose="020B0503020204020204" pitchFamily="34" charset="-122"/>
              <a:ea typeface="微软雅黑" panose="020B0503020204020204" pitchFamily="34" charset="-122"/>
            </a:endParaRPr>
          </a:p>
        </p:txBody>
      </p:sp>
      <p:sp>
        <p:nvSpPr>
          <p:cNvPr id="17" name="对话气泡: 圆角矩形 15"/>
          <p:cNvSpPr/>
          <p:nvPr/>
        </p:nvSpPr>
        <p:spPr>
          <a:xfrm>
            <a:off x="4851399" y="3816840"/>
            <a:ext cx="6788151" cy="2117860"/>
          </a:xfrm>
          <a:prstGeom prst="wedgeRoundRectCallout">
            <a:avLst>
              <a:gd name="adj1" fmla="val 23695"/>
              <a:gd name="adj2" fmla="val -62981"/>
              <a:gd name="adj3" fmla="val 16667"/>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ts val="2800"/>
              </a:lnSpc>
              <a:spcAft>
                <a:spcPts val="600"/>
              </a:spcAft>
              <a:buFont typeface="Arial" panose="020B0604020202020204" pitchFamily="34" charset="0"/>
              <a:buChar char="•"/>
            </a:pPr>
            <a:r>
              <a:rPr lang="zh-CN" altLang="zh-CN" sz="2000" dirty="0">
                <a:latin typeface="微软雅黑" panose="020B0503020204020204" pitchFamily="34" charset="-122"/>
                <a:ea typeface="微软雅黑" panose="020B0503020204020204" pitchFamily="34" charset="-122"/>
              </a:rPr>
              <a:t>父子关系</a:t>
            </a:r>
            <a:r>
              <a:rPr lang="zh-CN" altLang="en-US" sz="2000" dirty="0">
                <a:latin typeface="微软雅黑" panose="020B0503020204020204" pitchFamily="34" charset="-122"/>
                <a:ea typeface="微软雅黑" panose="020B0503020204020204" pitchFamily="34" charset="-122"/>
              </a:rPr>
              <a:t>属于</a:t>
            </a:r>
            <a:r>
              <a:rPr lang="zh-CN" altLang="zh-CN" sz="2000" dirty="0">
                <a:latin typeface="微软雅黑" panose="020B0503020204020204" pitchFamily="34" charset="-122"/>
                <a:ea typeface="微软雅黑" panose="020B0503020204020204" pitchFamily="34" charset="-122"/>
              </a:rPr>
              <a:t>二元关系</a:t>
            </a:r>
            <a:r>
              <a:rPr lang="zh-CN" altLang="en-US" sz="2000" dirty="0">
                <a:latin typeface="微软雅黑" panose="020B0503020204020204" pitchFamily="34" charset="-122"/>
                <a:ea typeface="微软雅黑" panose="020B0503020204020204" pitchFamily="34" charset="-122"/>
              </a:rPr>
              <a:t>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&lt;</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err="1">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400" i="1" baseline="-25000"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&gt;</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2800"/>
              </a:lnSpc>
              <a:spcAft>
                <a:spcPts val="600"/>
              </a:spcAft>
              <a:buFont typeface="Arial" panose="020B0604020202020204" pitchFamily="34" charset="0"/>
              <a:buChar char="•"/>
            </a:pPr>
            <a:r>
              <a:rPr lang="zh-CN" altLang="zh-CN" sz="2000" dirty="0">
                <a:latin typeface="微软雅黑" panose="020B0503020204020204" pitchFamily="34" charset="-122"/>
                <a:ea typeface="微软雅黑" panose="020B0503020204020204" pitchFamily="34" charset="-122"/>
              </a:rPr>
              <a:t>由于根结点没有父结点，而其它所有结点都有一个且仅一个父结点，所以由</a:t>
            </a:r>
            <a:r>
              <a:rPr lang="en-US" altLang="zh-CN" sz="2000" dirty="0">
                <a:latin typeface="微软雅黑" panose="020B0503020204020204" pitchFamily="34" charset="-122"/>
                <a:ea typeface="微软雅黑" panose="020B0503020204020204" pitchFamily="34" charset="-122"/>
              </a:rPr>
              <a:t>n</a:t>
            </a:r>
            <a:r>
              <a:rPr lang="zh-CN" altLang="zh-CN" sz="2000" dirty="0">
                <a:latin typeface="微软雅黑" panose="020B0503020204020204" pitchFamily="34" charset="-122"/>
                <a:ea typeface="微软雅黑" panose="020B0503020204020204" pitchFamily="34" charset="-122"/>
              </a:rPr>
              <a:t>个结点构成的树共包含</a:t>
            </a:r>
            <a:r>
              <a:rPr lang="en-US" altLang="zh-CN" sz="2000" dirty="0">
                <a:latin typeface="微软雅黑" panose="020B0503020204020204" pitchFamily="34" charset="-122"/>
                <a:ea typeface="微软雅黑" panose="020B0503020204020204" pitchFamily="34" charset="-122"/>
              </a:rPr>
              <a:t>n-1</a:t>
            </a:r>
            <a:r>
              <a:rPr lang="zh-CN" altLang="zh-CN" sz="2000" dirty="0">
                <a:latin typeface="微软雅黑" panose="020B0503020204020204" pitchFamily="34" charset="-122"/>
                <a:ea typeface="微软雅黑" panose="020B0503020204020204" pitchFamily="34" charset="-122"/>
              </a:rPr>
              <a:t>对父子关系</a:t>
            </a:r>
            <a:endParaRPr lang="en-US" altLang="zh-CN" sz="2000" dirty="0">
              <a:latin typeface="微软雅黑" panose="020B0503020204020204" pitchFamily="34" charset="-122"/>
              <a:ea typeface="微软雅黑" panose="020B0503020204020204" pitchFamily="34" charset="-122"/>
            </a:endParaRPr>
          </a:p>
          <a:p>
            <a:pPr marL="342900" indent="-342900">
              <a:lnSpc>
                <a:spcPts val="2800"/>
              </a:lnSpc>
              <a:buFont typeface="Arial" panose="020B0604020202020204" pitchFamily="34" charset="0"/>
              <a:buChar char="•"/>
            </a:pPr>
            <a:r>
              <a:rPr lang="zh-CN" altLang="zh-CN" sz="2000" dirty="0">
                <a:latin typeface="微软雅黑" panose="020B0503020204020204" pitchFamily="34" charset="-122"/>
                <a:ea typeface="微软雅黑" panose="020B0503020204020204" pitchFamily="34" charset="-122"/>
              </a:rPr>
              <a:t>如果用边连接有父子关系的结点，则树中共有</a:t>
            </a:r>
            <a:r>
              <a:rPr lang="en-US" altLang="zh-CN" sz="2000" dirty="0">
                <a:latin typeface="微软雅黑" panose="020B0503020204020204" pitchFamily="34" charset="-122"/>
                <a:ea typeface="微软雅黑" panose="020B0503020204020204" pitchFamily="34" charset="-122"/>
              </a:rPr>
              <a:t>n-1</a:t>
            </a:r>
            <a:r>
              <a:rPr lang="zh-CN" altLang="zh-CN" sz="2000" dirty="0">
                <a:latin typeface="微软雅黑" panose="020B0503020204020204" pitchFamily="34" charset="-122"/>
                <a:ea typeface="微软雅黑" panose="020B0503020204020204" pitchFamily="34" charset="-122"/>
              </a:rPr>
              <a:t>条边</a:t>
            </a:r>
            <a:endParaRPr lang="zh-CN" altLang="en-US" sz="2000" dirty="0">
              <a:latin typeface="微软雅黑" panose="020B0503020204020204" pitchFamily="34" charset="-122"/>
              <a:ea typeface="微软雅黑" panose="020B0503020204020204" pitchFamily="34" charset="-122"/>
            </a:endParaRPr>
          </a:p>
        </p:txBody>
      </p:sp>
      <p:pic>
        <p:nvPicPr>
          <p:cNvPr id="18" name="Picture 3" descr="http://www.kdocs.cn/api/v3/office/copy/Y3RSeEJJRFFmTFBlMkh2NGdocVJ5ZFkxOERWZnIxMHAxQTVGOGZ3Mk5mdmxhV295ajN6MklUNjMvcEtzZDhDUFRtRmFOSDJGbm9WQ1FxRWxrelhLVFFMbzhpZEdGdDZWQUI1aFRqaGRwbWNFbmhidHZnNHZaVDNQMWJkdk5qSFUxMzE3V204NnZNbUhQU0R3T0tXZ2J0bktiWVJ3YmlVSGRVZ0dHUGkrL3g2VWdSNXBWMUZDS3hCM3ZQQnhIYjNjMkp3NFJvS1daWGZhcjdiSkZBSEFkZlRLOWJLWUFCcWZCSnY0bXZ2MDhmN3drRHg4R2RsMmlaV1BWNTVkdy9TRnZ4V25HejJGZGlZPQ==/attach/object/94c00b44c66c52dcbc5c21115a8763fac533a9ca?"/>
          <p:cNvPicPr>
            <a:picLocks noChangeAspect="1" noChangeArrowheads="1"/>
          </p:cNvPicPr>
          <p:nvPr/>
        </p:nvPicPr>
        <p:blipFill rotWithShape="1">
          <a:blip r:embed="rId2">
            <a:extLst>
              <a:ext uri="{28A0092B-C50C-407E-A947-70E740481C1C}">
                <a14:useLocalDpi xmlns:a14="http://schemas.microsoft.com/office/drawing/2010/main" val="0"/>
              </a:ext>
            </a:extLst>
          </a:blip>
          <a:srcRect l="17675"/>
          <a:stretch>
            <a:fillRect/>
          </a:stretch>
        </p:blipFill>
        <p:spPr bwMode="auto">
          <a:xfrm>
            <a:off x="191080" y="3894708"/>
            <a:ext cx="4453364" cy="2320930"/>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p:cNvSpPr txBox="1"/>
          <p:nvPr/>
        </p:nvSpPr>
        <p:spPr>
          <a:xfrm>
            <a:off x="5649336" y="6061015"/>
            <a:ext cx="5836854"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2E75B6"/>
                </a:solidFill>
                <a:latin typeface="微软雅黑" panose="020B0503020204020204" pitchFamily="34" charset="-122"/>
                <a:ea typeface="微软雅黑" panose="020B0503020204020204" pitchFamily="34" charset="-122"/>
              </a:rPr>
              <a:t>思考：如何从定义中推断非根结点有且仅有一个父结点</a:t>
            </a:r>
            <a:r>
              <a:rPr kumimoji="1" lang="en-US" altLang="zh-CN" dirty="0">
                <a:solidFill>
                  <a:srgbClr val="2E75B6"/>
                </a:solidFill>
                <a:latin typeface="微软雅黑" panose="020B0503020204020204" pitchFamily="34" charset="-122"/>
                <a:ea typeface="微软雅黑" panose="020B0503020204020204" pitchFamily="34" charset="-122"/>
              </a:rPr>
              <a:t>?</a:t>
            </a:r>
            <a:endParaRPr kumimoji="1" lang="zh-CN" altLang="en-US" dirty="0">
              <a:solidFill>
                <a:srgbClr val="2E75B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 name="文本框 6"/>
              <p:cNvSpPr txBox="1"/>
              <p:nvPr/>
            </p:nvSpPr>
            <p:spPr>
              <a:xfrm>
                <a:off x="4314941" y="2173939"/>
                <a:ext cx="6576420" cy="1354217"/>
              </a:xfrm>
              <a:prstGeom prst="rect">
                <a:avLst/>
              </a:prstGeom>
              <a:noFill/>
            </p:spPr>
            <p:txBody>
              <a:bodyPr wrap="square" rtlCol="0">
                <a:spAutoFit/>
              </a:bodyPr>
              <a:lstStyle/>
              <a:p>
                <a:pPr marL="285750" indent="-285750">
                  <a:lnSpc>
                    <a:spcPts val="2500"/>
                  </a:lnSpc>
                  <a:buFont typeface="Arial" panose="020B0604020202020204" pitchFamily="34" charset="0"/>
                  <a:buChar char="•"/>
                </a:pPr>
                <a14:m>
                  <m:oMath xmlns:m="http://schemas.openxmlformats.org/officeDocument/2006/math">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T</m:t>
                    </m:r>
                  </m:oMath>
                </a14:m>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中有且仅有一个特殊结点</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r</a:t>
                </a:r>
                <a14:m>
                  <m:oMath xmlns:m="http://schemas.openxmlformats.org/officeDocument/2006/math">
                    <m:r>
                      <a:rPr lang="zh-CN" altLang="en-US" sz="1800" b="0" i="0" kern="100"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T</m:t>
                    </m:r>
                  </m:oMath>
                </a14:m>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，称为</a:t>
                </a:r>
                <a:r>
                  <a:rPr lang="zh-CN" altLang="zh-CN" sz="18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树根</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ts val="2500"/>
                  </a:lnSpc>
                  <a:buFont typeface="Arial" panose="020B0604020202020204" pitchFamily="34" charset="0"/>
                  <a:buChar char="•"/>
                </a:pP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其它结点</a:t>
                </a:r>
                <a14:m>
                  <m:oMath xmlns:m="http://schemas.openxmlformats.org/officeDocument/2006/math">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T</m:t>
                    </m:r>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r</m:t>
                    </m:r>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划分为</a:t>
                </a:r>
                <a14:m>
                  <m:oMath xmlns:m="http://schemas.openxmlformats.org/officeDocument/2006/math">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m</m:t>
                    </m:r>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0</m:t>
                    </m:r>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个互不相交的子集</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T</m:t>
                        </m:r>
                      </m:e>
                      <m:sub>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T</m:t>
                        </m:r>
                      </m:e>
                      <m:sub>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T</m:t>
                        </m:r>
                      </m:e>
                      <m:sub>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m</m:t>
                        </m:r>
                      </m:sub>
                    </m:sSub>
                  </m:oMath>
                </a14:m>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每个子集</a:t>
                </a:r>
                <a14:m>
                  <m:oMath xmlns:m="http://schemas.openxmlformats.org/officeDocument/2006/math">
                    <m:sSub>
                      <m:sSubPr>
                        <m:ctrlPr>
                          <a:rPr lang="zh-CN" altLang="zh-CN" sz="1800"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i="0"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T</m:t>
                        </m:r>
                      </m:e>
                      <m:sub>
                        <m:r>
                          <m:rPr>
                            <m:sty m:val="p"/>
                          </m:rPr>
                          <a:rPr lang="en-US" altLang="zh-CN" sz="1800" i="0"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i</m:t>
                        </m:r>
                      </m:sub>
                    </m:sSub>
                    <m:r>
                      <a:rPr lang="en-US" altLang="zh-CN" sz="1800" i="0"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 </m:t>
                    </m:r>
                    <m:d>
                      <m:dPr>
                        <m:ctrlPr>
                          <a:rPr lang="zh-CN" altLang="zh-CN" sz="1800"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800" i="0"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i</m:t>
                        </m:r>
                        <m:r>
                          <a:rPr lang="en-US" altLang="zh-CN" sz="1800" i="0"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1800"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0"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0"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i="0"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m</m:t>
                            </m:r>
                          </m:e>
                        </m:d>
                      </m:e>
                    </m:d>
                  </m:oMath>
                </a14:m>
                <a:r>
                  <a:rPr lang="zh-CN" altLang="zh-CN" sz="18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也是树，称为根结点</a:t>
                </a:r>
                <a:r>
                  <a:rPr lang="en-US" altLang="zh-CN" sz="18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r</a:t>
                </a:r>
                <a:r>
                  <a:rPr lang="zh-CN" altLang="zh-CN" sz="1800"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的子树</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ts val="2500"/>
                  </a:lnSpc>
                  <a:buFont typeface="Arial" panose="020B0604020202020204" pitchFamily="34" charset="0"/>
                  <a:buChar char="•"/>
                </a:pP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如果</a:t>
                </a:r>
                <a14:m>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T</m:t>
                            </m:r>
                          </m:e>
                          <m:sub>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i</m:t>
                            </m:r>
                          </m:sub>
                        </m:sSub>
                      </m:e>
                    </m:d>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&gt;</m:t>
                    </m:r>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0</m:t>
                    </m:r>
                  </m:oMath>
                </a14:m>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，子树的根</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kern="100" dirty="0" err="1">
                    <a:effectLst/>
                    <a:latin typeface="微软雅黑" panose="020B0503020204020204" pitchFamily="34" charset="-122"/>
                    <a:ea typeface="微软雅黑" panose="020B0503020204020204" pitchFamily="34" charset="-122"/>
                    <a:cs typeface="Times New Roman" panose="02020603050405020304" pitchFamily="18" charset="0"/>
                  </a:rPr>
                  <a:t>r</a:t>
                </a:r>
                <a:r>
                  <a:rPr lang="en-US" altLang="zh-CN" sz="1800" kern="100" baseline="-25000" dirty="0" err="1">
                    <a:effectLst/>
                    <a:latin typeface="微软雅黑" panose="020B0503020204020204" pitchFamily="34" charset="-122"/>
                    <a:ea typeface="微软雅黑" panose="020B0503020204020204" pitchFamily="34" charset="-122"/>
                    <a:cs typeface="Times New Roman" panose="02020603050405020304" pitchFamily="18" charset="0"/>
                  </a:rPr>
                  <a:t>i</a:t>
                </a:r>
                <a:r>
                  <a:rPr lang="en-US" altLang="zh-CN" sz="1800" kern="100" baseline="-25000" dirty="0">
                    <a:effectLst/>
                    <a:latin typeface="微软雅黑" panose="020B0503020204020204" pitchFamily="34" charset="-122"/>
                    <a:ea typeface="微软雅黑" panose="020B0503020204020204" pitchFamily="34" charset="-122"/>
                    <a:cs typeface="Cambria Math" panose="02040503050406030204" pitchFamily="18" charset="0"/>
                  </a:rPr>
                  <a:t> </a:t>
                </a:r>
                <a14:m>
                  <m:oMath xmlns:m="http://schemas.openxmlformats.org/officeDocument/2006/math">
                    <m: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T</m:t>
                        </m:r>
                      </m:e>
                      <m:sub>
                        <m:r>
                          <m:rPr>
                            <m:sty m:val="p"/>
                          </m:rP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m:t>i</m:t>
                        </m:r>
                      </m:sub>
                    </m:sSub>
                  </m:oMath>
                </a14:m>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是</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r</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sz="1800" kern="100" dirty="0">
                    <a:solidFill>
                      <a:srgbClr val="2E75B6"/>
                    </a:solidFill>
                    <a:effectLst/>
                    <a:latin typeface="微软雅黑" panose="020B0503020204020204" pitchFamily="34" charset="-122"/>
                    <a:ea typeface="微软雅黑" panose="020B0503020204020204" pitchFamily="34" charset="-122"/>
                    <a:cs typeface="Times New Roman" panose="02020603050405020304" pitchFamily="18" charset="0"/>
                  </a:rPr>
                  <a:t>子结点</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r</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是</a:t>
                </a:r>
                <a:r>
                  <a:rPr lang="en-US" altLang="zh-CN" sz="1800" kern="100" dirty="0" err="1">
                    <a:effectLst/>
                    <a:latin typeface="微软雅黑" panose="020B0503020204020204" pitchFamily="34" charset="-122"/>
                    <a:ea typeface="微软雅黑" panose="020B0503020204020204" pitchFamily="34" charset="-122"/>
                    <a:cs typeface="Times New Roman" panose="02020603050405020304" pitchFamily="18" charset="0"/>
                  </a:rPr>
                  <a:t>r</a:t>
                </a:r>
                <a:r>
                  <a:rPr lang="en-US" altLang="zh-CN" sz="1800" kern="100" baseline="-25000" dirty="0" err="1">
                    <a:effectLst/>
                    <a:latin typeface="微软雅黑" panose="020B0503020204020204" pitchFamily="34" charset="-122"/>
                    <a:ea typeface="微软雅黑" panose="020B0503020204020204" pitchFamily="34" charset="-122"/>
                    <a:cs typeface="Times New Roman" panose="02020603050405020304" pitchFamily="18" charset="0"/>
                  </a:rPr>
                  <a:t>i</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sz="1800" kern="100" dirty="0">
                    <a:solidFill>
                      <a:srgbClr val="2E75B6"/>
                    </a:solidFill>
                    <a:effectLst/>
                    <a:latin typeface="微软雅黑" panose="020B0503020204020204" pitchFamily="34" charset="-122"/>
                    <a:ea typeface="微软雅黑" panose="020B0503020204020204" pitchFamily="34" charset="-122"/>
                    <a:cs typeface="Times New Roman" panose="02020603050405020304" pitchFamily="18" charset="0"/>
                  </a:rPr>
                  <a:t>父结点</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kumimoji="1" lang="zh-CN" altLang="en-US" dirty="0"/>
              </a:p>
            </p:txBody>
          </p:sp>
        </mc:Choice>
        <mc:Fallback>
          <p:sp>
            <p:nvSpPr>
              <p:cNvPr id="7" name="文本框 6"/>
              <p:cNvSpPr txBox="1">
                <a:spLocks noRot="1" noChangeAspect="1" noMove="1" noResize="1" noEditPoints="1" noAdjustHandles="1" noChangeArrowheads="1" noChangeShapeType="1" noTextEdit="1"/>
              </p:cNvSpPr>
              <p:nvPr/>
            </p:nvSpPr>
            <p:spPr>
              <a:xfrm>
                <a:off x="4314941" y="2173939"/>
                <a:ext cx="6576420" cy="1354217"/>
              </a:xfrm>
              <a:prstGeom prst="rect">
                <a:avLst/>
              </a:prstGeom>
              <a:blipFill rotWithShape="1">
                <a:blip r:embed="rId3"/>
                <a:stretch>
                  <a:fillRect l="-2" t="-25" r="-1287" b="-509"/>
                </a:stretch>
              </a:blipFill>
            </p:spPr>
            <p:txBody>
              <a:bodyPr/>
              <a:lstStyle/>
              <a:p>
                <a:r>
                  <a:rPr lang="zh-CN" altLang="en-US">
                    <a:noFill/>
                  </a:rPr>
                  <a:t> </a:t>
                </a:r>
              </a:p>
            </p:txBody>
          </p:sp>
        </mc:Fallback>
      </mc:AlternateContent>
      <p:sp>
        <p:nvSpPr>
          <p:cNvPr id="9" name="左大括号 8"/>
          <p:cNvSpPr/>
          <p:nvPr/>
        </p:nvSpPr>
        <p:spPr>
          <a:xfrm>
            <a:off x="4147703" y="2216294"/>
            <a:ext cx="167238" cy="13589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*表达式树的构建</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5715000" y="1936450"/>
            <a:ext cx="548900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Times New Roman" panose="02020603050405020304" pitchFamily="18" charset="0"/>
                <a:ea typeface="宋体" panose="02010600030101010101" pitchFamily="2" charset="-122"/>
              </a:rPr>
              <a:t>中缀表达式：</a:t>
            </a:r>
            <a:r>
              <a:rPr lang="en-US" altLang="zh-CN" sz="2400" dirty="0">
                <a:solidFill>
                  <a:srgbClr val="333333"/>
                </a:solidFill>
                <a:effectLst/>
                <a:latin typeface="Times New Roman" panose="02020603050405020304" pitchFamily="18" charset="0"/>
                <a:ea typeface="宋体" panose="02010600030101010101" pitchFamily="2" charset="-122"/>
              </a:rPr>
              <a:t>9</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(6</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2)</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(8</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(5</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zh-CN" sz="2400" dirty="0">
                <a:effectLst/>
              </a:rPr>
              <a:t> </a:t>
            </a:r>
            <a:endParaRPr kumimoji="1" lang="zh-CN" altLang="en-US" sz="2400" dirty="0"/>
          </a:p>
        </p:txBody>
      </p:sp>
      <p:sp>
        <p:nvSpPr>
          <p:cNvPr id="6" name="矩形 5"/>
          <p:cNvSpPr/>
          <p:nvPr/>
        </p:nvSpPr>
        <p:spPr>
          <a:xfrm>
            <a:off x="1409700" y="5130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409700" y="4683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409700" y="4241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409700" y="3794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 name="矩形 18"/>
          <p:cNvSpPr/>
          <p:nvPr/>
        </p:nvSpPr>
        <p:spPr>
          <a:xfrm>
            <a:off x="8445500" y="5130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0" name="矩形 19"/>
          <p:cNvSpPr/>
          <p:nvPr/>
        </p:nvSpPr>
        <p:spPr>
          <a:xfrm>
            <a:off x="8445500" y="4683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400" dirty="0"/>
              <a:t>/</a:t>
            </a:r>
            <a:endParaRPr kumimoji="1" lang="zh-CN" altLang="en-US" sz="2400" dirty="0"/>
          </a:p>
        </p:txBody>
      </p:sp>
      <p:sp>
        <p:nvSpPr>
          <p:cNvPr id="21" name="矩形 20"/>
          <p:cNvSpPr/>
          <p:nvPr/>
        </p:nvSpPr>
        <p:spPr>
          <a:xfrm>
            <a:off x="8445500" y="4241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2800" dirty="0"/>
          </a:p>
        </p:txBody>
      </p:sp>
      <p:sp>
        <p:nvSpPr>
          <p:cNvPr id="22" name="矩形 21"/>
          <p:cNvSpPr/>
          <p:nvPr/>
        </p:nvSpPr>
        <p:spPr>
          <a:xfrm>
            <a:off x="8445500" y="3794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2400" dirty="0"/>
          </a:p>
        </p:txBody>
      </p:sp>
      <p:sp>
        <p:nvSpPr>
          <p:cNvPr id="23" name="右箭头 22"/>
          <p:cNvSpPr/>
          <p:nvPr/>
        </p:nvSpPr>
        <p:spPr>
          <a:xfrm>
            <a:off x="838200" y="4398610"/>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右箭头 23"/>
          <p:cNvSpPr/>
          <p:nvPr/>
        </p:nvSpPr>
        <p:spPr>
          <a:xfrm>
            <a:off x="7981414" y="4820415"/>
            <a:ext cx="317500" cy="152400"/>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10941346" y="1504650"/>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293100" y="6197600"/>
            <a:ext cx="1107996" cy="369332"/>
          </a:xfrm>
          <a:prstGeom prst="rect">
            <a:avLst/>
          </a:prstGeom>
          <a:noFill/>
        </p:spPr>
        <p:txBody>
          <a:bodyPr wrap="none" rtlCol="0">
            <a:spAutoFit/>
          </a:bodyPr>
          <a:lstStyle/>
          <a:p>
            <a:r>
              <a:rPr kumimoji="1" lang="zh-CN" altLang="en-US" dirty="0">
                <a:solidFill>
                  <a:srgbClr val="00B0F0"/>
                </a:solidFill>
                <a:latin typeface="微软雅黑" panose="020B0503020204020204" pitchFamily="34" charset="-122"/>
                <a:ea typeface="微软雅黑" panose="020B0503020204020204" pitchFamily="34" charset="-122"/>
              </a:rPr>
              <a:t>运算符栈</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84225" y="6197600"/>
            <a:ext cx="272382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表达式树结点（指针）栈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100784" y="5396160"/>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cxnSp>
        <p:nvCxnSpPr>
          <p:cNvPr id="13" name="曲线连接符 12"/>
          <p:cNvCxnSpPr>
            <a:endCxn id="5" idx="1"/>
          </p:cNvCxnSpPr>
          <p:nvPr/>
        </p:nvCxnSpPr>
        <p:spPr>
          <a:xfrm>
            <a:off x="1816100" y="5353050"/>
            <a:ext cx="1362799" cy="121225"/>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椭圆 8"/>
          <p:cNvSpPr/>
          <p:nvPr/>
        </p:nvSpPr>
        <p:spPr>
          <a:xfrm>
            <a:off x="4057183" y="540675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cxnSp>
        <p:nvCxnSpPr>
          <p:cNvPr id="12" name="曲线连接符 11"/>
          <p:cNvCxnSpPr>
            <a:endCxn id="31" idx="2"/>
          </p:cNvCxnSpPr>
          <p:nvPr/>
        </p:nvCxnSpPr>
        <p:spPr>
          <a:xfrm flipV="1">
            <a:off x="1849724" y="4212947"/>
            <a:ext cx="2740859" cy="71782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矩形 13"/>
          <p:cNvSpPr/>
          <p:nvPr/>
        </p:nvSpPr>
        <p:spPr>
          <a:xfrm>
            <a:off x="1409700" y="3355811"/>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409700" y="290863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 name="矩形 15"/>
          <p:cNvSpPr/>
          <p:nvPr/>
        </p:nvSpPr>
        <p:spPr>
          <a:xfrm>
            <a:off x="8442919" y="3355811"/>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2400" dirty="0"/>
          </a:p>
        </p:txBody>
      </p:sp>
      <p:sp>
        <p:nvSpPr>
          <p:cNvPr id="17" name="矩形 16"/>
          <p:cNvSpPr/>
          <p:nvPr/>
        </p:nvSpPr>
        <p:spPr>
          <a:xfrm>
            <a:off x="8442919" y="290863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2400" dirty="0"/>
          </a:p>
        </p:txBody>
      </p:sp>
      <p:sp>
        <p:nvSpPr>
          <p:cNvPr id="18" name="椭圆 17"/>
          <p:cNvSpPr/>
          <p:nvPr/>
        </p:nvSpPr>
        <p:spPr>
          <a:xfrm>
            <a:off x="5030995" y="545067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5896320" y="5448089"/>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368905" y="4614296"/>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824190" y="5069581"/>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297695" y="5069581"/>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590583" y="39462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045868" y="4401532"/>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323883" y="4401532"/>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5830713" y="3926486"/>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35" name="曲线连接符 34"/>
          <p:cNvCxnSpPr>
            <a:endCxn id="40" idx="2"/>
          </p:cNvCxnSpPr>
          <p:nvPr/>
        </p:nvCxnSpPr>
        <p:spPr>
          <a:xfrm flipV="1">
            <a:off x="1888781" y="3194687"/>
            <a:ext cx="4274239" cy="1283789"/>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36" name="椭圆 35"/>
          <p:cNvSpPr/>
          <p:nvPr/>
        </p:nvSpPr>
        <p:spPr>
          <a:xfrm>
            <a:off x="6630691" y="3972419"/>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5</a:t>
            </a:r>
            <a:endParaRPr kumimoji="1" lang="zh-CN" altLang="en-US" sz="2400" dirty="0">
              <a:solidFill>
                <a:srgbClr val="009999"/>
              </a:solidFill>
            </a:endParaRPr>
          </a:p>
        </p:txBody>
      </p:sp>
      <p:sp>
        <p:nvSpPr>
          <p:cNvPr id="39" name="椭圆 38"/>
          <p:cNvSpPr/>
          <p:nvPr/>
        </p:nvSpPr>
        <p:spPr>
          <a:xfrm>
            <a:off x="7403194" y="398050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41" name="椭圆 40"/>
          <p:cNvSpPr/>
          <p:nvPr/>
        </p:nvSpPr>
        <p:spPr>
          <a:xfrm>
            <a:off x="6981533" y="331804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4" name="直线连接符 43"/>
          <p:cNvCxnSpPr>
            <a:stCxn id="41" idx="3"/>
            <a:endCxn id="36" idx="0"/>
          </p:cNvCxnSpPr>
          <p:nvPr/>
        </p:nvCxnSpPr>
        <p:spPr>
          <a:xfrm flipH="1">
            <a:off x="6897391" y="3773327"/>
            <a:ext cx="162257" cy="1990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线连接符 46"/>
          <p:cNvCxnSpPr>
            <a:stCxn id="41" idx="5"/>
            <a:endCxn id="39" idx="0"/>
          </p:cNvCxnSpPr>
          <p:nvPr/>
        </p:nvCxnSpPr>
        <p:spPr>
          <a:xfrm>
            <a:off x="7436818" y="3773327"/>
            <a:ext cx="233076" cy="207174"/>
          </a:xfrm>
          <a:prstGeom prst="line">
            <a:avLst/>
          </a:prstGeom>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6163020" y="292798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3" name="直线连接符 42"/>
          <p:cNvCxnSpPr>
            <a:stCxn id="40" idx="3"/>
            <a:endCxn id="25" idx="0"/>
          </p:cNvCxnSpPr>
          <p:nvPr/>
        </p:nvCxnSpPr>
        <p:spPr>
          <a:xfrm flipH="1">
            <a:off x="6097413" y="3383272"/>
            <a:ext cx="143722" cy="543214"/>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线连接符 49"/>
          <p:cNvCxnSpPr>
            <a:stCxn id="40" idx="5"/>
            <a:endCxn id="41" idx="2"/>
          </p:cNvCxnSpPr>
          <p:nvPr/>
        </p:nvCxnSpPr>
        <p:spPr>
          <a:xfrm>
            <a:off x="6618305" y="3383272"/>
            <a:ext cx="363228" cy="20147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*表达式树的构建</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5715000" y="1936450"/>
            <a:ext cx="548900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Times New Roman" panose="02020603050405020304" pitchFamily="18" charset="0"/>
                <a:ea typeface="宋体" panose="02010600030101010101" pitchFamily="2" charset="-122"/>
              </a:rPr>
              <a:t>中缀表达式：</a:t>
            </a:r>
            <a:r>
              <a:rPr lang="en-US" altLang="zh-CN" sz="2400" dirty="0">
                <a:solidFill>
                  <a:srgbClr val="333333"/>
                </a:solidFill>
                <a:effectLst/>
                <a:latin typeface="Times New Roman" panose="02020603050405020304" pitchFamily="18" charset="0"/>
                <a:ea typeface="宋体" panose="02010600030101010101" pitchFamily="2" charset="-122"/>
              </a:rPr>
              <a:t>9</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(6</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2)</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(8</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(5</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zh-CN" sz="2400" dirty="0">
                <a:effectLst/>
              </a:rPr>
              <a:t> </a:t>
            </a:r>
            <a:endParaRPr kumimoji="1" lang="zh-CN" altLang="en-US" sz="2400" dirty="0"/>
          </a:p>
        </p:txBody>
      </p:sp>
      <p:sp>
        <p:nvSpPr>
          <p:cNvPr id="6" name="矩形 5"/>
          <p:cNvSpPr/>
          <p:nvPr/>
        </p:nvSpPr>
        <p:spPr>
          <a:xfrm>
            <a:off x="1409700" y="5130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409700" y="4683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409700" y="4241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409700" y="3794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 name="矩形 18"/>
          <p:cNvSpPr/>
          <p:nvPr/>
        </p:nvSpPr>
        <p:spPr>
          <a:xfrm>
            <a:off x="8445500" y="5130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t>+</a:t>
            </a:r>
            <a:endParaRPr kumimoji="1" lang="zh-CN" altLang="en-US" sz="2800" dirty="0"/>
          </a:p>
        </p:txBody>
      </p:sp>
      <p:sp>
        <p:nvSpPr>
          <p:cNvPr id="20" name="矩形 19"/>
          <p:cNvSpPr/>
          <p:nvPr/>
        </p:nvSpPr>
        <p:spPr>
          <a:xfrm>
            <a:off x="8445500" y="4683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2400" dirty="0"/>
          </a:p>
        </p:txBody>
      </p:sp>
      <p:sp>
        <p:nvSpPr>
          <p:cNvPr id="21" name="矩形 20"/>
          <p:cNvSpPr/>
          <p:nvPr/>
        </p:nvSpPr>
        <p:spPr>
          <a:xfrm>
            <a:off x="8445500" y="4241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2800" dirty="0"/>
          </a:p>
        </p:txBody>
      </p:sp>
      <p:sp>
        <p:nvSpPr>
          <p:cNvPr id="22" name="矩形 21"/>
          <p:cNvSpPr/>
          <p:nvPr/>
        </p:nvSpPr>
        <p:spPr>
          <a:xfrm>
            <a:off x="8445500" y="3794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2400" dirty="0"/>
          </a:p>
        </p:txBody>
      </p:sp>
      <p:sp>
        <p:nvSpPr>
          <p:cNvPr id="23" name="右箭头 22"/>
          <p:cNvSpPr/>
          <p:nvPr/>
        </p:nvSpPr>
        <p:spPr>
          <a:xfrm>
            <a:off x="838200" y="4824494"/>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右箭头 23"/>
          <p:cNvSpPr/>
          <p:nvPr/>
        </p:nvSpPr>
        <p:spPr>
          <a:xfrm>
            <a:off x="7981414" y="5300862"/>
            <a:ext cx="317500" cy="152400"/>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11080828" y="1504650"/>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293100" y="6197600"/>
            <a:ext cx="1107996" cy="369332"/>
          </a:xfrm>
          <a:prstGeom prst="rect">
            <a:avLst/>
          </a:prstGeom>
          <a:noFill/>
        </p:spPr>
        <p:txBody>
          <a:bodyPr wrap="none" rtlCol="0">
            <a:spAutoFit/>
          </a:bodyPr>
          <a:lstStyle/>
          <a:p>
            <a:r>
              <a:rPr kumimoji="1" lang="zh-CN" altLang="en-US" dirty="0">
                <a:solidFill>
                  <a:srgbClr val="00B0F0"/>
                </a:solidFill>
                <a:latin typeface="微软雅黑" panose="020B0503020204020204" pitchFamily="34" charset="-122"/>
                <a:ea typeface="微软雅黑" panose="020B0503020204020204" pitchFamily="34" charset="-122"/>
              </a:rPr>
              <a:t>运算符栈</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84225" y="6197600"/>
            <a:ext cx="272382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表达式树结点（指针）栈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100784" y="5396160"/>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cxnSp>
        <p:nvCxnSpPr>
          <p:cNvPr id="13" name="曲线连接符 12"/>
          <p:cNvCxnSpPr>
            <a:endCxn id="5" idx="1"/>
          </p:cNvCxnSpPr>
          <p:nvPr/>
        </p:nvCxnSpPr>
        <p:spPr>
          <a:xfrm>
            <a:off x="1816100" y="5353050"/>
            <a:ext cx="1362799" cy="121225"/>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椭圆 8"/>
          <p:cNvSpPr/>
          <p:nvPr/>
        </p:nvSpPr>
        <p:spPr>
          <a:xfrm>
            <a:off x="4057183" y="540675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cxnSp>
        <p:nvCxnSpPr>
          <p:cNvPr id="12" name="曲线连接符 11"/>
          <p:cNvCxnSpPr>
            <a:endCxn id="38" idx="2"/>
          </p:cNvCxnSpPr>
          <p:nvPr/>
        </p:nvCxnSpPr>
        <p:spPr>
          <a:xfrm flipV="1">
            <a:off x="1849724" y="2928633"/>
            <a:ext cx="3318819" cy="2002142"/>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矩形 13"/>
          <p:cNvSpPr/>
          <p:nvPr/>
        </p:nvSpPr>
        <p:spPr>
          <a:xfrm>
            <a:off x="1409700" y="3355811"/>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409700" y="290863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 name="矩形 15"/>
          <p:cNvSpPr/>
          <p:nvPr/>
        </p:nvSpPr>
        <p:spPr>
          <a:xfrm>
            <a:off x="8442919" y="3355811"/>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2400" dirty="0"/>
          </a:p>
        </p:txBody>
      </p:sp>
      <p:sp>
        <p:nvSpPr>
          <p:cNvPr id="17" name="矩形 16"/>
          <p:cNvSpPr/>
          <p:nvPr/>
        </p:nvSpPr>
        <p:spPr>
          <a:xfrm>
            <a:off x="8442919" y="290863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2400" dirty="0"/>
          </a:p>
        </p:txBody>
      </p:sp>
      <p:sp>
        <p:nvSpPr>
          <p:cNvPr id="18" name="椭圆 17"/>
          <p:cNvSpPr/>
          <p:nvPr/>
        </p:nvSpPr>
        <p:spPr>
          <a:xfrm>
            <a:off x="5030995" y="545067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5896320" y="5448089"/>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368905" y="4614296"/>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824190" y="5069581"/>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297695" y="5069581"/>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590583" y="39462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045868" y="4401532"/>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323883" y="4401532"/>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5830713" y="3926486"/>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sp>
        <p:nvSpPr>
          <p:cNvPr id="36" name="椭圆 35"/>
          <p:cNvSpPr/>
          <p:nvPr/>
        </p:nvSpPr>
        <p:spPr>
          <a:xfrm>
            <a:off x="6630691" y="3972419"/>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5</a:t>
            </a:r>
            <a:endParaRPr kumimoji="1" lang="zh-CN" altLang="en-US" sz="2400" dirty="0">
              <a:solidFill>
                <a:srgbClr val="009999"/>
              </a:solidFill>
            </a:endParaRPr>
          </a:p>
        </p:txBody>
      </p:sp>
      <p:sp>
        <p:nvSpPr>
          <p:cNvPr id="39" name="椭圆 38"/>
          <p:cNvSpPr/>
          <p:nvPr/>
        </p:nvSpPr>
        <p:spPr>
          <a:xfrm>
            <a:off x="7403194" y="398050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41" name="椭圆 40"/>
          <p:cNvSpPr/>
          <p:nvPr/>
        </p:nvSpPr>
        <p:spPr>
          <a:xfrm>
            <a:off x="6981533" y="331804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4" name="直线连接符 43"/>
          <p:cNvCxnSpPr>
            <a:stCxn id="41" idx="3"/>
            <a:endCxn id="36" idx="0"/>
          </p:cNvCxnSpPr>
          <p:nvPr/>
        </p:nvCxnSpPr>
        <p:spPr>
          <a:xfrm flipH="1">
            <a:off x="6897391" y="3773327"/>
            <a:ext cx="162257" cy="1990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线连接符 46"/>
          <p:cNvCxnSpPr>
            <a:stCxn id="41" idx="5"/>
            <a:endCxn id="39" idx="0"/>
          </p:cNvCxnSpPr>
          <p:nvPr/>
        </p:nvCxnSpPr>
        <p:spPr>
          <a:xfrm>
            <a:off x="7436818" y="3773327"/>
            <a:ext cx="233076" cy="207174"/>
          </a:xfrm>
          <a:prstGeom prst="line">
            <a:avLst/>
          </a:prstGeom>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6163020" y="292798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3" name="直线连接符 42"/>
          <p:cNvCxnSpPr>
            <a:stCxn id="40" idx="3"/>
            <a:endCxn id="25" idx="0"/>
          </p:cNvCxnSpPr>
          <p:nvPr/>
        </p:nvCxnSpPr>
        <p:spPr>
          <a:xfrm flipH="1">
            <a:off x="6097413" y="3383272"/>
            <a:ext cx="143722" cy="543214"/>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线连接符 49"/>
          <p:cNvCxnSpPr>
            <a:stCxn id="40" idx="5"/>
            <a:endCxn id="41" idx="2"/>
          </p:cNvCxnSpPr>
          <p:nvPr/>
        </p:nvCxnSpPr>
        <p:spPr>
          <a:xfrm>
            <a:off x="6618305" y="3383272"/>
            <a:ext cx="363228" cy="201470"/>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168543" y="266193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5" name="直线连接符 44"/>
          <p:cNvCxnSpPr>
            <a:stCxn id="38" idx="3"/>
            <a:endCxn id="31" idx="0"/>
          </p:cNvCxnSpPr>
          <p:nvPr/>
        </p:nvCxnSpPr>
        <p:spPr>
          <a:xfrm flipH="1">
            <a:off x="4857283" y="3117218"/>
            <a:ext cx="389375" cy="829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线连接符 48"/>
          <p:cNvCxnSpPr>
            <a:stCxn id="38" idx="5"/>
            <a:endCxn id="40" idx="2"/>
          </p:cNvCxnSpPr>
          <p:nvPr/>
        </p:nvCxnSpPr>
        <p:spPr>
          <a:xfrm>
            <a:off x="5623828" y="3117218"/>
            <a:ext cx="539192" cy="77469"/>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*表达式树的构建</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5715000" y="1936450"/>
            <a:ext cx="548900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Times New Roman" panose="02020603050405020304" pitchFamily="18" charset="0"/>
                <a:ea typeface="宋体" panose="02010600030101010101" pitchFamily="2" charset="-122"/>
              </a:rPr>
              <a:t>中缀表达式：</a:t>
            </a:r>
            <a:r>
              <a:rPr lang="en-US" altLang="zh-CN" sz="2400" dirty="0">
                <a:solidFill>
                  <a:srgbClr val="333333"/>
                </a:solidFill>
                <a:effectLst/>
                <a:latin typeface="Times New Roman" panose="02020603050405020304" pitchFamily="18" charset="0"/>
                <a:ea typeface="宋体" panose="02010600030101010101" pitchFamily="2" charset="-122"/>
              </a:rPr>
              <a:t>9</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(6</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2)</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(8</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(5</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a:t>
            </a:r>
            <a:r>
              <a:rPr lang="zh-CN" altLang="en-US" sz="2400" dirty="0">
                <a:solidFill>
                  <a:srgbClr val="333333"/>
                </a:solidFill>
                <a:effectLst/>
                <a:latin typeface="Times New Roman" panose="02020603050405020304" pitchFamily="18" charset="0"/>
                <a:ea typeface="宋体" panose="02010600030101010101" pitchFamily="2" charset="-122"/>
              </a:rPr>
              <a:t> </a:t>
            </a:r>
            <a:r>
              <a:rPr lang="en-US" altLang="zh-CN" sz="2400" dirty="0">
                <a:solidFill>
                  <a:srgbClr val="333333"/>
                </a:solidFill>
                <a:effectLst/>
                <a:latin typeface="Times New Roman" panose="02020603050405020304" pitchFamily="18" charset="0"/>
                <a:ea typeface="宋体" panose="02010600030101010101" pitchFamily="2" charset="-122"/>
              </a:rPr>
              <a:t>3))</a:t>
            </a:r>
            <a:r>
              <a:rPr lang="zh-CN" altLang="zh-CN" sz="2400" dirty="0">
                <a:effectLst/>
              </a:rPr>
              <a:t> </a:t>
            </a:r>
            <a:endParaRPr kumimoji="1" lang="zh-CN" altLang="en-US" sz="2400" dirty="0"/>
          </a:p>
        </p:txBody>
      </p:sp>
      <p:sp>
        <p:nvSpPr>
          <p:cNvPr id="6" name="矩形 5"/>
          <p:cNvSpPr/>
          <p:nvPr/>
        </p:nvSpPr>
        <p:spPr>
          <a:xfrm>
            <a:off x="1409700" y="5130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409700" y="4683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409700" y="42418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409700" y="37946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 name="矩形 18"/>
          <p:cNvSpPr/>
          <p:nvPr/>
        </p:nvSpPr>
        <p:spPr>
          <a:xfrm>
            <a:off x="8445500" y="5130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2800" dirty="0"/>
          </a:p>
        </p:txBody>
      </p:sp>
      <p:sp>
        <p:nvSpPr>
          <p:cNvPr id="20" name="矩形 19"/>
          <p:cNvSpPr/>
          <p:nvPr/>
        </p:nvSpPr>
        <p:spPr>
          <a:xfrm>
            <a:off x="8445500" y="4683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2400" dirty="0"/>
          </a:p>
        </p:txBody>
      </p:sp>
      <p:sp>
        <p:nvSpPr>
          <p:cNvPr id="21" name="矩形 20"/>
          <p:cNvSpPr/>
          <p:nvPr/>
        </p:nvSpPr>
        <p:spPr>
          <a:xfrm>
            <a:off x="8445500" y="424180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2800" dirty="0"/>
          </a:p>
        </p:txBody>
      </p:sp>
      <p:sp>
        <p:nvSpPr>
          <p:cNvPr id="22" name="矩形 21"/>
          <p:cNvSpPr/>
          <p:nvPr/>
        </p:nvSpPr>
        <p:spPr>
          <a:xfrm>
            <a:off x="8445500" y="3794619"/>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2400" dirty="0"/>
          </a:p>
        </p:txBody>
      </p:sp>
      <p:sp>
        <p:nvSpPr>
          <p:cNvPr id="23" name="右箭头 22"/>
          <p:cNvSpPr/>
          <p:nvPr/>
        </p:nvSpPr>
        <p:spPr>
          <a:xfrm>
            <a:off x="838200" y="5289443"/>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右箭头 23"/>
          <p:cNvSpPr/>
          <p:nvPr/>
        </p:nvSpPr>
        <p:spPr>
          <a:xfrm>
            <a:off x="7981414" y="5672821"/>
            <a:ext cx="317500" cy="152400"/>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11080828" y="1504650"/>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293100" y="6197600"/>
            <a:ext cx="1107996" cy="369332"/>
          </a:xfrm>
          <a:prstGeom prst="rect">
            <a:avLst/>
          </a:prstGeom>
          <a:noFill/>
        </p:spPr>
        <p:txBody>
          <a:bodyPr wrap="none" rtlCol="0">
            <a:spAutoFit/>
          </a:bodyPr>
          <a:lstStyle/>
          <a:p>
            <a:r>
              <a:rPr kumimoji="1" lang="zh-CN" altLang="en-US" dirty="0">
                <a:solidFill>
                  <a:srgbClr val="00B0F0"/>
                </a:solidFill>
                <a:latin typeface="微软雅黑" panose="020B0503020204020204" pitchFamily="34" charset="-122"/>
                <a:ea typeface="微软雅黑" panose="020B0503020204020204" pitchFamily="34" charset="-122"/>
              </a:rPr>
              <a:t>运算符栈</a:t>
            </a:r>
            <a:endParaRPr kumimoji="1" lang="zh-CN" altLang="en-US" dirty="0">
              <a:solidFill>
                <a:srgbClr val="00B0F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84225" y="6197600"/>
            <a:ext cx="272382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表达式树结点（指针）栈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100784" y="5396160"/>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cxnSp>
        <p:nvCxnSpPr>
          <p:cNvPr id="13" name="曲线连接符 12"/>
          <p:cNvCxnSpPr>
            <a:endCxn id="42" idx="2"/>
          </p:cNvCxnSpPr>
          <p:nvPr/>
        </p:nvCxnSpPr>
        <p:spPr>
          <a:xfrm rot="5400000" flipH="1" flipV="1">
            <a:off x="1498868" y="2794736"/>
            <a:ext cx="2875546" cy="2241084"/>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椭圆 8"/>
          <p:cNvSpPr/>
          <p:nvPr/>
        </p:nvSpPr>
        <p:spPr>
          <a:xfrm>
            <a:off x="4057183" y="540675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sp>
        <p:nvSpPr>
          <p:cNvPr id="14" name="矩形 13"/>
          <p:cNvSpPr/>
          <p:nvPr/>
        </p:nvSpPr>
        <p:spPr>
          <a:xfrm>
            <a:off x="1409700" y="3355811"/>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409700" y="290863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 name="矩形 15"/>
          <p:cNvSpPr/>
          <p:nvPr/>
        </p:nvSpPr>
        <p:spPr>
          <a:xfrm>
            <a:off x="8442919" y="3355811"/>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2400" dirty="0"/>
          </a:p>
        </p:txBody>
      </p:sp>
      <p:sp>
        <p:nvSpPr>
          <p:cNvPr id="17" name="矩形 16"/>
          <p:cNvSpPr/>
          <p:nvPr/>
        </p:nvSpPr>
        <p:spPr>
          <a:xfrm>
            <a:off x="8442919" y="2908630"/>
            <a:ext cx="812800" cy="444500"/>
          </a:xfrm>
          <a:prstGeom prst="rect">
            <a:avLst/>
          </a:prstGeom>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2400" dirty="0"/>
          </a:p>
        </p:txBody>
      </p:sp>
      <p:sp>
        <p:nvSpPr>
          <p:cNvPr id="18" name="椭圆 17"/>
          <p:cNvSpPr/>
          <p:nvPr/>
        </p:nvSpPr>
        <p:spPr>
          <a:xfrm>
            <a:off x="5030995" y="545067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5896320" y="5448089"/>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368905" y="4614296"/>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824190" y="5069581"/>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297695" y="5069581"/>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590583" y="39462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045868" y="4401532"/>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323883" y="4401532"/>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5830713" y="3926486"/>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sp>
        <p:nvSpPr>
          <p:cNvPr id="36" name="椭圆 35"/>
          <p:cNvSpPr/>
          <p:nvPr/>
        </p:nvSpPr>
        <p:spPr>
          <a:xfrm>
            <a:off x="6630691" y="3972419"/>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5</a:t>
            </a:r>
            <a:endParaRPr kumimoji="1" lang="zh-CN" altLang="en-US" sz="2400" dirty="0">
              <a:solidFill>
                <a:srgbClr val="009999"/>
              </a:solidFill>
            </a:endParaRPr>
          </a:p>
        </p:txBody>
      </p:sp>
      <p:sp>
        <p:nvSpPr>
          <p:cNvPr id="39" name="椭圆 38"/>
          <p:cNvSpPr/>
          <p:nvPr/>
        </p:nvSpPr>
        <p:spPr>
          <a:xfrm>
            <a:off x="7403194" y="398050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41" name="椭圆 40"/>
          <p:cNvSpPr/>
          <p:nvPr/>
        </p:nvSpPr>
        <p:spPr>
          <a:xfrm>
            <a:off x="6981533" y="331804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4" name="直线连接符 43"/>
          <p:cNvCxnSpPr>
            <a:stCxn id="41" idx="3"/>
            <a:endCxn id="36" idx="0"/>
          </p:cNvCxnSpPr>
          <p:nvPr/>
        </p:nvCxnSpPr>
        <p:spPr>
          <a:xfrm flipH="1">
            <a:off x="6897391" y="3773327"/>
            <a:ext cx="162257" cy="1990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线连接符 46"/>
          <p:cNvCxnSpPr>
            <a:stCxn id="41" idx="5"/>
            <a:endCxn id="39" idx="0"/>
          </p:cNvCxnSpPr>
          <p:nvPr/>
        </p:nvCxnSpPr>
        <p:spPr>
          <a:xfrm>
            <a:off x="7436818" y="3773327"/>
            <a:ext cx="233076" cy="207174"/>
          </a:xfrm>
          <a:prstGeom prst="line">
            <a:avLst/>
          </a:prstGeom>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6163020" y="292798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3" name="直线连接符 42"/>
          <p:cNvCxnSpPr>
            <a:stCxn id="40" idx="3"/>
            <a:endCxn id="25" idx="0"/>
          </p:cNvCxnSpPr>
          <p:nvPr/>
        </p:nvCxnSpPr>
        <p:spPr>
          <a:xfrm flipH="1">
            <a:off x="6097413" y="3383272"/>
            <a:ext cx="143722" cy="543214"/>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线连接符 49"/>
          <p:cNvCxnSpPr>
            <a:stCxn id="40" idx="5"/>
            <a:endCxn id="41" idx="2"/>
          </p:cNvCxnSpPr>
          <p:nvPr/>
        </p:nvCxnSpPr>
        <p:spPr>
          <a:xfrm>
            <a:off x="6618305" y="3383272"/>
            <a:ext cx="363228" cy="201470"/>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168543" y="266193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5" name="直线连接符 44"/>
          <p:cNvCxnSpPr>
            <a:stCxn id="38" idx="3"/>
            <a:endCxn id="31" idx="0"/>
          </p:cNvCxnSpPr>
          <p:nvPr/>
        </p:nvCxnSpPr>
        <p:spPr>
          <a:xfrm flipH="1">
            <a:off x="4857283" y="3117218"/>
            <a:ext cx="389375" cy="829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线连接符 48"/>
          <p:cNvCxnSpPr>
            <a:stCxn id="38" idx="5"/>
            <a:endCxn id="40" idx="2"/>
          </p:cNvCxnSpPr>
          <p:nvPr/>
        </p:nvCxnSpPr>
        <p:spPr>
          <a:xfrm>
            <a:off x="5623828" y="3117218"/>
            <a:ext cx="539192" cy="77469"/>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4057183" y="2210805"/>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6" name="直线连接符 45"/>
          <p:cNvCxnSpPr>
            <a:stCxn id="42" idx="3"/>
            <a:endCxn id="5" idx="0"/>
          </p:cNvCxnSpPr>
          <p:nvPr/>
        </p:nvCxnSpPr>
        <p:spPr>
          <a:xfrm flipH="1">
            <a:off x="3367484" y="2666090"/>
            <a:ext cx="767814" cy="2730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42" idx="5"/>
            <a:endCxn id="38" idx="2"/>
          </p:cNvCxnSpPr>
          <p:nvPr/>
        </p:nvCxnSpPr>
        <p:spPr>
          <a:xfrm>
            <a:off x="4512468" y="2666090"/>
            <a:ext cx="656075" cy="262543"/>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5.4.3</a:t>
            </a:r>
            <a:r>
              <a:rPr lang="zh-CN" altLang="en-US" sz="2800" dirty="0"/>
              <a:t> 二叉树遍历的非递归算法</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6" name="内容占位符 4"/>
          <p:cNvSpPr txBox="1"/>
          <p:nvPr/>
        </p:nvSpPr>
        <p:spPr>
          <a:xfrm>
            <a:off x="568337" y="1377650"/>
            <a:ext cx="11055325" cy="491540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递归算法的问题：</a:t>
            </a:r>
            <a:endParaRPr lang="en-US" altLang="zh-CN" sz="2400" b="1" dirty="0"/>
          </a:p>
          <a:p>
            <a:pPr>
              <a:lnSpc>
                <a:spcPct val="110000"/>
              </a:lnSpc>
            </a:pPr>
            <a:r>
              <a:rPr lang="zh-CN" altLang="en-US" sz="2400" b="1" dirty="0"/>
              <a:t>   </a:t>
            </a:r>
            <a:r>
              <a:rPr lang="en-US" altLang="zh-CN" sz="2400" dirty="0"/>
              <a:t>(1)</a:t>
            </a:r>
            <a:r>
              <a:rPr lang="zh-CN" altLang="en-US" sz="2400" dirty="0"/>
              <a:t> 存在不支持递归算法的程序设计语言（如</a:t>
            </a:r>
            <a:r>
              <a:rPr lang="en-US" altLang="zh-CN" sz="2400" dirty="0"/>
              <a:t>FORTRAN)</a:t>
            </a:r>
            <a:endParaRPr lang="en-US" altLang="zh-CN" sz="2400" dirty="0"/>
          </a:p>
          <a:p>
            <a:pPr>
              <a:lnSpc>
                <a:spcPct val="110000"/>
              </a:lnSpc>
            </a:pPr>
            <a:r>
              <a:rPr lang="zh-CN" altLang="en-US" sz="2400" dirty="0"/>
              <a:t>   </a:t>
            </a:r>
            <a:r>
              <a:rPr lang="en-US" altLang="zh-CN" sz="2400" dirty="0"/>
              <a:t>(2)</a:t>
            </a:r>
            <a:r>
              <a:rPr lang="zh-CN" altLang="en-US" sz="2400" dirty="0"/>
              <a:t> 递归算法在运行中，需要系统在内存栈中分配空间保存函数的参数、返回地址以及局部变量等，运行效率较低</a:t>
            </a:r>
            <a:endParaRPr lang="en-US" altLang="zh-CN" sz="2400" dirty="0"/>
          </a:p>
          <a:p>
            <a:pPr>
              <a:lnSpc>
                <a:spcPct val="110000"/>
              </a:lnSpc>
            </a:pPr>
            <a:r>
              <a:rPr lang="zh-CN" altLang="en-US" sz="2400" dirty="0"/>
              <a:t>   </a:t>
            </a:r>
            <a:r>
              <a:rPr lang="en-US" altLang="zh-CN" sz="2400" dirty="0"/>
              <a:t>(3) </a:t>
            </a:r>
            <a:r>
              <a:rPr lang="zh-CN" altLang="en-US" sz="2400" dirty="0"/>
              <a:t>系统栈的调用过程对用户隐蔽，</a:t>
            </a:r>
            <a:r>
              <a:rPr lang="zh-CN" altLang="en-US" sz="2400" dirty="0">
                <a:solidFill>
                  <a:srgbClr val="009999"/>
                </a:solidFill>
              </a:rPr>
              <a:t>不可见</a:t>
            </a:r>
            <a:r>
              <a:rPr lang="zh-CN" altLang="en-US" sz="2400" dirty="0"/>
              <a:t>，不适合处理某些问题，不利于对递归机制的理解</a:t>
            </a:r>
            <a:endParaRPr lang="en-US" altLang="zh-CN" sz="2400" dirty="0"/>
          </a:p>
          <a:p>
            <a:pPr>
              <a:lnSpc>
                <a:spcPct val="110000"/>
              </a:lnSpc>
            </a:pPr>
            <a:endParaRPr lang="en-US" altLang="zh-CN" sz="2400" dirty="0"/>
          </a:p>
          <a:p>
            <a:pPr>
              <a:lnSpc>
                <a:spcPct val="100000"/>
              </a:lnSpc>
            </a:pPr>
            <a:r>
              <a:rPr lang="zh-CN" altLang="en-US" sz="2400" b="1" dirty="0"/>
              <a:t>非递归算法实现的关键：</a:t>
            </a:r>
            <a:r>
              <a:rPr lang="zh-CN" altLang="en-US" sz="2400" dirty="0"/>
              <a:t>使用</a:t>
            </a:r>
            <a:r>
              <a:rPr lang="zh-CN" altLang="en-US" sz="2400" dirty="0">
                <a:solidFill>
                  <a:srgbClr val="00B0F0"/>
                </a:solidFill>
              </a:rPr>
              <a:t>栈结构</a:t>
            </a:r>
            <a:r>
              <a:rPr lang="zh-CN" altLang="en-US" sz="2400" dirty="0">
                <a:solidFill>
                  <a:srgbClr val="C00000"/>
                </a:solidFill>
              </a:rPr>
              <a:t>模拟</a:t>
            </a:r>
            <a:r>
              <a:rPr lang="zh-CN" altLang="en-US" sz="2400" dirty="0"/>
              <a:t>函数调用中系统栈的工作原理 </a:t>
            </a:r>
            <a:endParaRPr lang="en-US" altLang="zh-CN" sz="2400" dirty="0"/>
          </a:p>
          <a:p>
            <a:pPr>
              <a:lnSpc>
                <a:spcPct val="100000"/>
              </a:lnSpc>
            </a:pPr>
            <a:endParaRPr lang="zh-CN" altLang="zh-CN" sz="24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zh-CN" altLang="en-US" dirty="0"/>
              <a:t>算法</a:t>
            </a:r>
            <a:r>
              <a:rPr lang="en-US" altLang="zh-CN" dirty="0"/>
              <a:t>5-7</a:t>
            </a:r>
            <a:r>
              <a:rPr lang="zh-CN" altLang="en-US" dirty="0"/>
              <a:t>：非递归前序遍历 </a:t>
            </a:r>
            <a:r>
              <a:rPr lang="en-US" altLang="zh-CN" dirty="0" err="1"/>
              <a:t>PreOrder</a:t>
            </a:r>
            <a:r>
              <a:rPr lang="en-US" altLang="zh-CN" dirty="0"/>
              <a:t>(</a:t>
            </a:r>
            <a:r>
              <a:rPr lang="en-US" altLang="zh-CN" i="1" dirty="0"/>
              <a:t>tree</a:t>
            </a:r>
            <a:r>
              <a:rPr lang="en-US" altLang="zh-CN" dirty="0"/>
              <a:t>)</a:t>
            </a:r>
            <a:endParaRPr lang="zh-CN" altLang="en-US" dirty="0"/>
          </a:p>
        </p:txBody>
      </p:sp>
      <p:sp>
        <p:nvSpPr>
          <p:cNvPr id="14" name="副标题 13"/>
          <p:cNvSpPr>
            <a:spLocks noGrp="1"/>
          </p:cNvSpPr>
          <p:nvPr>
            <p:ph type="subTitle" idx="1"/>
          </p:nvPr>
        </p:nvSpPr>
        <p:spPr/>
        <p:txBody>
          <a:bodyPr/>
          <a:lstStyle/>
          <a:p>
            <a:r>
              <a:rPr lang="en-US" altLang="zh-CN" dirty="0"/>
              <a:t>5-4</a:t>
            </a:r>
            <a:r>
              <a:rPr lang="zh-CN" altLang="en-US" dirty="0"/>
              <a:t> 二叉树的遍历</a:t>
            </a:r>
            <a:endParaRPr lang="zh-CN" altLang="en-US" dirty="0"/>
          </a:p>
        </p:txBody>
      </p:sp>
      <p:sp>
        <p:nvSpPr>
          <p:cNvPr id="15" name="文本占位符 14"/>
          <p:cNvSpPr>
            <a:spLocks noGrp="1"/>
          </p:cNvSpPr>
          <p:nvPr>
            <p:ph type="body" idx="10"/>
          </p:nvPr>
        </p:nvSpPr>
        <p:spPr/>
        <p:txBody>
          <a:bodyPr/>
          <a:lstStyle/>
          <a:p>
            <a:endParaRPr lang="zh-CN" altLang="en-US" dirty="0"/>
          </a:p>
        </p:txBody>
      </p:sp>
      <p:sp>
        <p:nvSpPr>
          <p:cNvPr id="10" name="文本框 9"/>
          <p:cNvSpPr txBox="1"/>
          <p:nvPr/>
        </p:nvSpPr>
        <p:spPr>
          <a:xfrm>
            <a:off x="1967009" y="1093664"/>
            <a:ext cx="8586691" cy="5568191"/>
          </a:xfrm>
          <a:prstGeom prst="rect">
            <a:avLst/>
          </a:prstGeom>
          <a:noFill/>
          <a:ln>
            <a:solidFill>
              <a:schemeClr val="accent2">
                <a:lumMod val="40000"/>
                <a:lumOff val="60000"/>
              </a:schemeClr>
            </a:solidFill>
          </a:ln>
        </p:spPr>
        <p:txBody>
          <a:bodyPr wrap="square">
            <a:spAutoFit/>
          </a:bodyPr>
          <a:lstStyle/>
          <a:p>
            <a:pPr>
              <a:spcBef>
                <a:spcPts val="100"/>
              </a:spcBef>
              <a:spcAft>
                <a:spcPts val="600"/>
              </a:spcAft>
            </a:pPr>
            <a:r>
              <a:rPr lang="zh-CN" altLang="en-US" sz="2000" b="1" dirty="0">
                <a:solidFill>
                  <a:schemeClr val="bg1"/>
                </a:solidFill>
                <a:latin typeface="Times New Roman" panose="02020603050405020304" pitchFamily="18" charset="0"/>
                <a:cs typeface="Times New Roman" panose="02020603050405020304" pitchFamily="18" charset="0"/>
              </a:rPr>
              <a:t> </a:t>
            </a:r>
            <a:r>
              <a:rPr lang="en-GB" altLang="zh-CN" sz="2000" dirty="0" err="1">
                <a:solidFill>
                  <a:schemeClr val="bg1"/>
                </a:solidFill>
                <a:latin typeface="Times New Roman" panose="02020603050405020304" pitchFamily="18" charset="0"/>
                <a:cs typeface="Times New Roman" panose="02020603050405020304" pitchFamily="18" charset="0"/>
              </a:rPr>
              <a:t>InitStack</a:t>
            </a:r>
            <a:r>
              <a:rPr lang="en-GB" altLang="zh-CN" sz="2000" dirty="0">
                <a:solidFill>
                  <a:schemeClr val="bg1"/>
                </a:solidFill>
                <a:latin typeface="Times New Roman" panose="02020603050405020304" pitchFamily="18" charset="0"/>
                <a:cs typeface="Times New Roman" panose="02020603050405020304" pitchFamily="18" charset="0"/>
              </a:rPr>
              <a:t>(</a:t>
            </a:r>
            <a:r>
              <a:rPr lang="en-GB" altLang="zh-CN" sz="2000" i="1" dirty="0">
                <a:solidFill>
                  <a:schemeClr val="bg1"/>
                </a:solidFill>
                <a:latin typeface="Times New Roman" panose="02020603050405020304" pitchFamily="18" charset="0"/>
                <a:cs typeface="Times New Roman" panose="02020603050405020304" pitchFamily="18" charset="0"/>
              </a:rPr>
              <a:t>stack</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accent4">
                    <a:lumMod val="20000"/>
                    <a:lumOff val="80000"/>
                  </a:schemeClr>
                </a:solidFill>
                <a:latin typeface="Times New Roman" panose="02020603050405020304" pitchFamily="18" charset="0"/>
                <a:cs typeface="Times New Roman" panose="02020603050405020304" pitchFamily="18" charset="0"/>
              </a:rPr>
              <a:t>初始化栈</a:t>
            </a:r>
            <a:r>
              <a:rPr lang="en-GB" altLang="zh-CN" sz="2000" dirty="0">
                <a:solidFill>
                  <a:schemeClr val="accent4">
                    <a:lumMod val="20000"/>
                    <a:lumOff val="80000"/>
                  </a:schemeClr>
                </a:solidFill>
                <a:latin typeface="Times New Roman" panose="02020603050405020304" pitchFamily="18" charset="0"/>
                <a:cs typeface="Times New Roman" panose="02020603050405020304" pitchFamily="18" charset="0"/>
              </a:rPr>
              <a:t>stack</a:t>
            </a:r>
            <a:r>
              <a:rPr lang="zh-CN" altLang="en-GB" sz="2000" dirty="0">
                <a:solidFill>
                  <a:schemeClr val="accent4">
                    <a:lumMod val="20000"/>
                    <a:lumOff val="80000"/>
                  </a:schemeClr>
                </a:solidFill>
                <a:latin typeface="Times New Roman" panose="02020603050405020304" pitchFamily="18" charset="0"/>
                <a:cs typeface="Times New Roman" panose="02020603050405020304" pitchFamily="18" charset="0"/>
              </a:rPr>
              <a:t>，</a:t>
            </a:r>
            <a:r>
              <a:rPr lang="zh-CN" altLang="en-US" sz="2000" dirty="0">
                <a:solidFill>
                  <a:schemeClr val="accent4">
                    <a:lumMod val="20000"/>
                    <a:lumOff val="80000"/>
                  </a:schemeClr>
                </a:solidFill>
                <a:latin typeface="Times New Roman" panose="02020603050405020304" pitchFamily="18" charset="0"/>
                <a:cs typeface="Times New Roman" panose="02020603050405020304" pitchFamily="18" charset="0"/>
              </a:rPr>
              <a:t>用于存放结点</a:t>
            </a:r>
            <a:endParaRPr lang="zh-CN" altLang="en-US" sz="20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a:spcBef>
                <a:spcPts val="100"/>
              </a:spcBef>
              <a:spcAft>
                <a:spcPts val="6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while</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NIL  </a:t>
            </a:r>
            <a:r>
              <a:rPr lang="zh-CN" altLang="en-US" sz="2000" dirty="0">
                <a:solidFill>
                  <a:schemeClr val="bg1"/>
                </a:solidFill>
                <a:latin typeface="Times New Roman" panose="02020603050405020304" pitchFamily="18" charset="0"/>
                <a:cs typeface="Times New Roman" panose="02020603050405020304" pitchFamily="18" charset="0"/>
              </a:rPr>
              <a:t>或  </a:t>
            </a:r>
            <a:r>
              <a:rPr lang="en-GB" altLang="zh-CN" sz="2000" dirty="0" err="1">
                <a:solidFill>
                  <a:schemeClr val="bg1"/>
                </a:solidFill>
                <a:latin typeface="Times New Roman" panose="02020603050405020304" pitchFamily="18" charset="0"/>
                <a:cs typeface="Times New Roman" panose="02020603050405020304" pitchFamily="18" charset="0"/>
              </a:rPr>
              <a:t>IsEmpty</a:t>
            </a:r>
            <a:r>
              <a:rPr lang="en-GB" altLang="zh-CN" sz="2000" dirty="0">
                <a:solidFill>
                  <a:schemeClr val="bg1"/>
                </a:solidFill>
                <a:latin typeface="Times New Roman" panose="02020603050405020304" pitchFamily="18" charset="0"/>
                <a:cs typeface="Times New Roman" panose="02020603050405020304" pitchFamily="18" charset="0"/>
              </a:rPr>
              <a:t>(</a:t>
            </a:r>
            <a:r>
              <a:rPr lang="en-GB" altLang="zh-CN" sz="2000" i="1" dirty="0">
                <a:solidFill>
                  <a:schemeClr val="bg1"/>
                </a:solidFill>
                <a:latin typeface="Times New Roman" panose="02020603050405020304" pitchFamily="18" charset="0"/>
                <a:cs typeface="Times New Roman" panose="02020603050405020304" pitchFamily="18" charset="0"/>
              </a:rPr>
              <a:t>stack</a:t>
            </a:r>
            <a:r>
              <a:rPr lang="en-GB" altLang="zh-CN" sz="2000" dirty="0">
                <a:solidFill>
                  <a:schemeClr val="bg1"/>
                </a:solidFill>
                <a:latin typeface="Times New Roman" panose="02020603050405020304" pitchFamily="18" charset="0"/>
                <a:cs typeface="Times New Roman" panose="02020603050405020304" pitchFamily="18" charset="0"/>
              </a:rPr>
              <a:t>) = </a:t>
            </a:r>
            <a:r>
              <a:rPr lang="en-GB" altLang="zh-CN" sz="2000" b="1" dirty="0">
                <a:solidFill>
                  <a:schemeClr val="bg1"/>
                </a:solidFill>
                <a:latin typeface="Times New Roman" panose="02020603050405020304" pitchFamily="18" charset="0"/>
                <a:cs typeface="Times New Roman" panose="02020603050405020304" pitchFamily="18" charset="0"/>
              </a:rPr>
              <a:t>false</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do</a:t>
            </a:r>
            <a:endParaRPr lang="en-GB" altLang="zh-CN"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dirty="0">
                <a:solidFill>
                  <a:schemeClr val="bg1"/>
                </a:solidFill>
                <a:latin typeface="Times New Roman" panose="02020603050405020304" pitchFamily="18" charset="0"/>
                <a:cs typeface="Times New Roman" panose="02020603050405020304" pitchFamily="18" charset="0"/>
              </a:rPr>
              <a:t> |  </a:t>
            </a:r>
            <a:r>
              <a:rPr lang="en-GB" altLang="zh-CN" sz="2000" b="1" dirty="0">
                <a:solidFill>
                  <a:schemeClr val="bg1"/>
                </a:solidFill>
                <a:latin typeface="Times New Roman" panose="02020603050405020304" pitchFamily="18" charset="0"/>
                <a:cs typeface="Times New Roman" panose="02020603050405020304" pitchFamily="18" charset="0"/>
              </a:rPr>
              <a:t>while</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zh-CN" altLang="en-US" sz="2000" i="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NIL 𝐝𝐨 </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当前结点不是空结点</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  </a:t>
            </a:r>
            <a:r>
              <a:rPr lang="en-GB" altLang="zh-CN" sz="2000" dirty="0">
                <a:solidFill>
                  <a:schemeClr val="bg1"/>
                </a:solidFill>
                <a:latin typeface="Times New Roman" panose="02020603050405020304" pitchFamily="18" charset="0"/>
                <a:cs typeface="Times New Roman" panose="02020603050405020304" pitchFamily="18" charset="0"/>
              </a:rPr>
              <a:t>Visit(</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accent4">
                    <a:lumMod val="20000"/>
                    <a:lumOff val="80000"/>
                  </a:schemeClr>
                </a:solidFill>
                <a:latin typeface="Times New Roman" panose="02020603050405020304" pitchFamily="18" charset="0"/>
                <a:cs typeface="Times New Roman" panose="02020603050405020304" pitchFamily="18" charset="0"/>
              </a:rPr>
              <a:t>访问结点</a:t>
            </a:r>
            <a:endParaRPr lang="zh-CN" altLang="en-US" sz="2000" dirty="0">
              <a:solidFill>
                <a:schemeClr val="accent4">
                  <a:lumMod val="20000"/>
                  <a:lumOff val="80000"/>
                </a:schemeClr>
              </a:solidFill>
              <a:latin typeface="Times New Roman" panose="02020603050405020304" pitchFamily="18" charset="0"/>
              <a:cs typeface="Times New Roman" panose="02020603050405020304" pitchFamily="18" charset="0"/>
            </a:endParaRPr>
          </a:p>
          <a:p>
            <a:pPr>
              <a:spcBef>
                <a:spcPts val="100"/>
              </a:spcBef>
              <a:spcAft>
                <a:spcPts val="6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  </a:t>
            </a:r>
            <a:r>
              <a:rPr lang="en-GB" altLang="zh-CN" sz="2000" dirty="0">
                <a:solidFill>
                  <a:schemeClr val="bg1"/>
                </a:solidFill>
                <a:latin typeface="Times New Roman" panose="02020603050405020304" pitchFamily="18" charset="0"/>
                <a:cs typeface="Times New Roman" panose="02020603050405020304" pitchFamily="18" charset="0"/>
              </a:rPr>
              <a:t>Push(</a:t>
            </a:r>
            <a:r>
              <a:rPr lang="en-GB" altLang="zh-CN" sz="2000" i="1" dirty="0">
                <a:solidFill>
                  <a:schemeClr val="bg1"/>
                </a:solidFill>
                <a:latin typeface="Times New Roman" panose="02020603050405020304" pitchFamily="18" charset="0"/>
                <a:cs typeface="Times New Roman" panose="02020603050405020304" pitchFamily="18" charset="0"/>
              </a:rPr>
              <a:t>stack</a:t>
            </a: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结点压入栈</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  </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en-GB" altLang="zh-CN" sz="2000" dirty="0">
                <a:solidFill>
                  <a:schemeClr val="bg1"/>
                </a:solidFill>
                <a:latin typeface="Times New Roman" panose="02020603050405020304" pitchFamily="18" charset="0"/>
                <a:cs typeface="Times New Roman" panose="02020603050405020304" pitchFamily="18" charset="0"/>
              </a:rPr>
              <a:t> ← </a:t>
            </a:r>
            <a:r>
              <a:rPr lang="en-GB" altLang="zh-CN" sz="2000" i="1" dirty="0" err="1">
                <a:solidFill>
                  <a:schemeClr val="bg1"/>
                </a:solidFill>
                <a:latin typeface="Times New Roman" panose="02020603050405020304" pitchFamily="18" charset="0"/>
                <a:cs typeface="Times New Roman" panose="02020603050405020304" pitchFamily="18" charset="0"/>
              </a:rPr>
              <a:t>tree.left</a:t>
            </a:r>
            <a:r>
              <a:rPr lang="en-GB" altLang="zh-CN" sz="2000" i="1" dirty="0">
                <a:solidFill>
                  <a:schemeClr val="bg1"/>
                </a:solidFill>
                <a:latin typeface="Times New Roman" panose="02020603050405020304" pitchFamily="18" charset="0"/>
                <a:cs typeface="Times New Roman" panose="02020603050405020304" pitchFamily="18" charset="0"/>
              </a:rPr>
              <a:t> </a:t>
            </a:r>
            <a:r>
              <a:rPr lang="zh-CN" altLang="en-US" sz="2000" i="1" dirty="0">
                <a:solidFill>
                  <a:schemeClr val="bg1"/>
                </a:solidFill>
                <a:latin typeface="Times New Roman" panose="02020603050405020304" pitchFamily="18" charset="0"/>
                <a:cs typeface="Times New Roman" panose="02020603050405020304" pitchFamily="18" charset="0"/>
              </a:rPr>
              <a:t>   </a:t>
            </a:r>
            <a:r>
              <a:rPr lang="en-GB" altLang="zh-CN" sz="2000" i="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沿左分支下移</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b="1"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end</a:t>
            </a:r>
            <a:endParaRPr lang="en-GB" altLang="zh-CN"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  if </a:t>
            </a:r>
            <a:r>
              <a:rPr lang="en-GB" altLang="zh-CN" sz="2000" dirty="0" err="1">
                <a:solidFill>
                  <a:schemeClr val="bg1"/>
                </a:solidFill>
                <a:latin typeface="Times New Roman" panose="02020603050405020304" pitchFamily="18" charset="0"/>
                <a:cs typeface="Times New Roman" panose="02020603050405020304" pitchFamily="18" charset="0"/>
              </a:rPr>
              <a:t>IsEmpty</a:t>
            </a:r>
            <a:r>
              <a:rPr lang="en-GB" altLang="zh-CN" sz="2000" dirty="0">
                <a:solidFill>
                  <a:schemeClr val="bg1"/>
                </a:solidFill>
                <a:latin typeface="Times New Roman" panose="02020603050405020304" pitchFamily="18" charset="0"/>
                <a:cs typeface="Times New Roman" panose="02020603050405020304" pitchFamily="18" charset="0"/>
              </a:rPr>
              <a:t>(</a:t>
            </a:r>
            <a:r>
              <a:rPr lang="en-GB" altLang="zh-CN" sz="2000" i="1" dirty="0">
                <a:solidFill>
                  <a:schemeClr val="bg1"/>
                </a:solidFill>
                <a:latin typeface="Times New Roman" panose="02020603050405020304" pitchFamily="18" charset="0"/>
                <a:cs typeface="Times New Roman" panose="02020603050405020304" pitchFamily="18" charset="0"/>
              </a:rPr>
              <a:t>stack</a:t>
            </a:r>
            <a:r>
              <a:rPr lang="en-GB" altLang="zh-CN" sz="2000" dirty="0">
                <a:solidFill>
                  <a:schemeClr val="bg1"/>
                </a:solidFill>
                <a:latin typeface="Times New Roman" panose="02020603050405020304" pitchFamily="18" charset="0"/>
                <a:cs typeface="Times New Roman" panose="02020603050405020304" pitchFamily="18" charset="0"/>
              </a:rPr>
              <a:t>) = </a:t>
            </a:r>
            <a:r>
              <a:rPr lang="en-GB" altLang="zh-CN" sz="2000" b="1" dirty="0">
                <a:solidFill>
                  <a:schemeClr val="bg1"/>
                </a:solidFill>
                <a:latin typeface="Times New Roman" panose="02020603050405020304" pitchFamily="18" charset="0"/>
                <a:cs typeface="Times New Roman" panose="02020603050405020304" pitchFamily="18" charset="0"/>
              </a:rPr>
              <a:t>false then   </a:t>
            </a:r>
            <a:r>
              <a:rPr lang="en-GB"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如果栈不为空</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  </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en-GB" altLang="zh-CN" sz="2000" dirty="0">
                <a:solidFill>
                  <a:schemeClr val="bg1"/>
                </a:solidFill>
                <a:latin typeface="Times New Roman" panose="02020603050405020304" pitchFamily="18" charset="0"/>
                <a:cs typeface="Times New Roman" panose="02020603050405020304" pitchFamily="18" charset="0"/>
              </a:rPr>
              <a:t> ← Top(</a:t>
            </a:r>
            <a:r>
              <a:rPr lang="en-GB" altLang="zh-CN" sz="2000" i="1" dirty="0">
                <a:solidFill>
                  <a:schemeClr val="bg1"/>
                </a:solidFill>
                <a:latin typeface="Times New Roman" panose="02020603050405020304" pitchFamily="18" charset="0"/>
                <a:cs typeface="Times New Roman" panose="02020603050405020304" pitchFamily="18" charset="0"/>
              </a:rPr>
              <a:t>stack</a:t>
            </a:r>
            <a:r>
              <a:rPr lang="en-GB" altLang="zh-CN" sz="2000" dirty="0">
                <a:solidFill>
                  <a:schemeClr val="bg1"/>
                </a:solidFill>
                <a:latin typeface="Times New Roman" panose="02020603050405020304" pitchFamily="18" charset="0"/>
                <a:cs typeface="Times New Roman" panose="02020603050405020304" pitchFamily="18" charset="0"/>
              </a:rPr>
              <a:t>) </a:t>
            </a:r>
            <a:endParaRPr lang="en-GB" altLang="zh-CN"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dirty="0">
                <a:solidFill>
                  <a:schemeClr val="bg1"/>
                </a:solidFill>
                <a:latin typeface="Times New Roman" panose="02020603050405020304" pitchFamily="18" charset="0"/>
                <a:cs typeface="Times New Roman" panose="02020603050405020304" pitchFamily="18" charset="0"/>
              </a:rPr>
              <a:t> |  |  Pop(</a:t>
            </a:r>
            <a:r>
              <a:rPr lang="en-GB" altLang="zh-CN" sz="2000" i="1" dirty="0">
                <a:solidFill>
                  <a:schemeClr val="bg1"/>
                </a:solidFill>
                <a:latin typeface="Times New Roman" panose="02020603050405020304" pitchFamily="18" charset="0"/>
                <a:cs typeface="Times New Roman" panose="02020603050405020304" pitchFamily="18" charset="0"/>
              </a:rPr>
              <a:t>stack</a:t>
            </a:r>
            <a:r>
              <a:rPr lang="en-GB"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弹出栈顶结点</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  </a:t>
            </a:r>
            <a:r>
              <a:rPr lang="en-GB" altLang="zh-CN" sz="2000" i="1" dirty="0">
                <a:solidFill>
                  <a:schemeClr val="bg1"/>
                </a:solidFill>
                <a:latin typeface="Times New Roman" panose="02020603050405020304" pitchFamily="18" charset="0"/>
                <a:cs typeface="Times New Roman" panose="02020603050405020304" pitchFamily="18" charset="0"/>
              </a:rPr>
              <a:t>tree</a:t>
            </a:r>
            <a:r>
              <a:rPr lang="en-GB" altLang="zh-CN" sz="2000" dirty="0">
                <a:solidFill>
                  <a:schemeClr val="bg1"/>
                </a:solidFill>
                <a:latin typeface="Times New Roman" panose="02020603050405020304" pitchFamily="18" charset="0"/>
                <a:cs typeface="Times New Roman" panose="02020603050405020304" pitchFamily="18" charset="0"/>
              </a:rPr>
              <a:t> ← </a:t>
            </a:r>
            <a:r>
              <a:rPr lang="en-GB" altLang="zh-CN" sz="2000" i="1" dirty="0" err="1">
                <a:solidFill>
                  <a:schemeClr val="bg1"/>
                </a:solidFill>
                <a:latin typeface="Times New Roman" panose="02020603050405020304" pitchFamily="18" charset="0"/>
                <a:cs typeface="Times New Roman" panose="02020603050405020304" pitchFamily="18" charset="0"/>
              </a:rPr>
              <a:t>tree.right</a:t>
            </a:r>
            <a:r>
              <a:rPr lang="en-GB" altLang="zh-CN" sz="2000" i="1" dirty="0">
                <a:solidFill>
                  <a:schemeClr val="bg1"/>
                </a:solidFill>
                <a:latin typeface="Times New Roman" panose="02020603050405020304" pitchFamily="18" charset="0"/>
                <a:cs typeface="Times New Roman" panose="02020603050405020304" pitchFamily="18" charset="0"/>
              </a:rPr>
              <a:t>  </a:t>
            </a:r>
            <a:r>
              <a:rPr lang="en-GB"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移到栈顶结点的右子树</a:t>
            </a:r>
            <a:endParaRPr lang="zh-CN" altLang="en-US" sz="2000"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end</a:t>
            </a:r>
            <a:endParaRPr lang="en-GB" altLang="zh-CN"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b="1" dirty="0">
                <a:solidFill>
                  <a:schemeClr val="bg1"/>
                </a:solidFill>
                <a:latin typeface="Times New Roman" panose="02020603050405020304" pitchFamily="18" charset="0"/>
                <a:cs typeface="Times New Roman" panose="02020603050405020304" pitchFamily="18" charset="0"/>
              </a:rPr>
              <a:t>end</a:t>
            </a:r>
            <a:endParaRPr lang="en-GB" altLang="zh-CN" sz="2000" b="1" dirty="0">
              <a:solidFill>
                <a:schemeClr val="bg1"/>
              </a:solidFill>
              <a:latin typeface="Times New Roman" panose="02020603050405020304" pitchFamily="18" charset="0"/>
              <a:cs typeface="Times New Roman" panose="02020603050405020304" pitchFamily="18" charset="0"/>
            </a:endParaRPr>
          </a:p>
          <a:p>
            <a:pPr>
              <a:spcBef>
                <a:spcPts val="100"/>
              </a:spcBef>
              <a:spcAft>
                <a:spcPts val="600"/>
              </a:spcAft>
            </a:pPr>
            <a:r>
              <a:rPr lang="en-GB" altLang="zh-CN" sz="2000" dirty="0">
                <a:solidFill>
                  <a:schemeClr val="bg1"/>
                </a:solidFill>
                <a:latin typeface="Times New Roman" panose="02020603050405020304" pitchFamily="18" charset="0"/>
                <a:cs typeface="Times New Roman" panose="02020603050405020304" pitchFamily="18" charset="0"/>
              </a:rPr>
              <a:t> </a:t>
            </a:r>
            <a:r>
              <a:rPr lang="en-GB" altLang="zh-CN" sz="2000" dirty="0" err="1">
                <a:solidFill>
                  <a:schemeClr val="bg1"/>
                </a:solidFill>
                <a:latin typeface="Times New Roman" panose="02020603050405020304" pitchFamily="18" charset="0"/>
                <a:cs typeface="Times New Roman" panose="02020603050405020304" pitchFamily="18" charset="0"/>
              </a:rPr>
              <a:t>DestroyStack</a:t>
            </a:r>
            <a:r>
              <a:rPr lang="en-GB" altLang="zh-CN" sz="2000" dirty="0">
                <a:solidFill>
                  <a:schemeClr val="bg1"/>
                </a:solidFill>
                <a:latin typeface="Times New Roman" panose="02020603050405020304" pitchFamily="18" charset="0"/>
                <a:cs typeface="Times New Roman" panose="02020603050405020304" pitchFamily="18" charset="0"/>
              </a:rPr>
              <a:t>(</a:t>
            </a:r>
            <a:r>
              <a:rPr lang="en-GB" altLang="zh-CN" sz="2000" i="1" dirty="0">
                <a:solidFill>
                  <a:schemeClr val="bg1"/>
                </a:solidFill>
                <a:latin typeface="Times New Roman" panose="02020603050405020304" pitchFamily="18" charset="0"/>
                <a:cs typeface="Times New Roman" panose="02020603050405020304" pitchFamily="18" charset="0"/>
              </a:rPr>
              <a:t>stack</a:t>
            </a:r>
            <a:r>
              <a:rPr lang="en-GB" altLang="zh-CN" sz="2000" dirty="0">
                <a:solidFill>
                  <a:schemeClr val="bg1"/>
                </a:solidFill>
                <a:latin typeface="Times New Roman" panose="02020603050405020304" pitchFamily="18" charset="0"/>
                <a:cs typeface="Times New Roman" panose="02020603050405020304" pitchFamily="18" charset="0"/>
              </a:rPr>
              <a:t>) </a:t>
            </a:r>
            <a:endParaRPr lang="en-GB" altLang="zh-CN" sz="2000" dirty="0">
              <a:solidFill>
                <a:schemeClr val="bg1"/>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8065991" y="2514240"/>
            <a:ext cx="2271809" cy="646331"/>
          </a:xfrm>
          <a:prstGeom prst="rect">
            <a:avLst/>
          </a:prstGeom>
          <a:noFill/>
        </p:spPr>
        <p:txBody>
          <a:bodyPr wrap="square" rtlCol="0">
            <a:spAutoFit/>
          </a:bodyPr>
          <a:lstStyle/>
          <a:p>
            <a:r>
              <a:rPr kumimoji="1" lang="zh-CN" altLang="en-US" dirty="0">
                <a:solidFill>
                  <a:schemeClr val="accent4">
                    <a:lumMod val="20000"/>
                    <a:lumOff val="80000"/>
                  </a:schemeClr>
                </a:solidFill>
                <a:latin typeface="微软雅黑" panose="020B0503020204020204" pitchFamily="34" charset="-122"/>
                <a:ea typeface="微软雅黑" panose="020B0503020204020204" pitchFamily="34" charset="-122"/>
              </a:rPr>
              <a:t>沿左分支下移，并将经过的结点压入栈</a:t>
            </a:r>
            <a:endParaRPr kumimoji="1" lang="zh-CN" altLang="en-US" dirty="0">
              <a:solidFill>
                <a:schemeClr val="accent4">
                  <a:lumMod val="20000"/>
                  <a:lumOff val="80000"/>
                </a:schemeClr>
              </a:solidFill>
              <a:latin typeface="微软雅黑" panose="020B0503020204020204" pitchFamily="34" charset="-122"/>
              <a:ea typeface="微软雅黑" panose="020B0503020204020204" pitchFamily="34" charset="-122"/>
            </a:endParaRPr>
          </a:p>
        </p:txBody>
      </p:sp>
      <p:sp>
        <p:nvSpPr>
          <p:cNvPr id="3" name="右大括号 2"/>
          <p:cNvSpPr/>
          <p:nvPr/>
        </p:nvSpPr>
        <p:spPr>
          <a:xfrm>
            <a:off x="7569200" y="2032000"/>
            <a:ext cx="304800" cy="1676400"/>
          </a:xfrm>
          <a:prstGeom prst="rightBrace">
            <a:avLst/>
          </a:prstGeom>
          <a:noFill/>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 name="文本框 3"/>
          <p:cNvSpPr txBox="1"/>
          <p:nvPr/>
        </p:nvSpPr>
        <p:spPr>
          <a:xfrm>
            <a:off x="8065991" y="4385054"/>
            <a:ext cx="2271809" cy="1477328"/>
          </a:xfrm>
          <a:prstGeom prst="rect">
            <a:avLst/>
          </a:prstGeom>
          <a:noFill/>
        </p:spPr>
        <p:txBody>
          <a:bodyPr wrap="square" rtlCol="0">
            <a:spAutoFit/>
          </a:bodyPr>
          <a:lstStyle/>
          <a:p>
            <a:r>
              <a:rPr kumimoji="1" lang="en-US" altLang="zh-CN" dirty="0">
                <a:solidFill>
                  <a:schemeClr val="accent4">
                    <a:lumMod val="20000"/>
                    <a:lumOff val="80000"/>
                  </a:schemeClr>
                </a:solidFill>
                <a:latin typeface="微软雅黑" panose="020B0503020204020204" pitchFamily="34" charset="-122"/>
                <a:ea typeface="微软雅黑" panose="020B0503020204020204" pitchFamily="34" charset="-122"/>
              </a:rPr>
              <a:t>tree=NIL</a:t>
            </a:r>
            <a:r>
              <a:rPr kumimoji="1" lang="zh-CN" altLang="en-US" dirty="0">
                <a:solidFill>
                  <a:schemeClr val="accent4">
                    <a:lumMod val="20000"/>
                    <a:lumOff val="80000"/>
                  </a:schemeClr>
                </a:solidFill>
                <a:latin typeface="微软雅黑" panose="020B0503020204020204" pitchFamily="34" charset="-122"/>
                <a:ea typeface="微软雅黑" panose="020B0503020204020204" pitchFamily="34" charset="-122"/>
              </a:rPr>
              <a:t>表示左子树为空，或者左子树遍历结束，则从栈中弹出结点，开始遍历结点的右子树</a:t>
            </a:r>
            <a:endParaRPr kumimoji="1" lang="zh-CN" altLang="en-US" dirty="0">
              <a:solidFill>
                <a:schemeClr val="accent4">
                  <a:lumMod val="20000"/>
                  <a:lumOff val="80000"/>
                </a:schemeClr>
              </a:solidFill>
              <a:latin typeface="微软雅黑" panose="020B0503020204020204" pitchFamily="34" charset="-122"/>
              <a:ea typeface="微软雅黑" panose="020B0503020204020204" pitchFamily="34" charset="-122"/>
            </a:endParaRPr>
          </a:p>
        </p:txBody>
      </p:sp>
      <p:sp>
        <p:nvSpPr>
          <p:cNvPr id="5" name="右大括号 4"/>
          <p:cNvSpPr/>
          <p:nvPr/>
        </p:nvSpPr>
        <p:spPr>
          <a:xfrm>
            <a:off x="7569200" y="4087936"/>
            <a:ext cx="304800" cy="2071564"/>
          </a:xfrm>
          <a:prstGeom prst="rightBrace">
            <a:avLst/>
          </a:prstGeom>
          <a:noFill/>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表达式树的非递归前序遍历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2468515" y="6074123"/>
            <a:ext cx="443743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00B0F0"/>
                </a:solidFill>
                <a:effectLst/>
                <a:latin typeface="Times New Roman" panose="02020603050405020304" pitchFamily="18" charset="0"/>
                <a:ea typeface="宋体" panose="02010600030101010101" pitchFamily="2" charset="-122"/>
              </a:rPr>
              <a:t>中缀表达式：</a:t>
            </a:r>
            <a:r>
              <a:rPr lang="en-US" altLang="zh-CN" sz="2400" dirty="0">
                <a:solidFill>
                  <a:srgbClr val="00B0F0"/>
                </a:solidFill>
                <a:effectLst/>
                <a:latin typeface="Times New Roman" panose="02020603050405020304" pitchFamily="18" charset="0"/>
                <a:ea typeface="宋体" panose="02010600030101010101" pitchFamily="2" charset="-122"/>
              </a:rPr>
              <a:t>9</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(6</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3</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2)</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8</a:t>
            </a:r>
            <a:r>
              <a:rPr lang="zh-CN" altLang="zh-CN" sz="2400" dirty="0">
                <a:solidFill>
                  <a:srgbClr val="00B0F0"/>
                </a:solidFill>
                <a:effectLst/>
              </a:rPr>
              <a:t> </a:t>
            </a:r>
            <a:endParaRPr kumimoji="1" lang="zh-CN" altLang="en-US" sz="2400" dirty="0">
              <a:solidFill>
                <a:srgbClr val="00B0F0"/>
              </a:solidFill>
            </a:endParaRPr>
          </a:p>
        </p:txBody>
      </p:sp>
      <p:sp>
        <p:nvSpPr>
          <p:cNvPr id="6" name="矩形 5"/>
          <p:cNvSpPr/>
          <p:nvPr/>
        </p:nvSpPr>
        <p:spPr>
          <a:xfrm>
            <a:off x="1183170" y="5031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183170" y="4584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183170" y="4142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183170" y="3695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679450" y="5598329"/>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4402442" y="1675948"/>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187054" y="2260614"/>
            <a:ext cx="87716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结点栈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237398" y="317111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sp>
        <p:nvSpPr>
          <p:cNvPr id="9" name="椭圆 8"/>
          <p:cNvSpPr/>
          <p:nvPr/>
        </p:nvSpPr>
        <p:spPr>
          <a:xfrm>
            <a:off x="4193797" y="536973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sp>
        <p:nvSpPr>
          <p:cNvPr id="14" name="矩形 13"/>
          <p:cNvSpPr/>
          <p:nvPr/>
        </p:nvSpPr>
        <p:spPr>
          <a:xfrm>
            <a:off x="1183170" y="32565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183170" y="28093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167609" y="54136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6032934" y="5411065"/>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505519" y="457727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960804" y="5032557"/>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434309" y="5032557"/>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727197" y="390922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182482" y="4364508"/>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460497" y="4364508"/>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136768" y="386650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43" name="直线连接符 42"/>
          <p:cNvCxnSpPr>
            <a:stCxn id="38" idx="5"/>
            <a:endCxn id="25" idx="0"/>
          </p:cNvCxnSpPr>
          <p:nvPr/>
        </p:nvCxnSpPr>
        <p:spPr>
          <a:xfrm>
            <a:off x="5825754" y="3463917"/>
            <a:ext cx="577714" cy="4025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370469" y="300863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5" name="直线连接符 44"/>
          <p:cNvCxnSpPr>
            <a:stCxn id="38" idx="3"/>
            <a:endCxn id="31" idx="0"/>
          </p:cNvCxnSpPr>
          <p:nvPr/>
        </p:nvCxnSpPr>
        <p:spPr>
          <a:xfrm flipH="1">
            <a:off x="4993897" y="3463917"/>
            <a:ext cx="454687" cy="445306"/>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4193797" y="217378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6" name="直线连接符 45"/>
          <p:cNvCxnSpPr>
            <a:stCxn id="42" idx="3"/>
            <a:endCxn id="5" idx="0"/>
          </p:cNvCxnSpPr>
          <p:nvPr/>
        </p:nvCxnSpPr>
        <p:spPr>
          <a:xfrm flipH="1">
            <a:off x="3504098" y="2629066"/>
            <a:ext cx="767814" cy="542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42" idx="5"/>
            <a:endCxn id="38" idx="1"/>
          </p:cNvCxnSpPr>
          <p:nvPr/>
        </p:nvCxnSpPr>
        <p:spPr>
          <a:xfrm>
            <a:off x="4649082" y="2629066"/>
            <a:ext cx="799502" cy="457681"/>
          </a:xfrm>
          <a:prstGeom prst="line">
            <a:avLst/>
          </a:prstGeom>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4117652" y="1273600"/>
            <a:ext cx="569580" cy="369332"/>
          </a:xfrm>
          <a:prstGeom prst="rect">
            <a:avLst/>
          </a:prstGeom>
          <a:noFill/>
        </p:spPr>
        <p:txBody>
          <a:bodyPr wrap="none" rtlCol="0">
            <a:spAutoFit/>
          </a:bodyPr>
          <a:lstStyle/>
          <a:p>
            <a:r>
              <a:rPr lang="en-US" altLang="zh-CN" dirty="0">
                <a:solidFill>
                  <a:srgbClr val="C00000"/>
                </a:solidFill>
              </a:rPr>
              <a:t>tree</a:t>
            </a:r>
            <a:endParaRPr lang="zh-CN" altLang="en-US" dirty="0">
              <a:solidFill>
                <a:srgbClr val="C00000"/>
              </a:solidFill>
            </a:endParaRPr>
          </a:p>
        </p:txBody>
      </p:sp>
      <p:sp>
        <p:nvSpPr>
          <p:cNvPr id="53" name="文本框 52"/>
          <p:cNvSpPr txBox="1"/>
          <p:nvPr/>
        </p:nvSpPr>
        <p:spPr>
          <a:xfrm>
            <a:off x="6136768" y="1550746"/>
            <a:ext cx="2339102"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微软雅黑" panose="020B0503020204020204" pitchFamily="34" charset="-122"/>
                <a:ea typeface="微软雅黑" panose="020B0503020204020204" pitchFamily="34" charset="-122"/>
              </a:rPr>
              <a:t>前序遍历结果：</a:t>
            </a:r>
            <a:endParaRPr kumimoji="1"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表达式树的非递归前序遍历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2468515" y="6074123"/>
            <a:ext cx="443743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00B0F0"/>
                </a:solidFill>
                <a:effectLst/>
                <a:latin typeface="Times New Roman" panose="02020603050405020304" pitchFamily="18" charset="0"/>
                <a:ea typeface="宋体" panose="02010600030101010101" pitchFamily="2" charset="-122"/>
              </a:rPr>
              <a:t>中缀表达式：</a:t>
            </a:r>
            <a:r>
              <a:rPr lang="en-US" altLang="zh-CN" sz="2400" dirty="0">
                <a:solidFill>
                  <a:srgbClr val="00B0F0"/>
                </a:solidFill>
                <a:effectLst/>
                <a:latin typeface="Times New Roman" panose="02020603050405020304" pitchFamily="18" charset="0"/>
                <a:ea typeface="宋体" panose="02010600030101010101" pitchFamily="2" charset="-122"/>
              </a:rPr>
              <a:t>9</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(6</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3</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2)</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8</a:t>
            </a:r>
            <a:r>
              <a:rPr lang="zh-CN" altLang="zh-CN" sz="2400" dirty="0">
                <a:solidFill>
                  <a:srgbClr val="00B0F0"/>
                </a:solidFill>
                <a:effectLst/>
              </a:rPr>
              <a:t> </a:t>
            </a:r>
            <a:endParaRPr kumimoji="1" lang="zh-CN" altLang="en-US" sz="2400" dirty="0">
              <a:solidFill>
                <a:srgbClr val="00B0F0"/>
              </a:solidFill>
            </a:endParaRPr>
          </a:p>
        </p:txBody>
      </p:sp>
      <p:sp>
        <p:nvSpPr>
          <p:cNvPr id="6" name="矩形 5"/>
          <p:cNvSpPr/>
          <p:nvPr/>
        </p:nvSpPr>
        <p:spPr>
          <a:xfrm>
            <a:off x="1183170" y="5031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183170" y="4584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183170" y="4142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183170" y="3695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679450" y="5206441"/>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3390071" y="2654947"/>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187054" y="2260614"/>
            <a:ext cx="87716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结点栈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237398" y="317111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sp>
        <p:nvSpPr>
          <p:cNvPr id="9" name="椭圆 8"/>
          <p:cNvSpPr/>
          <p:nvPr/>
        </p:nvSpPr>
        <p:spPr>
          <a:xfrm>
            <a:off x="4193797" y="536973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sp>
        <p:nvSpPr>
          <p:cNvPr id="14" name="矩形 13"/>
          <p:cNvSpPr/>
          <p:nvPr/>
        </p:nvSpPr>
        <p:spPr>
          <a:xfrm>
            <a:off x="1183170" y="32565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183170" y="28093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167609" y="54136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6032934" y="5411065"/>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505519" y="457727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960804" y="5032557"/>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434309" y="5032557"/>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727197" y="390922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182482" y="4364508"/>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460497" y="4364508"/>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136768" y="386650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43" name="直线连接符 42"/>
          <p:cNvCxnSpPr>
            <a:stCxn id="38" idx="5"/>
            <a:endCxn id="25" idx="0"/>
          </p:cNvCxnSpPr>
          <p:nvPr/>
        </p:nvCxnSpPr>
        <p:spPr>
          <a:xfrm>
            <a:off x="5825754" y="3463917"/>
            <a:ext cx="577714" cy="4025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370469" y="300863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5" name="直线连接符 44"/>
          <p:cNvCxnSpPr>
            <a:stCxn id="38" idx="3"/>
            <a:endCxn id="31" idx="0"/>
          </p:cNvCxnSpPr>
          <p:nvPr/>
        </p:nvCxnSpPr>
        <p:spPr>
          <a:xfrm flipH="1">
            <a:off x="4993897" y="3463917"/>
            <a:ext cx="454687" cy="445306"/>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4193797" y="217378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6" name="直线连接符 45"/>
          <p:cNvCxnSpPr>
            <a:stCxn id="42" idx="3"/>
            <a:endCxn id="5" idx="0"/>
          </p:cNvCxnSpPr>
          <p:nvPr/>
        </p:nvCxnSpPr>
        <p:spPr>
          <a:xfrm flipH="1">
            <a:off x="3504098" y="2629066"/>
            <a:ext cx="767814" cy="542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42" idx="5"/>
            <a:endCxn id="38" idx="1"/>
          </p:cNvCxnSpPr>
          <p:nvPr/>
        </p:nvCxnSpPr>
        <p:spPr>
          <a:xfrm>
            <a:off x="4649082" y="2629066"/>
            <a:ext cx="799502" cy="457681"/>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136768" y="1550746"/>
            <a:ext cx="2658100"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微软雅黑" panose="020B0503020204020204" pitchFamily="34" charset="-122"/>
                <a:ea typeface="微软雅黑" panose="020B0503020204020204" pitchFamily="34" charset="-122"/>
              </a:rPr>
              <a:t>前序遍历结果：</a:t>
            </a:r>
            <a:r>
              <a:rPr lang="en-US" altLang="zh-CN" sz="2400" dirty="0">
                <a:solidFill>
                  <a:srgbClr val="333333"/>
                </a:solidFill>
                <a:effectLst/>
                <a:latin typeface="微软雅黑" panose="020B0503020204020204" pitchFamily="34" charset="-122"/>
                <a:ea typeface="微软雅黑" panose="020B0503020204020204" pitchFamily="34" charset="-122"/>
              </a:rPr>
              <a:t>+ </a:t>
            </a:r>
            <a:endParaRPr kumimoji="1" lang="zh-CN" altLang="en-US" sz="2400" dirty="0">
              <a:latin typeface="微软雅黑" panose="020B0503020204020204" pitchFamily="34" charset="-122"/>
              <a:ea typeface="微软雅黑" panose="020B0503020204020204" pitchFamily="34" charset="-122"/>
            </a:endParaRPr>
          </a:p>
        </p:txBody>
      </p:sp>
      <p:cxnSp>
        <p:nvCxnSpPr>
          <p:cNvPr id="35" name="曲线连接符 11"/>
          <p:cNvCxnSpPr>
            <a:endCxn id="42" idx="4"/>
          </p:cNvCxnSpPr>
          <p:nvPr/>
        </p:nvCxnSpPr>
        <p:spPr>
          <a:xfrm flipV="1">
            <a:off x="1602263" y="2707181"/>
            <a:ext cx="2858234" cy="2587920"/>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36" name="任意多边形: 形状 8"/>
          <p:cNvSpPr/>
          <p:nvPr/>
        </p:nvSpPr>
        <p:spPr>
          <a:xfrm>
            <a:off x="2296411" y="1625653"/>
            <a:ext cx="1932034" cy="46166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lang="zh-CN" altLang="en-US" sz="2000" dirty="0">
                <a:latin typeface="微软雅黑" panose="020B0503020204020204" pitchFamily="34" charset="-122"/>
                <a:ea typeface="微软雅黑" panose="020B0503020204020204" pitchFamily="34" charset="-122"/>
              </a:rPr>
              <a:t>沿左分枝下移</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表达式树的非递归前序遍历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2468515" y="6074123"/>
            <a:ext cx="443743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00B0F0"/>
                </a:solidFill>
                <a:effectLst/>
                <a:latin typeface="Times New Roman" panose="02020603050405020304" pitchFamily="18" charset="0"/>
                <a:ea typeface="宋体" panose="02010600030101010101" pitchFamily="2" charset="-122"/>
              </a:rPr>
              <a:t>中缀表达式：</a:t>
            </a:r>
            <a:r>
              <a:rPr lang="en-US" altLang="zh-CN" sz="2400" dirty="0">
                <a:solidFill>
                  <a:srgbClr val="00B0F0"/>
                </a:solidFill>
                <a:effectLst/>
                <a:latin typeface="Times New Roman" panose="02020603050405020304" pitchFamily="18" charset="0"/>
                <a:ea typeface="宋体" panose="02010600030101010101" pitchFamily="2" charset="-122"/>
              </a:rPr>
              <a:t>9</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(6</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3</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2)</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8</a:t>
            </a:r>
            <a:r>
              <a:rPr lang="zh-CN" altLang="zh-CN" sz="2400" dirty="0">
                <a:solidFill>
                  <a:srgbClr val="00B0F0"/>
                </a:solidFill>
                <a:effectLst/>
              </a:rPr>
              <a:t> </a:t>
            </a:r>
            <a:endParaRPr kumimoji="1" lang="zh-CN" altLang="en-US" sz="2400" dirty="0">
              <a:solidFill>
                <a:srgbClr val="00B0F0"/>
              </a:solidFill>
            </a:endParaRPr>
          </a:p>
        </p:txBody>
      </p:sp>
      <p:sp>
        <p:nvSpPr>
          <p:cNvPr id="6" name="矩形 5"/>
          <p:cNvSpPr/>
          <p:nvPr/>
        </p:nvSpPr>
        <p:spPr>
          <a:xfrm>
            <a:off x="1183170" y="5031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183170" y="4584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183170" y="4142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183170" y="3695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704152" y="4751588"/>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2883885" y="3326132"/>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187054" y="2260614"/>
            <a:ext cx="87716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结点栈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237398" y="317111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sp>
        <p:nvSpPr>
          <p:cNvPr id="9" name="椭圆 8"/>
          <p:cNvSpPr/>
          <p:nvPr/>
        </p:nvSpPr>
        <p:spPr>
          <a:xfrm>
            <a:off x="4193797" y="536973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sp>
        <p:nvSpPr>
          <p:cNvPr id="14" name="矩形 13"/>
          <p:cNvSpPr/>
          <p:nvPr/>
        </p:nvSpPr>
        <p:spPr>
          <a:xfrm>
            <a:off x="1183170" y="32565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183170" y="28093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167609" y="54136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6032934" y="5411065"/>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505519" y="457727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960804" y="5032557"/>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434309" y="5032557"/>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727197" y="390922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182482" y="4364508"/>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460497" y="4364508"/>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136768" y="386650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43" name="直线连接符 42"/>
          <p:cNvCxnSpPr>
            <a:stCxn id="38" idx="5"/>
            <a:endCxn id="25" idx="0"/>
          </p:cNvCxnSpPr>
          <p:nvPr/>
        </p:nvCxnSpPr>
        <p:spPr>
          <a:xfrm>
            <a:off x="5825754" y="3463917"/>
            <a:ext cx="577714" cy="4025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370469" y="300863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5" name="直线连接符 44"/>
          <p:cNvCxnSpPr>
            <a:stCxn id="38" idx="3"/>
            <a:endCxn id="31" idx="0"/>
          </p:cNvCxnSpPr>
          <p:nvPr/>
        </p:nvCxnSpPr>
        <p:spPr>
          <a:xfrm flipH="1">
            <a:off x="4993897" y="3463917"/>
            <a:ext cx="454687" cy="445306"/>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4193797" y="217378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6" name="直线连接符 45"/>
          <p:cNvCxnSpPr>
            <a:stCxn id="42" idx="3"/>
            <a:endCxn id="5" idx="0"/>
          </p:cNvCxnSpPr>
          <p:nvPr/>
        </p:nvCxnSpPr>
        <p:spPr>
          <a:xfrm flipH="1">
            <a:off x="3504098" y="2629066"/>
            <a:ext cx="767814" cy="542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42" idx="5"/>
            <a:endCxn id="38" idx="1"/>
          </p:cNvCxnSpPr>
          <p:nvPr/>
        </p:nvCxnSpPr>
        <p:spPr>
          <a:xfrm>
            <a:off x="4649082" y="2629066"/>
            <a:ext cx="799502" cy="457681"/>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136768" y="1550746"/>
            <a:ext cx="3021981"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微软雅黑" panose="020B0503020204020204" pitchFamily="34" charset="-122"/>
                <a:ea typeface="微软雅黑" panose="020B0503020204020204" pitchFamily="34" charset="-122"/>
              </a:rPr>
              <a:t>前序遍历结果：</a:t>
            </a:r>
            <a:r>
              <a:rPr lang="en-US" altLang="zh-CN" sz="2400" dirty="0">
                <a:solidFill>
                  <a:srgbClr val="333333"/>
                </a:solidFill>
                <a:effectLst/>
                <a:latin typeface="微软雅黑" panose="020B0503020204020204" pitchFamily="34" charset="-122"/>
                <a:ea typeface="微软雅黑" panose="020B0503020204020204" pitchFamily="34" charset="-122"/>
              </a:rPr>
              <a:t>+ 9  </a:t>
            </a:r>
            <a:endParaRPr kumimoji="1" lang="zh-CN" altLang="en-US" sz="2400" dirty="0">
              <a:latin typeface="微软雅黑" panose="020B0503020204020204" pitchFamily="34" charset="-122"/>
              <a:ea typeface="微软雅黑" panose="020B0503020204020204" pitchFamily="34" charset="-122"/>
            </a:endParaRPr>
          </a:p>
        </p:txBody>
      </p:sp>
      <p:cxnSp>
        <p:nvCxnSpPr>
          <p:cNvPr id="35" name="曲线连接符 11"/>
          <p:cNvCxnSpPr>
            <a:endCxn id="42" idx="4"/>
          </p:cNvCxnSpPr>
          <p:nvPr/>
        </p:nvCxnSpPr>
        <p:spPr>
          <a:xfrm flipV="1">
            <a:off x="1602263" y="2707181"/>
            <a:ext cx="2858234" cy="2587920"/>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6" name="曲线连接符 11"/>
          <p:cNvCxnSpPr>
            <a:endCxn id="5" idx="4"/>
          </p:cNvCxnSpPr>
          <p:nvPr/>
        </p:nvCxnSpPr>
        <p:spPr>
          <a:xfrm flipV="1">
            <a:off x="1582529" y="3704512"/>
            <a:ext cx="1921569" cy="1123276"/>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13" name="文本框 12"/>
          <p:cNvSpPr txBox="1"/>
          <p:nvPr/>
        </p:nvSpPr>
        <p:spPr>
          <a:xfrm>
            <a:off x="2639267" y="3770476"/>
            <a:ext cx="489236" cy="369332"/>
          </a:xfrm>
          <a:prstGeom prst="rect">
            <a:avLst/>
          </a:prstGeom>
          <a:noFill/>
        </p:spPr>
        <p:txBody>
          <a:bodyPr wrap="none" rtlCol="0">
            <a:spAutoFit/>
          </a:bodyPr>
          <a:lstStyle/>
          <a:p>
            <a:r>
              <a:rPr lang="en-US" altLang="zh-CN" dirty="0"/>
              <a:t>NIL</a:t>
            </a:r>
            <a:endParaRPr lang="zh-CN" alt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表达式树的非递归前序遍历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2468515" y="6074123"/>
            <a:ext cx="443743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00B0F0"/>
                </a:solidFill>
                <a:effectLst/>
                <a:latin typeface="Times New Roman" panose="02020603050405020304" pitchFamily="18" charset="0"/>
                <a:ea typeface="宋体" panose="02010600030101010101" pitchFamily="2" charset="-122"/>
              </a:rPr>
              <a:t>中缀表达式：</a:t>
            </a:r>
            <a:r>
              <a:rPr lang="en-US" altLang="zh-CN" sz="2400" dirty="0">
                <a:solidFill>
                  <a:srgbClr val="00B0F0"/>
                </a:solidFill>
                <a:effectLst/>
                <a:latin typeface="Times New Roman" panose="02020603050405020304" pitchFamily="18" charset="0"/>
                <a:ea typeface="宋体" panose="02010600030101010101" pitchFamily="2" charset="-122"/>
              </a:rPr>
              <a:t>9</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(6</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3</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2)</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8</a:t>
            </a:r>
            <a:r>
              <a:rPr lang="zh-CN" altLang="zh-CN" sz="2400" dirty="0">
                <a:solidFill>
                  <a:srgbClr val="00B0F0"/>
                </a:solidFill>
                <a:effectLst/>
              </a:rPr>
              <a:t> </a:t>
            </a:r>
            <a:endParaRPr kumimoji="1" lang="zh-CN" altLang="en-US" sz="2400" dirty="0">
              <a:solidFill>
                <a:srgbClr val="00B0F0"/>
              </a:solidFill>
            </a:endParaRPr>
          </a:p>
        </p:txBody>
      </p:sp>
      <p:sp>
        <p:nvSpPr>
          <p:cNvPr id="6" name="矩形 5"/>
          <p:cNvSpPr/>
          <p:nvPr/>
        </p:nvSpPr>
        <p:spPr>
          <a:xfrm>
            <a:off x="1183170" y="5031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183170" y="4584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183170" y="4142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183170" y="3695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679450" y="5206441"/>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3430893" y="2707181"/>
            <a:ext cx="0" cy="43180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187054" y="2260614"/>
            <a:ext cx="87716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结点栈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237398" y="317111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sp>
        <p:nvSpPr>
          <p:cNvPr id="9" name="椭圆 8"/>
          <p:cNvSpPr/>
          <p:nvPr/>
        </p:nvSpPr>
        <p:spPr>
          <a:xfrm>
            <a:off x="4193797" y="536973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sp>
        <p:nvSpPr>
          <p:cNvPr id="14" name="矩形 13"/>
          <p:cNvSpPr/>
          <p:nvPr/>
        </p:nvSpPr>
        <p:spPr>
          <a:xfrm>
            <a:off x="1183170" y="32565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183170" y="28093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167609" y="54136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6032934" y="5411065"/>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505519" y="457727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960804" y="5032557"/>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434309" y="5032557"/>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727197" y="390922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182482" y="4364508"/>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460497" y="4364508"/>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136768" y="386650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43" name="直线连接符 42"/>
          <p:cNvCxnSpPr>
            <a:stCxn id="38" idx="5"/>
            <a:endCxn id="25" idx="0"/>
          </p:cNvCxnSpPr>
          <p:nvPr/>
        </p:nvCxnSpPr>
        <p:spPr>
          <a:xfrm>
            <a:off x="5825754" y="3463917"/>
            <a:ext cx="577714" cy="4025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370469" y="300863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5" name="直线连接符 44"/>
          <p:cNvCxnSpPr>
            <a:stCxn id="38" idx="3"/>
            <a:endCxn id="31" idx="0"/>
          </p:cNvCxnSpPr>
          <p:nvPr/>
        </p:nvCxnSpPr>
        <p:spPr>
          <a:xfrm flipH="1">
            <a:off x="4993897" y="3463917"/>
            <a:ext cx="454687" cy="445306"/>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4193797" y="217378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6" name="直线连接符 45"/>
          <p:cNvCxnSpPr>
            <a:stCxn id="42" idx="3"/>
            <a:endCxn id="5" idx="0"/>
          </p:cNvCxnSpPr>
          <p:nvPr/>
        </p:nvCxnSpPr>
        <p:spPr>
          <a:xfrm flipH="1">
            <a:off x="3504098" y="2629066"/>
            <a:ext cx="767814" cy="542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42" idx="5"/>
            <a:endCxn id="38" idx="1"/>
          </p:cNvCxnSpPr>
          <p:nvPr/>
        </p:nvCxnSpPr>
        <p:spPr>
          <a:xfrm>
            <a:off x="4649082" y="2629066"/>
            <a:ext cx="799502" cy="457681"/>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136768" y="1550746"/>
            <a:ext cx="3021981"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微软雅黑" panose="020B0503020204020204" pitchFamily="34" charset="-122"/>
                <a:ea typeface="微软雅黑" panose="020B0503020204020204" pitchFamily="34" charset="-122"/>
              </a:rPr>
              <a:t>前序遍历结果：</a:t>
            </a:r>
            <a:r>
              <a:rPr lang="en-US" altLang="zh-CN" sz="2400" dirty="0">
                <a:solidFill>
                  <a:srgbClr val="333333"/>
                </a:solidFill>
                <a:effectLst/>
                <a:latin typeface="微软雅黑" panose="020B0503020204020204" pitchFamily="34" charset="-122"/>
                <a:ea typeface="微软雅黑" panose="020B0503020204020204" pitchFamily="34" charset="-122"/>
              </a:rPr>
              <a:t>+ 9  </a:t>
            </a:r>
            <a:endParaRPr kumimoji="1" lang="zh-CN" altLang="en-US" sz="2400" dirty="0">
              <a:latin typeface="微软雅黑" panose="020B0503020204020204" pitchFamily="34" charset="-122"/>
              <a:ea typeface="微软雅黑" panose="020B0503020204020204" pitchFamily="34" charset="-122"/>
            </a:endParaRPr>
          </a:p>
        </p:txBody>
      </p:sp>
      <p:cxnSp>
        <p:nvCxnSpPr>
          <p:cNvPr id="35" name="曲线连接符 11"/>
          <p:cNvCxnSpPr>
            <a:endCxn id="42" idx="4"/>
          </p:cNvCxnSpPr>
          <p:nvPr/>
        </p:nvCxnSpPr>
        <p:spPr>
          <a:xfrm flipV="1">
            <a:off x="1602263" y="2707181"/>
            <a:ext cx="2858234" cy="2587920"/>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39" name="任意多边形: 形状 8"/>
          <p:cNvSpPr/>
          <p:nvPr/>
        </p:nvSpPr>
        <p:spPr>
          <a:xfrm>
            <a:off x="2705264" y="1768732"/>
            <a:ext cx="1187082" cy="77483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lang="zh-CN" altLang="en-US" sz="2000" dirty="0">
                <a:latin typeface="微软雅黑" panose="020B0503020204020204" pitchFamily="34" charset="-122"/>
                <a:ea typeface="微软雅黑" panose="020B0503020204020204" pitchFamily="34" charset="-122"/>
              </a:rPr>
              <a:t>弹出栈顶结点</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表达式树的非递归前序遍历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2468515" y="6074123"/>
            <a:ext cx="443743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00B0F0"/>
                </a:solidFill>
                <a:effectLst/>
                <a:latin typeface="Times New Roman" panose="02020603050405020304" pitchFamily="18" charset="0"/>
                <a:ea typeface="宋体" panose="02010600030101010101" pitchFamily="2" charset="-122"/>
              </a:rPr>
              <a:t>中缀表达式：</a:t>
            </a:r>
            <a:r>
              <a:rPr lang="en-US" altLang="zh-CN" sz="2400" dirty="0">
                <a:solidFill>
                  <a:srgbClr val="00B0F0"/>
                </a:solidFill>
                <a:effectLst/>
                <a:latin typeface="Times New Roman" panose="02020603050405020304" pitchFamily="18" charset="0"/>
                <a:ea typeface="宋体" panose="02010600030101010101" pitchFamily="2" charset="-122"/>
              </a:rPr>
              <a:t>9</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(6</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3</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2)</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8</a:t>
            </a:r>
            <a:r>
              <a:rPr lang="zh-CN" altLang="zh-CN" sz="2400" dirty="0">
                <a:solidFill>
                  <a:srgbClr val="00B0F0"/>
                </a:solidFill>
                <a:effectLst/>
              </a:rPr>
              <a:t> </a:t>
            </a:r>
            <a:endParaRPr kumimoji="1" lang="zh-CN" altLang="en-US" sz="2400" dirty="0">
              <a:solidFill>
                <a:srgbClr val="00B0F0"/>
              </a:solidFill>
            </a:endParaRPr>
          </a:p>
        </p:txBody>
      </p:sp>
      <p:sp>
        <p:nvSpPr>
          <p:cNvPr id="6" name="矩形 5"/>
          <p:cNvSpPr/>
          <p:nvPr/>
        </p:nvSpPr>
        <p:spPr>
          <a:xfrm>
            <a:off x="1183170" y="5031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183170" y="4584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183170" y="4142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183170" y="3695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679450" y="5206441"/>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p:cNvSpPr txBox="1"/>
          <p:nvPr/>
        </p:nvSpPr>
        <p:spPr>
          <a:xfrm>
            <a:off x="1187054" y="2260614"/>
            <a:ext cx="87716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结点栈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237398" y="317111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sp>
        <p:nvSpPr>
          <p:cNvPr id="9" name="椭圆 8"/>
          <p:cNvSpPr/>
          <p:nvPr/>
        </p:nvSpPr>
        <p:spPr>
          <a:xfrm>
            <a:off x="4193797" y="536973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sp>
        <p:nvSpPr>
          <p:cNvPr id="14" name="矩形 13"/>
          <p:cNvSpPr/>
          <p:nvPr/>
        </p:nvSpPr>
        <p:spPr>
          <a:xfrm>
            <a:off x="1183170" y="32565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183170" y="28093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167609" y="54136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6032934" y="5411065"/>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505519" y="457727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960804" y="5032557"/>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434309" y="5032557"/>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727197" y="390922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182482" y="4364508"/>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460497" y="4364508"/>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136768" y="386650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43" name="直线连接符 42"/>
          <p:cNvCxnSpPr>
            <a:stCxn id="38" idx="5"/>
            <a:endCxn id="25" idx="0"/>
          </p:cNvCxnSpPr>
          <p:nvPr/>
        </p:nvCxnSpPr>
        <p:spPr>
          <a:xfrm>
            <a:off x="5825754" y="3463917"/>
            <a:ext cx="577714" cy="4025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370469" y="300863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5" name="直线连接符 44"/>
          <p:cNvCxnSpPr>
            <a:stCxn id="38" idx="3"/>
            <a:endCxn id="31" idx="0"/>
          </p:cNvCxnSpPr>
          <p:nvPr/>
        </p:nvCxnSpPr>
        <p:spPr>
          <a:xfrm flipH="1">
            <a:off x="4993897" y="3463917"/>
            <a:ext cx="454687" cy="445306"/>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4193797" y="217378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6" name="直线连接符 45"/>
          <p:cNvCxnSpPr>
            <a:stCxn id="42" idx="3"/>
            <a:endCxn id="5" idx="0"/>
          </p:cNvCxnSpPr>
          <p:nvPr/>
        </p:nvCxnSpPr>
        <p:spPr>
          <a:xfrm flipH="1">
            <a:off x="3504098" y="2629066"/>
            <a:ext cx="767814" cy="542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42" idx="5"/>
            <a:endCxn id="38" idx="1"/>
          </p:cNvCxnSpPr>
          <p:nvPr/>
        </p:nvCxnSpPr>
        <p:spPr>
          <a:xfrm>
            <a:off x="4649082" y="2629066"/>
            <a:ext cx="799502" cy="457681"/>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136768" y="1550746"/>
            <a:ext cx="3021981"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微软雅黑" panose="020B0503020204020204" pitchFamily="34" charset="-122"/>
                <a:ea typeface="微软雅黑" panose="020B0503020204020204" pitchFamily="34" charset="-122"/>
              </a:rPr>
              <a:t>前序遍历结果：</a:t>
            </a:r>
            <a:r>
              <a:rPr lang="en-US" altLang="zh-CN" sz="2400" dirty="0">
                <a:solidFill>
                  <a:srgbClr val="333333"/>
                </a:solidFill>
                <a:effectLst/>
                <a:latin typeface="微软雅黑" panose="020B0503020204020204" pitchFamily="34" charset="-122"/>
                <a:ea typeface="微软雅黑" panose="020B0503020204020204" pitchFamily="34" charset="-122"/>
              </a:rPr>
              <a:t>+ 9  </a:t>
            </a:r>
            <a:endParaRPr kumimoji="1" lang="zh-CN" altLang="en-US" sz="2400" dirty="0">
              <a:latin typeface="微软雅黑" panose="020B0503020204020204" pitchFamily="34" charset="-122"/>
              <a:ea typeface="微软雅黑" panose="020B0503020204020204" pitchFamily="34" charset="-122"/>
            </a:endParaRPr>
          </a:p>
        </p:txBody>
      </p:sp>
      <p:cxnSp>
        <p:nvCxnSpPr>
          <p:cNvPr id="35" name="曲线连接符 11"/>
          <p:cNvCxnSpPr>
            <a:endCxn id="42" idx="4"/>
          </p:cNvCxnSpPr>
          <p:nvPr/>
        </p:nvCxnSpPr>
        <p:spPr>
          <a:xfrm flipV="1">
            <a:off x="1602263" y="2707181"/>
            <a:ext cx="2858234" cy="2587920"/>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39" name="任意多边形: 形状 8"/>
          <p:cNvSpPr/>
          <p:nvPr/>
        </p:nvSpPr>
        <p:spPr>
          <a:xfrm>
            <a:off x="2532884" y="4122527"/>
            <a:ext cx="1881138" cy="77483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lang="zh-CN" altLang="en-US" sz="2000" dirty="0">
                <a:latin typeface="微软雅黑" panose="020B0503020204020204" pitchFamily="34" charset="-122"/>
                <a:ea typeface="微软雅黑" panose="020B0503020204020204" pitchFamily="34" charset="-122"/>
              </a:rPr>
              <a:t>沿栈顶结点的右分枝下移</a:t>
            </a:r>
            <a:endParaRPr lang="zh-CN" altLang="en-US" sz="2000" dirty="0">
              <a:latin typeface="微软雅黑" panose="020B0503020204020204" pitchFamily="34" charset="-122"/>
              <a:ea typeface="微软雅黑" panose="020B0503020204020204" pitchFamily="34" charset="-122"/>
            </a:endParaRPr>
          </a:p>
        </p:txBody>
      </p:sp>
      <p:cxnSp>
        <p:nvCxnSpPr>
          <p:cNvPr id="36" name="直线箭头连接符 25"/>
          <p:cNvCxnSpPr/>
          <p:nvPr/>
        </p:nvCxnSpPr>
        <p:spPr>
          <a:xfrm>
            <a:off x="3986063" y="3429000"/>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custDataLst>
              <p:tags r:id="rId1"/>
            </p:custDataLst>
          </p:nvPr>
        </p:nvSpPr>
        <p:spPr>
          <a:xfrm>
            <a:off x="1219200" y="635000"/>
            <a:ext cx="9753600" cy="742863"/>
          </a:xfrm>
          <a:prstGeom prst="rect">
            <a:avLst/>
          </a:prstGeom>
          <a:noFill/>
        </p:spPr>
        <p:txBody>
          <a:bodyPr vert="horz" wrap="square"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哪些数据结构是树？</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p:cNvSpPr>
            <a:spLocks noChangeAspect="1"/>
          </p:cNvSpPr>
          <p:nvPr>
            <p:custDataLst>
              <p:tags r:id="rId2"/>
            </p:custDataLst>
          </p:nvPr>
        </p:nvSpPr>
        <p:spPr>
          <a:xfrm>
            <a:off x="2415145" y="3551398"/>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矩形 18"/>
          <p:cNvSpPr>
            <a:spLocks noChangeAspect="1"/>
          </p:cNvSpPr>
          <p:nvPr>
            <p:custDataLst>
              <p:tags r:id="rId3"/>
            </p:custDataLst>
          </p:nvPr>
        </p:nvSpPr>
        <p:spPr>
          <a:xfrm>
            <a:off x="5126437" y="3551398"/>
            <a:ext cx="514350" cy="514350"/>
          </a:xfrm>
          <a:prstGeom prst="rect">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19"/>
          <p:cNvSpPr>
            <a:spLocks noChangeAspect="1"/>
          </p:cNvSpPr>
          <p:nvPr>
            <p:custDataLst>
              <p:tags r:id="rId4"/>
            </p:custDataLst>
          </p:nvPr>
        </p:nvSpPr>
        <p:spPr>
          <a:xfrm>
            <a:off x="7647968" y="3551398"/>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20"/>
          <p:cNvSpPr>
            <a:spLocks noChangeAspect="1"/>
          </p:cNvSpPr>
          <p:nvPr>
            <p:custDataLst>
              <p:tags r:id="rId5"/>
            </p:custDataLst>
          </p:nvPr>
        </p:nvSpPr>
        <p:spPr>
          <a:xfrm>
            <a:off x="2470990" y="6180400"/>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kumimoji="1"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圆角矩形 21"/>
          <p:cNvSpPr/>
          <p:nvPr>
            <p:custDataLst>
              <p:tags r:id="rId6"/>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3" name="组合 62"/>
          <p:cNvGrpSpPr/>
          <p:nvPr/>
        </p:nvGrpSpPr>
        <p:grpSpPr>
          <a:xfrm>
            <a:off x="1833522" y="1602507"/>
            <a:ext cx="1950989" cy="1712965"/>
            <a:chOff x="4522879" y="1678488"/>
            <a:chExt cx="1950989" cy="1712965"/>
          </a:xfrm>
        </p:grpSpPr>
        <p:sp>
          <p:nvSpPr>
            <p:cNvPr id="25" name="椭圆 24"/>
            <p:cNvSpPr/>
            <p:nvPr/>
          </p:nvSpPr>
          <p:spPr>
            <a:xfrm>
              <a:off x="5323562" y="1678488"/>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4962396" y="2294350"/>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p:nvSpPr>
          <p:spPr>
            <a:xfrm>
              <a:off x="5640888" y="2283912"/>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p:cNvSpPr/>
            <p:nvPr/>
          </p:nvSpPr>
          <p:spPr>
            <a:xfrm>
              <a:off x="5204566" y="2651946"/>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p:cNvSpPr/>
            <p:nvPr/>
          </p:nvSpPr>
          <p:spPr>
            <a:xfrm>
              <a:off x="5566453" y="2920521"/>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p:nvSpPr>
          <p:spPr>
            <a:xfrm>
              <a:off x="6260926" y="2791216"/>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p:cNvSpPr/>
            <p:nvPr/>
          </p:nvSpPr>
          <p:spPr>
            <a:xfrm>
              <a:off x="4522879" y="2894588"/>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3" name="直线连接符 32"/>
            <p:cNvCxnSpPr>
              <a:stCxn id="25" idx="3"/>
              <a:endCxn id="26" idx="0"/>
            </p:cNvCxnSpPr>
            <p:nvPr/>
          </p:nvCxnSpPr>
          <p:spPr>
            <a:xfrm flipH="1">
              <a:off x="5068867" y="1860245"/>
              <a:ext cx="285880" cy="43410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5" idx="5"/>
              <a:endCxn id="27" idx="0"/>
            </p:cNvCxnSpPr>
            <p:nvPr/>
          </p:nvCxnSpPr>
          <p:spPr>
            <a:xfrm>
              <a:off x="5505319" y="1860245"/>
              <a:ext cx="242040" cy="42366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27" idx="4"/>
              <a:endCxn id="29" idx="0"/>
            </p:cNvCxnSpPr>
            <p:nvPr/>
          </p:nvCxnSpPr>
          <p:spPr>
            <a:xfrm flipH="1">
              <a:off x="5672924" y="2496854"/>
              <a:ext cx="74435" cy="42366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0" name="直线连接符 39"/>
            <p:cNvCxnSpPr>
              <a:stCxn id="27" idx="5"/>
              <a:endCxn id="30" idx="0"/>
            </p:cNvCxnSpPr>
            <p:nvPr/>
          </p:nvCxnSpPr>
          <p:spPr>
            <a:xfrm>
              <a:off x="5822645" y="2465669"/>
              <a:ext cx="544752" cy="3255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直线连接符 43"/>
            <p:cNvCxnSpPr>
              <a:stCxn id="26" idx="4"/>
              <a:endCxn id="28" idx="0"/>
            </p:cNvCxnSpPr>
            <p:nvPr/>
          </p:nvCxnSpPr>
          <p:spPr>
            <a:xfrm>
              <a:off x="5068867" y="2507292"/>
              <a:ext cx="242170" cy="14465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线连接符 46"/>
            <p:cNvCxnSpPr>
              <a:stCxn id="26" idx="3"/>
              <a:endCxn id="31" idx="0"/>
            </p:cNvCxnSpPr>
            <p:nvPr/>
          </p:nvCxnSpPr>
          <p:spPr>
            <a:xfrm flipH="1">
              <a:off x="4629350" y="2476107"/>
              <a:ext cx="364231" cy="41848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5117864" y="3178511"/>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8" name="直线连接符 57"/>
            <p:cNvCxnSpPr>
              <a:stCxn id="31" idx="5"/>
              <a:endCxn id="56" idx="1"/>
            </p:cNvCxnSpPr>
            <p:nvPr/>
          </p:nvCxnSpPr>
          <p:spPr>
            <a:xfrm>
              <a:off x="4704636" y="3076345"/>
              <a:ext cx="444413" cy="133351"/>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64" name="组合 63"/>
          <p:cNvGrpSpPr/>
          <p:nvPr/>
        </p:nvGrpSpPr>
        <p:grpSpPr>
          <a:xfrm>
            <a:off x="4300535" y="1676839"/>
            <a:ext cx="1950989" cy="1712965"/>
            <a:chOff x="4522879" y="1678488"/>
            <a:chExt cx="1950989" cy="1712965"/>
          </a:xfrm>
        </p:grpSpPr>
        <p:sp>
          <p:nvSpPr>
            <p:cNvPr id="65" name="椭圆 64"/>
            <p:cNvSpPr/>
            <p:nvPr/>
          </p:nvSpPr>
          <p:spPr>
            <a:xfrm>
              <a:off x="5323562" y="1678488"/>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椭圆 65"/>
            <p:cNvSpPr/>
            <p:nvPr/>
          </p:nvSpPr>
          <p:spPr>
            <a:xfrm>
              <a:off x="4962396" y="2294350"/>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椭圆 66"/>
            <p:cNvSpPr/>
            <p:nvPr/>
          </p:nvSpPr>
          <p:spPr>
            <a:xfrm>
              <a:off x="5640888" y="2283912"/>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5204566" y="2651946"/>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椭圆 68"/>
            <p:cNvSpPr/>
            <p:nvPr/>
          </p:nvSpPr>
          <p:spPr>
            <a:xfrm>
              <a:off x="5566453" y="2920521"/>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椭圆 69"/>
            <p:cNvSpPr/>
            <p:nvPr/>
          </p:nvSpPr>
          <p:spPr>
            <a:xfrm>
              <a:off x="6260926" y="2791216"/>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椭圆 70"/>
            <p:cNvSpPr/>
            <p:nvPr/>
          </p:nvSpPr>
          <p:spPr>
            <a:xfrm>
              <a:off x="4522879" y="2894588"/>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2" name="直线连接符 71"/>
            <p:cNvCxnSpPr>
              <a:stCxn id="65" idx="3"/>
              <a:endCxn id="66" idx="0"/>
            </p:cNvCxnSpPr>
            <p:nvPr/>
          </p:nvCxnSpPr>
          <p:spPr>
            <a:xfrm flipH="1">
              <a:off x="5068867" y="1860245"/>
              <a:ext cx="285880" cy="43410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线连接符 72"/>
            <p:cNvCxnSpPr>
              <a:stCxn id="65" idx="5"/>
              <a:endCxn id="67" idx="0"/>
            </p:cNvCxnSpPr>
            <p:nvPr/>
          </p:nvCxnSpPr>
          <p:spPr>
            <a:xfrm>
              <a:off x="5505319" y="1860245"/>
              <a:ext cx="242040" cy="42366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线连接符 73"/>
            <p:cNvCxnSpPr>
              <a:stCxn id="67" idx="4"/>
              <a:endCxn id="69" idx="0"/>
            </p:cNvCxnSpPr>
            <p:nvPr/>
          </p:nvCxnSpPr>
          <p:spPr>
            <a:xfrm flipH="1">
              <a:off x="5672924" y="2496854"/>
              <a:ext cx="74435" cy="42366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线连接符 74"/>
            <p:cNvCxnSpPr>
              <a:stCxn id="67" idx="5"/>
              <a:endCxn id="70" idx="0"/>
            </p:cNvCxnSpPr>
            <p:nvPr/>
          </p:nvCxnSpPr>
          <p:spPr>
            <a:xfrm>
              <a:off x="5822645" y="2465669"/>
              <a:ext cx="544752" cy="3255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直线连接符 75"/>
            <p:cNvCxnSpPr>
              <a:stCxn id="66" idx="4"/>
              <a:endCxn id="68" idx="0"/>
            </p:cNvCxnSpPr>
            <p:nvPr/>
          </p:nvCxnSpPr>
          <p:spPr>
            <a:xfrm>
              <a:off x="5068867" y="2507292"/>
              <a:ext cx="242170" cy="14465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7" name="直线连接符 76"/>
            <p:cNvCxnSpPr>
              <a:stCxn id="66" idx="3"/>
              <a:endCxn id="71" idx="0"/>
            </p:cNvCxnSpPr>
            <p:nvPr/>
          </p:nvCxnSpPr>
          <p:spPr>
            <a:xfrm flipH="1">
              <a:off x="4629350" y="2476107"/>
              <a:ext cx="364231" cy="41848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8" name="椭圆 77"/>
            <p:cNvSpPr/>
            <p:nvPr/>
          </p:nvSpPr>
          <p:spPr>
            <a:xfrm>
              <a:off x="5117864" y="3178511"/>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9" name="直线连接符 78"/>
            <p:cNvCxnSpPr>
              <a:stCxn id="71" idx="5"/>
              <a:endCxn id="78" idx="1"/>
            </p:cNvCxnSpPr>
            <p:nvPr/>
          </p:nvCxnSpPr>
          <p:spPr>
            <a:xfrm>
              <a:off x="4704636" y="3076345"/>
              <a:ext cx="444413" cy="133351"/>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80" name="直线连接符 79"/>
          <p:cNvCxnSpPr>
            <a:stCxn id="67" idx="3"/>
            <a:endCxn id="78" idx="0"/>
          </p:cNvCxnSpPr>
          <p:nvPr/>
        </p:nvCxnSpPr>
        <p:spPr>
          <a:xfrm flipH="1">
            <a:off x="5001991" y="2464020"/>
            <a:ext cx="447738" cy="712842"/>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6870435" y="1716035"/>
            <a:ext cx="1950989" cy="1712965"/>
            <a:chOff x="4522879" y="1678488"/>
            <a:chExt cx="1950989" cy="1712965"/>
          </a:xfrm>
        </p:grpSpPr>
        <p:sp>
          <p:nvSpPr>
            <p:cNvPr id="88" name="椭圆 87"/>
            <p:cNvSpPr/>
            <p:nvPr/>
          </p:nvSpPr>
          <p:spPr>
            <a:xfrm>
              <a:off x="5323562" y="1678488"/>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椭圆 88"/>
            <p:cNvSpPr/>
            <p:nvPr/>
          </p:nvSpPr>
          <p:spPr>
            <a:xfrm>
              <a:off x="4962396" y="2294350"/>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椭圆 89"/>
            <p:cNvSpPr/>
            <p:nvPr/>
          </p:nvSpPr>
          <p:spPr>
            <a:xfrm>
              <a:off x="5640888" y="2283912"/>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椭圆 90"/>
            <p:cNvSpPr/>
            <p:nvPr/>
          </p:nvSpPr>
          <p:spPr>
            <a:xfrm>
              <a:off x="5204566" y="2651946"/>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椭圆 91"/>
            <p:cNvSpPr/>
            <p:nvPr/>
          </p:nvSpPr>
          <p:spPr>
            <a:xfrm>
              <a:off x="5566453" y="2920521"/>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椭圆 92"/>
            <p:cNvSpPr/>
            <p:nvPr/>
          </p:nvSpPr>
          <p:spPr>
            <a:xfrm>
              <a:off x="6260926" y="2791216"/>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椭圆 93"/>
            <p:cNvSpPr/>
            <p:nvPr/>
          </p:nvSpPr>
          <p:spPr>
            <a:xfrm>
              <a:off x="4522879" y="2894588"/>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5" name="直线连接符 94"/>
            <p:cNvCxnSpPr>
              <a:stCxn id="88" idx="3"/>
              <a:endCxn id="89" idx="0"/>
            </p:cNvCxnSpPr>
            <p:nvPr/>
          </p:nvCxnSpPr>
          <p:spPr>
            <a:xfrm flipH="1">
              <a:off x="5068867" y="1860245"/>
              <a:ext cx="285880" cy="434105"/>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直线连接符 95"/>
            <p:cNvCxnSpPr>
              <a:stCxn id="88" idx="5"/>
              <a:endCxn id="90" idx="0"/>
            </p:cNvCxnSpPr>
            <p:nvPr/>
          </p:nvCxnSpPr>
          <p:spPr>
            <a:xfrm>
              <a:off x="5505319" y="1860245"/>
              <a:ext cx="242040" cy="423667"/>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线连接符 96"/>
            <p:cNvCxnSpPr>
              <a:stCxn id="90" idx="4"/>
              <a:endCxn id="92" idx="0"/>
            </p:cNvCxnSpPr>
            <p:nvPr/>
          </p:nvCxnSpPr>
          <p:spPr>
            <a:xfrm flipH="1">
              <a:off x="5672924" y="2496854"/>
              <a:ext cx="74435" cy="423667"/>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直线连接符 97"/>
            <p:cNvCxnSpPr>
              <a:stCxn id="90" idx="5"/>
              <a:endCxn id="93" idx="0"/>
            </p:cNvCxnSpPr>
            <p:nvPr/>
          </p:nvCxnSpPr>
          <p:spPr>
            <a:xfrm>
              <a:off x="5822645" y="2465669"/>
              <a:ext cx="544752" cy="325547"/>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直线连接符 98"/>
            <p:cNvCxnSpPr>
              <a:stCxn id="89" idx="4"/>
              <a:endCxn id="91" idx="0"/>
            </p:cNvCxnSpPr>
            <p:nvPr/>
          </p:nvCxnSpPr>
          <p:spPr>
            <a:xfrm>
              <a:off x="5068867" y="2507292"/>
              <a:ext cx="242170" cy="144654"/>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直线连接符 99"/>
            <p:cNvCxnSpPr>
              <a:stCxn id="89" idx="3"/>
              <a:endCxn id="94" idx="0"/>
            </p:cNvCxnSpPr>
            <p:nvPr/>
          </p:nvCxnSpPr>
          <p:spPr>
            <a:xfrm flipH="1">
              <a:off x="4629350" y="2476107"/>
              <a:ext cx="364231" cy="418481"/>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椭圆 100"/>
            <p:cNvSpPr/>
            <p:nvPr/>
          </p:nvSpPr>
          <p:spPr>
            <a:xfrm>
              <a:off x="5117864" y="3178511"/>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2" name="直线连接符 101"/>
            <p:cNvCxnSpPr>
              <a:stCxn id="94" idx="5"/>
              <a:endCxn id="101" idx="1"/>
            </p:cNvCxnSpPr>
            <p:nvPr/>
          </p:nvCxnSpPr>
          <p:spPr>
            <a:xfrm>
              <a:off x="4704636" y="3076345"/>
              <a:ext cx="444413" cy="133351"/>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4" name="组合 103"/>
          <p:cNvGrpSpPr/>
          <p:nvPr/>
        </p:nvGrpSpPr>
        <p:grpSpPr>
          <a:xfrm>
            <a:off x="4416307" y="4362796"/>
            <a:ext cx="1950989" cy="1712965"/>
            <a:chOff x="4522879" y="1678488"/>
            <a:chExt cx="1950989" cy="1712965"/>
          </a:xfrm>
        </p:grpSpPr>
        <p:sp>
          <p:nvSpPr>
            <p:cNvPr id="105" name="椭圆 104"/>
            <p:cNvSpPr/>
            <p:nvPr/>
          </p:nvSpPr>
          <p:spPr>
            <a:xfrm>
              <a:off x="5323562" y="1678488"/>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椭圆 105"/>
            <p:cNvSpPr/>
            <p:nvPr/>
          </p:nvSpPr>
          <p:spPr>
            <a:xfrm>
              <a:off x="4962396" y="2294350"/>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椭圆 106"/>
            <p:cNvSpPr/>
            <p:nvPr/>
          </p:nvSpPr>
          <p:spPr>
            <a:xfrm>
              <a:off x="5640888" y="2283912"/>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椭圆 107"/>
            <p:cNvSpPr/>
            <p:nvPr/>
          </p:nvSpPr>
          <p:spPr>
            <a:xfrm>
              <a:off x="5204566" y="2651946"/>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椭圆 108"/>
            <p:cNvSpPr/>
            <p:nvPr/>
          </p:nvSpPr>
          <p:spPr>
            <a:xfrm>
              <a:off x="5566453" y="2920521"/>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 name="椭圆 109"/>
            <p:cNvSpPr/>
            <p:nvPr/>
          </p:nvSpPr>
          <p:spPr>
            <a:xfrm>
              <a:off x="6260926" y="2791216"/>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椭圆 110"/>
            <p:cNvSpPr/>
            <p:nvPr/>
          </p:nvSpPr>
          <p:spPr>
            <a:xfrm>
              <a:off x="4522879" y="2894588"/>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2" name="直线连接符 111"/>
            <p:cNvCxnSpPr>
              <a:stCxn id="105" idx="3"/>
              <a:endCxn id="106" idx="0"/>
            </p:cNvCxnSpPr>
            <p:nvPr/>
          </p:nvCxnSpPr>
          <p:spPr>
            <a:xfrm flipH="1">
              <a:off x="5068867" y="1860245"/>
              <a:ext cx="285880" cy="434105"/>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线连接符 112"/>
            <p:cNvCxnSpPr>
              <a:stCxn id="105" idx="5"/>
              <a:endCxn id="107" idx="0"/>
            </p:cNvCxnSpPr>
            <p:nvPr/>
          </p:nvCxnSpPr>
          <p:spPr>
            <a:xfrm>
              <a:off x="5505319" y="1860245"/>
              <a:ext cx="242040" cy="423667"/>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直线连接符 113"/>
            <p:cNvCxnSpPr>
              <a:stCxn id="107" idx="4"/>
              <a:endCxn id="109" idx="0"/>
            </p:cNvCxnSpPr>
            <p:nvPr/>
          </p:nvCxnSpPr>
          <p:spPr>
            <a:xfrm flipH="1">
              <a:off x="5672924" y="2496854"/>
              <a:ext cx="74435" cy="423667"/>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直线连接符 114"/>
            <p:cNvCxnSpPr>
              <a:stCxn id="107" idx="5"/>
              <a:endCxn id="110" idx="0"/>
            </p:cNvCxnSpPr>
            <p:nvPr/>
          </p:nvCxnSpPr>
          <p:spPr>
            <a:xfrm>
              <a:off x="5822645" y="2465669"/>
              <a:ext cx="544752" cy="325547"/>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直线连接符 115"/>
            <p:cNvCxnSpPr>
              <a:stCxn id="106" idx="4"/>
              <a:endCxn id="108" idx="0"/>
            </p:cNvCxnSpPr>
            <p:nvPr/>
          </p:nvCxnSpPr>
          <p:spPr>
            <a:xfrm>
              <a:off x="5068867" y="2507292"/>
              <a:ext cx="242170" cy="144654"/>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直线连接符 116"/>
            <p:cNvCxnSpPr>
              <a:stCxn id="106" idx="3"/>
              <a:endCxn id="111" idx="0"/>
            </p:cNvCxnSpPr>
            <p:nvPr/>
          </p:nvCxnSpPr>
          <p:spPr>
            <a:xfrm flipH="1">
              <a:off x="4629350" y="2476107"/>
              <a:ext cx="364231" cy="418481"/>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8" name="椭圆 117"/>
            <p:cNvSpPr/>
            <p:nvPr/>
          </p:nvSpPr>
          <p:spPr>
            <a:xfrm>
              <a:off x="5117864" y="3178511"/>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9" name="直线连接符 118"/>
            <p:cNvCxnSpPr>
              <a:stCxn id="111" idx="5"/>
              <a:endCxn id="118" idx="1"/>
            </p:cNvCxnSpPr>
            <p:nvPr/>
          </p:nvCxnSpPr>
          <p:spPr>
            <a:xfrm>
              <a:off x="4704636" y="3076345"/>
              <a:ext cx="444413" cy="133351"/>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6" name="组合 135"/>
          <p:cNvGrpSpPr/>
          <p:nvPr/>
        </p:nvGrpSpPr>
        <p:grpSpPr>
          <a:xfrm>
            <a:off x="1910392" y="4368921"/>
            <a:ext cx="1950989" cy="1712965"/>
            <a:chOff x="4522879" y="1678488"/>
            <a:chExt cx="1950989" cy="1712965"/>
          </a:xfrm>
        </p:grpSpPr>
        <p:sp>
          <p:nvSpPr>
            <p:cNvPr id="137" name="椭圆 136"/>
            <p:cNvSpPr/>
            <p:nvPr/>
          </p:nvSpPr>
          <p:spPr>
            <a:xfrm>
              <a:off x="5323562" y="1678488"/>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 name="椭圆 137"/>
            <p:cNvSpPr/>
            <p:nvPr/>
          </p:nvSpPr>
          <p:spPr>
            <a:xfrm>
              <a:off x="4962396" y="2294350"/>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9" name="椭圆 138"/>
            <p:cNvSpPr/>
            <p:nvPr/>
          </p:nvSpPr>
          <p:spPr>
            <a:xfrm>
              <a:off x="5640888" y="2283912"/>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0" name="椭圆 139"/>
            <p:cNvSpPr/>
            <p:nvPr/>
          </p:nvSpPr>
          <p:spPr>
            <a:xfrm>
              <a:off x="5204566" y="2651946"/>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1" name="椭圆 140"/>
            <p:cNvSpPr/>
            <p:nvPr/>
          </p:nvSpPr>
          <p:spPr>
            <a:xfrm>
              <a:off x="5566453" y="2920521"/>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椭圆 141"/>
            <p:cNvSpPr/>
            <p:nvPr/>
          </p:nvSpPr>
          <p:spPr>
            <a:xfrm>
              <a:off x="6260926" y="2791216"/>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3" name="椭圆 142"/>
            <p:cNvSpPr/>
            <p:nvPr/>
          </p:nvSpPr>
          <p:spPr>
            <a:xfrm>
              <a:off x="4522879" y="2894588"/>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4" name="直线连接符 143"/>
            <p:cNvCxnSpPr>
              <a:stCxn id="137" idx="3"/>
              <a:endCxn id="138" idx="0"/>
            </p:cNvCxnSpPr>
            <p:nvPr/>
          </p:nvCxnSpPr>
          <p:spPr>
            <a:xfrm flipH="1">
              <a:off x="5068867" y="1860245"/>
              <a:ext cx="285880" cy="434105"/>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5" name="直线连接符 144"/>
            <p:cNvCxnSpPr>
              <a:stCxn id="137" idx="5"/>
              <a:endCxn id="139" idx="0"/>
            </p:cNvCxnSpPr>
            <p:nvPr/>
          </p:nvCxnSpPr>
          <p:spPr>
            <a:xfrm>
              <a:off x="5505319" y="1860245"/>
              <a:ext cx="242040" cy="423667"/>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线连接符 145"/>
            <p:cNvCxnSpPr>
              <a:stCxn id="139" idx="4"/>
              <a:endCxn id="141" idx="0"/>
            </p:cNvCxnSpPr>
            <p:nvPr/>
          </p:nvCxnSpPr>
          <p:spPr>
            <a:xfrm flipH="1">
              <a:off x="5672924" y="2496854"/>
              <a:ext cx="74435" cy="423667"/>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7" name="直线连接符 146"/>
            <p:cNvCxnSpPr>
              <a:stCxn id="139" idx="5"/>
              <a:endCxn id="142" idx="0"/>
            </p:cNvCxnSpPr>
            <p:nvPr/>
          </p:nvCxnSpPr>
          <p:spPr>
            <a:xfrm>
              <a:off x="5822645" y="2465669"/>
              <a:ext cx="544752" cy="325547"/>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直线连接符 147"/>
            <p:cNvCxnSpPr>
              <a:stCxn id="138" idx="4"/>
              <a:endCxn id="140" idx="0"/>
            </p:cNvCxnSpPr>
            <p:nvPr/>
          </p:nvCxnSpPr>
          <p:spPr>
            <a:xfrm>
              <a:off x="5068867" y="2507292"/>
              <a:ext cx="242170" cy="144654"/>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直线连接符 148"/>
            <p:cNvCxnSpPr>
              <a:stCxn id="138" idx="3"/>
              <a:endCxn id="143" idx="0"/>
            </p:cNvCxnSpPr>
            <p:nvPr/>
          </p:nvCxnSpPr>
          <p:spPr>
            <a:xfrm flipH="1">
              <a:off x="4629350" y="2476107"/>
              <a:ext cx="364231" cy="418481"/>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0" name="椭圆 149"/>
            <p:cNvSpPr/>
            <p:nvPr/>
          </p:nvSpPr>
          <p:spPr>
            <a:xfrm>
              <a:off x="5117864" y="3178511"/>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1" name="直线连接符 150"/>
            <p:cNvCxnSpPr>
              <a:stCxn id="143" idx="5"/>
              <a:endCxn id="150" idx="1"/>
            </p:cNvCxnSpPr>
            <p:nvPr/>
          </p:nvCxnSpPr>
          <p:spPr>
            <a:xfrm>
              <a:off x="4704636" y="3076345"/>
              <a:ext cx="444413" cy="133351"/>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52" name="组合 151"/>
          <p:cNvGrpSpPr/>
          <p:nvPr/>
        </p:nvGrpSpPr>
        <p:grpSpPr>
          <a:xfrm>
            <a:off x="6971358" y="4203335"/>
            <a:ext cx="1950989" cy="1712965"/>
            <a:chOff x="4522879" y="1678488"/>
            <a:chExt cx="1950989" cy="1712965"/>
          </a:xfrm>
        </p:grpSpPr>
        <p:sp>
          <p:nvSpPr>
            <p:cNvPr id="153" name="椭圆 152"/>
            <p:cNvSpPr/>
            <p:nvPr/>
          </p:nvSpPr>
          <p:spPr>
            <a:xfrm>
              <a:off x="5323562" y="1678488"/>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椭圆 153"/>
            <p:cNvSpPr/>
            <p:nvPr/>
          </p:nvSpPr>
          <p:spPr>
            <a:xfrm>
              <a:off x="4962396" y="2294350"/>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5" name="椭圆 154"/>
            <p:cNvSpPr/>
            <p:nvPr/>
          </p:nvSpPr>
          <p:spPr>
            <a:xfrm>
              <a:off x="5640888" y="2283912"/>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椭圆 155"/>
            <p:cNvSpPr/>
            <p:nvPr/>
          </p:nvSpPr>
          <p:spPr>
            <a:xfrm>
              <a:off x="5204566" y="2651946"/>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 name="椭圆 156"/>
            <p:cNvSpPr/>
            <p:nvPr/>
          </p:nvSpPr>
          <p:spPr>
            <a:xfrm>
              <a:off x="5566453" y="2920521"/>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8" name="椭圆 157"/>
            <p:cNvSpPr/>
            <p:nvPr/>
          </p:nvSpPr>
          <p:spPr>
            <a:xfrm>
              <a:off x="6260926" y="2791216"/>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椭圆 158"/>
            <p:cNvSpPr/>
            <p:nvPr/>
          </p:nvSpPr>
          <p:spPr>
            <a:xfrm>
              <a:off x="4522879" y="2894588"/>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0" name="直线连接符 159"/>
            <p:cNvCxnSpPr>
              <a:stCxn id="153" idx="3"/>
              <a:endCxn id="154" idx="0"/>
            </p:cNvCxnSpPr>
            <p:nvPr/>
          </p:nvCxnSpPr>
          <p:spPr>
            <a:xfrm flipH="1">
              <a:off x="5068867" y="1860245"/>
              <a:ext cx="285880" cy="434105"/>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直线连接符 160"/>
            <p:cNvCxnSpPr>
              <a:stCxn id="153" idx="5"/>
              <a:endCxn id="155" idx="0"/>
            </p:cNvCxnSpPr>
            <p:nvPr/>
          </p:nvCxnSpPr>
          <p:spPr>
            <a:xfrm>
              <a:off x="5505319" y="1860245"/>
              <a:ext cx="242040" cy="423667"/>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2" name="直线连接符 161"/>
            <p:cNvCxnSpPr>
              <a:stCxn id="155" idx="4"/>
              <a:endCxn id="157" idx="0"/>
            </p:cNvCxnSpPr>
            <p:nvPr/>
          </p:nvCxnSpPr>
          <p:spPr>
            <a:xfrm flipH="1">
              <a:off x="5672924" y="2496854"/>
              <a:ext cx="74435" cy="423667"/>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直线连接符 162"/>
            <p:cNvCxnSpPr>
              <a:stCxn id="155" idx="5"/>
              <a:endCxn id="158" idx="0"/>
            </p:cNvCxnSpPr>
            <p:nvPr/>
          </p:nvCxnSpPr>
          <p:spPr>
            <a:xfrm>
              <a:off x="5822645" y="2465669"/>
              <a:ext cx="544752" cy="325547"/>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4" name="直线连接符 163"/>
            <p:cNvCxnSpPr>
              <a:stCxn id="154" idx="4"/>
              <a:endCxn id="156" idx="0"/>
            </p:cNvCxnSpPr>
            <p:nvPr/>
          </p:nvCxnSpPr>
          <p:spPr>
            <a:xfrm>
              <a:off x="5068867" y="2507292"/>
              <a:ext cx="242170" cy="144654"/>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5" name="直线连接符 164"/>
            <p:cNvCxnSpPr>
              <a:stCxn id="154" idx="3"/>
              <a:endCxn id="159" idx="0"/>
            </p:cNvCxnSpPr>
            <p:nvPr/>
          </p:nvCxnSpPr>
          <p:spPr>
            <a:xfrm flipH="1">
              <a:off x="4629350" y="2476107"/>
              <a:ext cx="364231" cy="418481"/>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6" name="椭圆 165"/>
            <p:cNvSpPr/>
            <p:nvPr/>
          </p:nvSpPr>
          <p:spPr>
            <a:xfrm>
              <a:off x="5117864" y="3178511"/>
              <a:ext cx="212942" cy="2129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7" name="直线连接符 166"/>
            <p:cNvCxnSpPr>
              <a:stCxn id="159" idx="5"/>
              <a:endCxn id="166" idx="1"/>
            </p:cNvCxnSpPr>
            <p:nvPr/>
          </p:nvCxnSpPr>
          <p:spPr>
            <a:xfrm>
              <a:off x="4704636" y="3076345"/>
              <a:ext cx="444413" cy="133351"/>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68" name="矩形 167"/>
          <p:cNvSpPr>
            <a:spLocks noChangeAspect="1"/>
          </p:cNvSpPr>
          <p:nvPr>
            <p:custDataLst>
              <p:tags r:id="rId7"/>
            </p:custDataLst>
          </p:nvPr>
        </p:nvSpPr>
        <p:spPr>
          <a:xfrm>
            <a:off x="5189604" y="6180400"/>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E</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9" name="矩形 168"/>
          <p:cNvSpPr>
            <a:spLocks noChangeAspect="1"/>
          </p:cNvSpPr>
          <p:nvPr>
            <p:custDataLst>
              <p:tags r:id="rId8"/>
            </p:custDataLst>
          </p:nvPr>
        </p:nvSpPr>
        <p:spPr>
          <a:xfrm>
            <a:off x="7539470" y="6180400"/>
            <a:ext cx="514350" cy="514350"/>
          </a:xfrm>
          <a:prstGeom prst="rect">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F</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2" name="组合 11"/>
          <p:cNvGrpSpPr/>
          <p:nvPr>
            <p:custDataLst>
              <p:tags r:id="rId9"/>
            </p:custDataLst>
          </p:nvPr>
        </p:nvGrpSpPr>
        <p:grpSpPr>
          <a:xfrm>
            <a:off x="0" y="0"/>
            <a:ext cx="12192000" cy="635000"/>
            <a:chOff x="0" y="0"/>
            <a:chExt cx="12192000" cy="635000"/>
          </a:xfrm>
        </p:grpSpPr>
        <p:sp>
          <p:nvSpPr>
            <p:cNvPr id="8" name="TitleBackground"/>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15000"/>
                    </a:schemeClr>
                  </a:solidFill>
                  <a:prstDash val="solid"/>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15000"/>
                    </a:schemeClr>
                  </a:solidFill>
                  <a:prstDash val="solid"/>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多选题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ipText"/>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图片 6"/>
          <p:cNvPicPr/>
          <p:nvPr>
            <p:custDataLst>
              <p:tags r:id="rId14"/>
            </p:custDataLst>
          </p:nvPr>
        </p:nvPicPr>
        <p:blipFill>
          <a:blip r:embed="rId1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6"/>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表达式树的非递归前序遍历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2468515" y="6074123"/>
            <a:ext cx="443743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00B0F0"/>
                </a:solidFill>
                <a:effectLst/>
                <a:latin typeface="Times New Roman" panose="02020603050405020304" pitchFamily="18" charset="0"/>
                <a:ea typeface="宋体" panose="02010600030101010101" pitchFamily="2" charset="-122"/>
              </a:rPr>
              <a:t>中缀表达式：</a:t>
            </a:r>
            <a:r>
              <a:rPr lang="en-US" altLang="zh-CN" sz="2400" dirty="0">
                <a:solidFill>
                  <a:srgbClr val="00B0F0"/>
                </a:solidFill>
                <a:effectLst/>
                <a:latin typeface="Times New Roman" panose="02020603050405020304" pitchFamily="18" charset="0"/>
                <a:ea typeface="宋体" panose="02010600030101010101" pitchFamily="2" charset="-122"/>
              </a:rPr>
              <a:t>9</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(6</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3</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2)</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8</a:t>
            </a:r>
            <a:r>
              <a:rPr lang="zh-CN" altLang="zh-CN" sz="2400" dirty="0">
                <a:solidFill>
                  <a:srgbClr val="00B0F0"/>
                </a:solidFill>
                <a:effectLst/>
              </a:rPr>
              <a:t> </a:t>
            </a:r>
            <a:endParaRPr kumimoji="1" lang="zh-CN" altLang="en-US" sz="2400" dirty="0">
              <a:solidFill>
                <a:srgbClr val="00B0F0"/>
              </a:solidFill>
            </a:endParaRPr>
          </a:p>
        </p:txBody>
      </p:sp>
      <p:sp>
        <p:nvSpPr>
          <p:cNvPr id="6" name="矩形 5"/>
          <p:cNvSpPr/>
          <p:nvPr/>
        </p:nvSpPr>
        <p:spPr>
          <a:xfrm>
            <a:off x="1183170" y="5031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183170" y="4584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183170" y="4142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183170" y="3695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679450" y="5707538"/>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p:cNvSpPr txBox="1"/>
          <p:nvPr/>
        </p:nvSpPr>
        <p:spPr>
          <a:xfrm>
            <a:off x="1187054" y="2260614"/>
            <a:ext cx="87716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结点栈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237398" y="317111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sp>
        <p:nvSpPr>
          <p:cNvPr id="9" name="椭圆 8"/>
          <p:cNvSpPr/>
          <p:nvPr/>
        </p:nvSpPr>
        <p:spPr>
          <a:xfrm>
            <a:off x="4193797" y="536973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sp>
        <p:nvSpPr>
          <p:cNvPr id="14" name="矩形 13"/>
          <p:cNvSpPr/>
          <p:nvPr/>
        </p:nvSpPr>
        <p:spPr>
          <a:xfrm>
            <a:off x="1183170" y="32565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183170" y="28093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167609" y="54136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6032934" y="5411065"/>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505519" y="457727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960804" y="5032557"/>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434309" y="5032557"/>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727197" y="390922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182482" y="4364508"/>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460497" y="4364508"/>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136768" y="386650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43" name="直线连接符 42"/>
          <p:cNvCxnSpPr>
            <a:stCxn id="38" idx="5"/>
            <a:endCxn id="25" idx="0"/>
          </p:cNvCxnSpPr>
          <p:nvPr/>
        </p:nvCxnSpPr>
        <p:spPr>
          <a:xfrm>
            <a:off x="5825754" y="3463917"/>
            <a:ext cx="577714" cy="4025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370469" y="300863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5" name="直线连接符 44"/>
          <p:cNvCxnSpPr>
            <a:stCxn id="38" idx="3"/>
            <a:endCxn id="31" idx="0"/>
          </p:cNvCxnSpPr>
          <p:nvPr/>
        </p:nvCxnSpPr>
        <p:spPr>
          <a:xfrm flipH="1">
            <a:off x="4993897" y="3463917"/>
            <a:ext cx="454687" cy="445306"/>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4193797" y="217378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6" name="直线连接符 45"/>
          <p:cNvCxnSpPr>
            <a:stCxn id="42" idx="3"/>
            <a:endCxn id="5" idx="0"/>
          </p:cNvCxnSpPr>
          <p:nvPr/>
        </p:nvCxnSpPr>
        <p:spPr>
          <a:xfrm flipH="1">
            <a:off x="3504098" y="2629066"/>
            <a:ext cx="767814" cy="542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42" idx="5"/>
            <a:endCxn id="38" idx="1"/>
          </p:cNvCxnSpPr>
          <p:nvPr/>
        </p:nvCxnSpPr>
        <p:spPr>
          <a:xfrm>
            <a:off x="4649082" y="2629066"/>
            <a:ext cx="799502" cy="457681"/>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136768" y="1550746"/>
            <a:ext cx="3021981"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微软雅黑" panose="020B0503020204020204" pitchFamily="34" charset="-122"/>
                <a:ea typeface="微软雅黑" panose="020B0503020204020204" pitchFamily="34" charset="-122"/>
              </a:rPr>
              <a:t>前序遍历结果：</a:t>
            </a:r>
            <a:r>
              <a:rPr lang="en-US" altLang="zh-CN" sz="2400" dirty="0">
                <a:solidFill>
                  <a:srgbClr val="333333"/>
                </a:solidFill>
                <a:effectLst/>
                <a:latin typeface="微软雅黑" panose="020B0503020204020204" pitchFamily="34" charset="-122"/>
                <a:ea typeface="微软雅黑" panose="020B0503020204020204" pitchFamily="34" charset="-122"/>
              </a:rPr>
              <a:t>+ 9  </a:t>
            </a:r>
            <a:endParaRPr kumimoji="1" lang="zh-CN" altLang="en-US" sz="2400" dirty="0">
              <a:latin typeface="微软雅黑" panose="020B0503020204020204" pitchFamily="34" charset="-122"/>
              <a:ea typeface="微软雅黑" panose="020B0503020204020204" pitchFamily="34" charset="-122"/>
            </a:endParaRPr>
          </a:p>
        </p:txBody>
      </p:sp>
      <p:cxnSp>
        <p:nvCxnSpPr>
          <p:cNvPr id="36" name="直线箭头连接符 25"/>
          <p:cNvCxnSpPr/>
          <p:nvPr/>
        </p:nvCxnSpPr>
        <p:spPr>
          <a:xfrm>
            <a:off x="4460497" y="1670317"/>
            <a:ext cx="0" cy="43180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表达式树的非递归前序遍历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2468515" y="6074123"/>
            <a:ext cx="443743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00B0F0"/>
                </a:solidFill>
                <a:effectLst/>
                <a:latin typeface="Times New Roman" panose="02020603050405020304" pitchFamily="18" charset="0"/>
                <a:ea typeface="宋体" panose="02010600030101010101" pitchFamily="2" charset="-122"/>
              </a:rPr>
              <a:t>中缀表达式：</a:t>
            </a:r>
            <a:r>
              <a:rPr lang="en-US" altLang="zh-CN" sz="2400" dirty="0">
                <a:solidFill>
                  <a:srgbClr val="00B0F0"/>
                </a:solidFill>
                <a:effectLst/>
                <a:latin typeface="Times New Roman" panose="02020603050405020304" pitchFamily="18" charset="0"/>
                <a:ea typeface="宋体" panose="02010600030101010101" pitchFamily="2" charset="-122"/>
              </a:rPr>
              <a:t>9</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(6</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3</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2)</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8</a:t>
            </a:r>
            <a:r>
              <a:rPr lang="zh-CN" altLang="zh-CN" sz="2400" dirty="0">
                <a:solidFill>
                  <a:srgbClr val="00B0F0"/>
                </a:solidFill>
                <a:effectLst/>
              </a:rPr>
              <a:t> </a:t>
            </a:r>
            <a:endParaRPr kumimoji="1" lang="zh-CN" altLang="en-US" sz="2400" dirty="0">
              <a:solidFill>
                <a:srgbClr val="00B0F0"/>
              </a:solidFill>
            </a:endParaRPr>
          </a:p>
        </p:txBody>
      </p:sp>
      <p:sp>
        <p:nvSpPr>
          <p:cNvPr id="6" name="矩形 5"/>
          <p:cNvSpPr/>
          <p:nvPr/>
        </p:nvSpPr>
        <p:spPr>
          <a:xfrm>
            <a:off x="1183170" y="5031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183170" y="4584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183170" y="4142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183170" y="3695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679450" y="5707538"/>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5689371" y="2491281"/>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187054" y="2260614"/>
            <a:ext cx="87716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结点栈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237398" y="317111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sp>
        <p:nvSpPr>
          <p:cNvPr id="9" name="椭圆 8"/>
          <p:cNvSpPr/>
          <p:nvPr/>
        </p:nvSpPr>
        <p:spPr>
          <a:xfrm>
            <a:off x="4193797" y="536973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sp>
        <p:nvSpPr>
          <p:cNvPr id="14" name="矩形 13"/>
          <p:cNvSpPr/>
          <p:nvPr/>
        </p:nvSpPr>
        <p:spPr>
          <a:xfrm>
            <a:off x="1183170" y="32565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183170" y="28093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167609" y="54136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6032934" y="5411065"/>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505519" y="457727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960804" y="5032557"/>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434309" y="5032557"/>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727197" y="390922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182482" y="4364508"/>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460497" y="4364508"/>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136768" y="386650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43" name="直线连接符 42"/>
          <p:cNvCxnSpPr>
            <a:stCxn id="38" idx="5"/>
            <a:endCxn id="25" idx="0"/>
          </p:cNvCxnSpPr>
          <p:nvPr/>
        </p:nvCxnSpPr>
        <p:spPr>
          <a:xfrm>
            <a:off x="5825754" y="3463917"/>
            <a:ext cx="577714" cy="4025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370469" y="300863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5" name="直线连接符 44"/>
          <p:cNvCxnSpPr>
            <a:stCxn id="38" idx="3"/>
            <a:endCxn id="31" idx="0"/>
          </p:cNvCxnSpPr>
          <p:nvPr/>
        </p:nvCxnSpPr>
        <p:spPr>
          <a:xfrm flipH="1">
            <a:off x="4993897" y="3463917"/>
            <a:ext cx="454687" cy="445306"/>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4193797" y="217378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6" name="直线连接符 45"/>
          <p:cNvCxnSpPr>
            <a:stCxn id="42" idx="3"/>
            <a:endCxn id="5" idx="0"/>
          </p:cNvCxnSpPr>
          <p:nvPr/>
        </p:nvCxnSpPr>
        <p:spPr>
          <a:xfrm flipH="1">
            <a:off x="3504098" y="2629066"/>
            <a:ext cx="767814" cy="542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42" idx="5"/>
            <a:endCxn id="38" idx="1"/>
          </p:cNvCxnSpPr>
          <p:nvPr/>
        </p:nvCxnSpPr>
        <p:spPr>
          <a:xfrm>
            <a:off x="4649082" y="2629066"/>
            <a:ext cx="799502" cy="457681"/>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136768" y="1550746"/>
            <a:ext cx="3296095"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微软雅黑" panose="020B0503020204020204" pitchFamily="34" charset="-122"/>
                <a:ea typeface="微软雅黑" panose="020B0503020204020204" pitchFamily="34" charset="-122"/>
              </a:rPr>
              <a:t>前序遍历结果：</a:t>
            </a:r>
            <a:r>
              <a:rPr lang="en-US" altLang="zh-CN" sz="2400" dirty="0">
                <a:solidFill>
                  <a:srgbClr val="333333"/>
                </a:solidFill>
                <a:effectLst/>
                <a:latin typeface="微软雅黑" panose="020B0503020204020204" pitchFamily="34" charset="-122"/>
                <a:ea typeface="微软雅黑" panose="020B0503020204020204" pitchFamily="34" charset="-122"/>
              </a:rPr>
              <a:t>+ 9 </a:t>
            </a:r>
            <a:r>
              <a:rPr lang="zh-CN" altLang="en-US" sz="2400" dirty="0">
                <a:solidFill>
                  <a:srgbClr val="333333"/>
                </a:solidFill>
                <a:latin typeface="微软雅黑" panose="020B0503020204020204" pitchFamily="34" charset="-122"/>
                <a:ea typeface="微软雅黑" panose="020B0503020204020204" pitchFamily="34" charset="-122"/>
              </a:rPr>
              <a:t>  </a:t>
            </a:r>
            <a:r>
              <a:rPr lang="en-US" altLang="zh-CN" sz="2400" dirty="0">
                <a:solidFill>
                  <a:srgbClr val="333333"/>
                </a:solidFill>
                <a:effectLst/>
                <a:latin typeface="微软雅黑" panose="020B0503020204020204" pitchFamily="34" charset="-122"/>
                <a:ea typeface="微软雅黑" panose="020B0503020204020204" pitchFamily="34" charset="-122"/>
              </a:rPr>
              <a:t>  </a:t>
            </a:r>
            <a:endParaRPr kumimoji="1"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表达式树的非递归前序遍历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2468515" y="6074123"/>
            <a:ext cx="443743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00B0F0"/>
                </a:solidFill>
                <a:effectLst/>
                <a:latin typeface="Times New Roman" panose="02020603050405020304" pitchFamily="18" charset="0"/>
                <a:ea typeface="宋体" panose="02010600030101010101" pitchFamily="2" charset="-122"/>
              </a:rPr>
              <a:t>中缀表达式：</a:t>
            </a:r>
            <a:r>
              <a:rPr lang="en-US" altLang="zh-CN" sz="2400" dirty="0">
                <a:solidFill>
                  <a:srgbClr val="00B0F0"/>
                </a:solidFill>
                <a:effectLst/>
                <a:latin typeface="Times New Roman" panose="02020603050405020304" pitchFamily="18" charset="0"/>
                <a:ea typeface="宋体" panose="02010600030101010101" pitchFamily="2" charset="-122"/>
              </a:rPr>
              <a:t>9</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(6</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3</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2)</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8</a:t>
            </a:r>
            <a:r>
              <a:rPr lang="zh-CN" altLang="zh-CN" sz="2400" dirty="0">
                <a:solidFill>
                  <a:srgbClr val="00B0F0"/>
                </a:solidFill>
                <a:effectLst/>
              </a:rPr>
              <a:t> </a:t>
            </a:r>
            <a:endParaRPr kumimoji="1" lang="zh-CN" altLang="en-US" sz="2400" dirty="0">
              <a:solidFill>
                <a:srgbClr val="00B0F0"/>
              </a:solidFill>
            </a:endParaRPr>
          </a:p>
        </p:txBody>
      </p:sp>
      <p:sp>
        <p:nvSpPr>
          <p:cNvPr id="6" name="矩形 5"/>
          <p:cNvSpPr/>
          <p:nvPr/>
        </p:nvSpPr>
        <p:spPr>
          <a:xfrm>
            <a:off x="1183170" y="5031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183170" y="4584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183170" y="4142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183170" y="3695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732320" y="5217333"/>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4893983" y="3434702"/>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187054" y="2260614"/>
            <a:ext cx="87716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结点栈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237398" y="317111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sp>
        <p:nvSpPr>
          <p:cNvPr id="9" name="椭圆 8"/>
          <p:cNvSpPr/>
          <p:nvPr/>
        </p:nvSpPr>
        <p:spPr>
          <a:xfrm>
            <a:off x="4193797" y="536973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sp>
        <p:nvSpPr>
          <p:cNvPr id="14" name="矩形 13"/>
          <p:cNvSpPr/>
          <p:nvPr/>
        </p:nvSpPr>
        <p:spPr>
          <a:xfrm>
            <a:off x="1183170" y="32565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183170" y="28093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167609" y="54136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6032934" y="5411065"/>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505519" y="457727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960804" y="5032557"/>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434309" y="5032557"/>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727197" y="390922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182482" y="4364508"/>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460497" y="4364508"/>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136768" y="386650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43" name="直线连接符 42"/>
          <p:cNvCxnSpPr>
            <a:stCxn id="38" idx="5"/>
            <a:endCxn id="25" idx="0"/>
          </p:cNvCxnSpPr>
          <p:nvPr/>
        </p:nvCxnSpPr>
        <p:spPr>
          <a:xfrm>
            <a:off x="5825754" y="3463917"/>
            <a:ext cx="577714" cy="4025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370469" y="300863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5" name="直线连接符 44"/>
          <p:cNvCxnSpPr>
            <a:stCxn id="38" idx="3"/>
            <a:endCxn id="31" idx="0"/>
          </p:cNvCxnSpPr>
          <p:nvPr/>
        </p:nvCxnSpPr>
        <p:spPr>
          <a:xfrm flipH="1">
            <a:off x="4993897" y="3463917"/>
            <a:ext cx="454687" cy="445306"/>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4193797" y="217378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6" name="直线连接符 45"/>
          <p:cNvCxnSpPr>
            <a:stCxn id="42" idx="3"/>
            <a:endCxn id="5" idx="0"/>
          </p:cNvCxnSpPr>
          <p:nvPr/>
        </p:nvCxnSpPr>
        <p:spPr>
          <a:xfrm flipH="1">
            <a:off x="3504098" y="2629066"/>
            <a:ext cx="767814" cy="542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42" idx="5"/>
            <a:endCxn id="38" idx="1"/>
          </p:cNvCxnSpPr>
          <p:nvPr/>
        </p:nvCxnSpPr>
        <p:spPr>
          <a:xfrm>
            <a:off x="4649082" y="2629066"/>
            <a:ext cx="799502" cy="457681"/>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136768" y="1550746"/>
            <a:ext cx="3244799"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微软雅黑" panose="020B0503020204020204" pitchFamily="34" charset="-122"/>
                <a:ea typeface="微软雅黑" panose="020B0503020204020204" pitchFamily="34" charset="-122"/>
              </a:rPr>
              <a:t>前序遍历结果：</a:t>
            </a:r>
            <a:r>
              <a:rPr lang="en-US" altLang="zh-CN" sz="2400" dirty="0">
                <a:solidFill>
                  <a:srgbClr val="333333"/>
                </a:solidFill>
                <a:effectLst/>
                <a:latin typeface="微软雅黑" panose="020B0503020204020204" pitchFamily="34" charset="-122"/>
                <a:ea typeface="微软雅黑" panose="020B0503020204020204" pitchFamily="34" charset="-122"/>
              </a:rPr>
              <a:t>+ 9 /  </a:t>
            </a:r>
            <a:endParaRPr kumimoji="1" lang="zh-CN" altLang="en-US" sz="2400" dirty="0">
              <a:latin typeface="微软雅黑" panose="020B0503020204020204" pitchFamily="34" charset="-122"/>
              <a:ea typeface="微软雅黑" panose="020B0503020204020204" pitchFamily="34" charset="-122"/>
            </a:endParaRPr>
          </a:p>
        </p:txBody>
      </p:sp>
      <p:cxnSp>
        <p:nvCxnSpPr>
          <p:cNvPr id="35" name="曲线连接符 11"/>
          <p:cNvCxnSpPr>
            <a:endCxn id="38" idx="2"/>
          </p:cNvCxnSpPr>
          <p:nvPr/>
        </p:nvCxnSpPr>
        <p:spPr>
          <a:xfrm flipV="1">
            <a:off x="1625635" y="3275332"/>
            <a:ext cx="3744834" cy="197840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表达式树的非递归前序遍历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2468515" y="6074123"/>
            <a:ext cx="443743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00B0F0"/>
                </a:solidFill>
                <a:effectLst/>
                <a:latin typeface="Times New Roman" panose="02020603050405020304" pitchFamily="18" charset="0"/>
                <a:ea typeface="宋体" panose="02010600030101010101" pitchFamily="2" charset="-122"/>
              </a:rPr>
              <a:t>中缀表达式：</a:t>
            </a:r>
            <a:r>
              <a:rPr lang="en-US" altLang="zh-CN" sz="2400" dirty="0">
                <a:solidFill>
                  <a:srgbClr val="00B0F0"/>
                </a:solidFill>
                <a:effectLst/>
                <a:latin typeface="Times New Roman" panose="02020603050405020304" pitchFamily="18" charset="0"/>
                <a:ea typeface="宋体" panose="02010600030101010101" pitchFamily="2" charset="-122"/>
              </a:rPr>
              <a:t>9</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(6</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3</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2)</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8</a:t>
            </a:r>
            <a:r>
              <a:rPr lang="zh-CN" altLang="zh-CN" sz="2400" dirty="0">
                <a:solidFill>
                  <a:srgbClr val="00B0F0"/>
                </a:solidFill>
                <a:effectLst/>
              </a:rPr>
              <a:t> </a:t>
            </a:r>
            <a:endParaRPr kumimoji="1" lang="zh-CN" altLang="en-US" sz="2400" dirty="0">
              <a:solidFill>
                <a:srgbClr val="00B0F0"/>
              </a:solidFill>
            </a:endParaRPr>
          </a:p>
        </p:txBody>
      </p:sp>
      <p:sp>
        <p:nvSpPr>
          <p:cNvPr id="6" name="矩形 5"/>
          <p:cNvSpPr/>
          <p:nvPr/>
        </p:nvSpPr>
        <p:spPr>
          <a:xfrm>
            <a:off x="1183170" y="5031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183170" y="4584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183170" y="4142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183170" y="3695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740257" y="4753174"/>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4254523" y="4937933"/>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187054" y="2260614"/>
            <a:ext cx="87716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结点栈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237398" y="317111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sp>
        <p:nvSpPr>
          <p:cNvPr id="9" name="椭圆 8"/>
          <p:cNvSpPr/>
          <p:nvPr/>
        </p:nvSpPr>
        <p:spPr>
          <a:xfrm>
            <a:off x="4193797" y="536973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sp>
        <p:nvSpPr>
          <p:cNvPr id="14" name="矩形 13"/>
          <p:cNvSpPr/>
          <p:nvPr/>
        </p:nvSpPr>
        <p:spPr>
          <a:xfrm>
            <a:off x="1183170" y="32565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183170" y="28093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167609" y="54136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6032934" y="5411065"/>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505519" y="457727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960804" y="5032557"/>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434309" y="5032557"/>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727197" y="390922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182482" y="4364508"/>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460497" y="4364508"/>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136768" y="386650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43" name="直线连接符 42"/>
          <p:cNvCxnSpPr>
            <a:stCxn id="38" idx="5"/>
            <a:endCxn id="25" idx="0"/>
          </p:cNvCxnSpPr>
          <p:nvPr/>
        </p:nvCxnSpPr>
        <p:spPr>
          <a:xfrm>
            <a:off x="5825754" y="3463917"/>
            <a:ext cx="577714" cy="4025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370469" y="300863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5" name="直线连接符 44"/>
          <p:cNvCxnSpPr>
            <a:stCxn id="38" idx="3"/>
            <a:endCxn id="31" idx="0"/>
          </p:cNvCxnSpPr>
          <p:nvPr/>
        </p:nvCxnSpPr>
        <p:spPr>
          <a:xfrm flipH="1">
            <a:off x="4993897" y="3463917"/>
            <a:ext cx="454687" cy="445306"/>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4193797" y="217378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6" name="直线连接符 45"/>
          <p:cNvCxnSpPr>
            <a:stCxn id="42" idx="3"/>
            <a:endCxn id="5" idx="0"/>
          </p:cNvCxnSpPr>
          <p:nvPr/>
        </p:nvCxnSpPr>
        <p:spPr>
          <a:xfrm flipH="1">
            <a:off x="3504098" y="2629066"/>
            <a:ext cx="767814" cy="542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42" idx="5"/>
            <a:endCxn id="38" idx="1"/>
          </p:cNvCxnSpPr>
          <p:nvPr/>
        </p:nvCxnSpPr>
        <p:spPr>
          <a:xfrm>
            <a:off x="4649082" y="2629066"/>
            <a:ext cx="799502" cy="457681"/>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136768" y="1550746"/>
            <a:ext cx="3563796"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微软雅黑" panose="020B0503020204020204" pitchFamily="34" charset="-122"/>
                <a:ea typeface="微软雅黑" panose="020B0503020204020204" pitchFamily="34" charset="-122"/>
              </a:rPr>
              <a:t>前序遍历结果：</a:t>
            </a:r>
            <a:r>
              <a:rPr lang="en-US" altLang="zh-CN" sz="2400" dirty="0">
                <a:solidFill>
                  <a:srgbClr val="333333"/>
                </a:solidFill>
                <a:effectLst/>
                <a:latin typeface="微软雅黑" panose="020B0503020204020204" pitchFamily="34" charset="-122"/>
                <a:ea typeface="微软雅黑" panose="020B0503020204020204" pitchFamily="34" charset="-122"/>
              </a:rPr>
              <a:t>+ 9 / +  </a:t>
            </a:r>
            <a:endParaRPr kumimoji="1" lang="zh-CN" altLang="en-US" sz="2400" dirty="0">
              <a:latin typeface="微软雅黑" panose="020B0503020204020204" pitchFamily="34" charset="-122"/>
              <a:ea typeface="微软雅黑" panose="020B0503020204020204" pitchFamily="34" charset="-122"/>
            </a:endParaRPr>
          </a:p>
        </p:txBody>
      </p:sp>
      <p:cxnSp>
        <p:nvCxnSpPr>
          <p:cNvPr id="35" name="曲线连接符 11"/>
          <p:cNvCxnSpPr>
            <a:endCxn id="38" idx="2"/>
          </p:cNvCxnSpPr>
          <p:nvPr/>
        </p:nvCxnSpPr>
        <p:spPr>
          <a:xfrm flipV="1">
            <a:off x="1625635" y="3275332"/>
            <a:ext cx="3744834" cy="197840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6" name="曲线连接符 11"/>
          <p:cNvCxnSpPr>
            <a:endCxn id="31" idx="2"/>
          </p:cNvCxnSpPr>
          <p:nvPr/>
        </p:nvCxnSpPr>
        <p:spPr>
          <a:xfrm flipV="1">
            <a:off x="1664693" y="4175923"/>
            <a:ext cx="3062504" cy="633202"/>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表达式树的非递归前序遍历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2468515" y="6074123"/>
            <a:ext cx="443743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00B0F0"/>
                </a:solidFill>
                <a:effectLst/>
                <a:latin typeface="Times New Roman" panose="02020603050405020304" pitchFamily="18" charset="0"/>
                <a:ea typeface="宋体" panose="02010600030101010101" pitchFamily="2" charset="-122"/>
              </a:rPr>
              <a:t>中缀表达式：</a:t>
            </a:r>
            <a:r>
              <a:rPr lang="en-US" altLang="zh-CN" sz="2400" dirty="0">
                <a:solidFill>
                  <a:srgbClr val="00B0F0"/>
                </a:solidFill>
                <a:effectLst/>
                <a:latin typeface="Times New Roman" panose="02020603050405020304" pitchFamily="18" charset="0"/>
                <a:ea typeface="宋体" panose="02010600030101010101" pitchFamily="2" charset="-122"/>
              </a:rPr>
              <a:t>9</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(6</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3</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2)</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8</a:t>
            </a:r>
            <a:r>
              <a:rPr lang="zh-CN" altLang="zh-CN" sz="2400" dirty="0">
                <a:solidFill>
                  <a:srgbClr val="00B0F0"/>
                </a:solidFill>
                <a:effectLst/>
              </a:rPr>
              <a:t> </a:t>
            </a:r>
            <a:endParaRPr kumimoji="1" lang="zh-CN" altLang="en-US" sz="2400" dirty="0">
              <a:solidFill>
                <a:srgbClr val="00B0F0"/>
              </a:solidFill>
            </a:endParaRPr>
          </a:p>
        </p:txBody>
      </p:sp>
      <p:sp>
        <p:nvSpPr>
          <p:cNvPr id="6" name="矩形 5"/>
          <p:cNvSpPr/>
          <p:nvPr/>
        </p:nvSpPr>
        <p:spPr>
          <a:xfrm>
            <a:off x="1183170" y="5031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183170" y="4584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183170" y="4142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183170" y="3695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732320" y="4288308"/>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3970393" y="5636433"/>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187054" y="2260614"/>
            <a:ext cx="87716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结点栈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237398" y="317111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sp>
        <p:nvSpPr>
          <p:cNvPr id="9" name="椭圆 8"/>
          <p:cNvSpPr/>
          <p:nvPr/>
        </p:nvSpPr>
        <p:spPr>
          <a:xfrm>
            <a:off x="4193797" y="536973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sp>
        <p:nvSpPr>
          <p:cNvPr id="14" name="矩形 13"/>
          <p:cNvSpPr/>
          <p:nvPr/>
        </p:nvSpPr>
        <p:spPr>
          <a:xfrm>
            <a:off x="1183170" y="32565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183170" y="28093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167609" y="54136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6032934" y="5411065"/>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505519" y="457727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960804" y="5032557"/>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434309" y="5032557"/>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727197" y="390922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182482" y="4364508"/>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460497" y="4364508"/>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136768" y="386650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43" name="直线连接符 42"/>
          <p:cNvCxnSpPr>
            <a:stCxn id="38" idx="5"/>
            <a:endCxn id="25" idx="0"/>
          </p:cNvCxnSpPr>
          <p:nvPr/>
        </p:nvCxnSpPr>
        <p:spPr>
          <a:xfrm>
            <a:off x="5825754" y="3463917"/>
            <a:ext cx="577714" cy="4025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370469" y="300863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5" name="直线连接符 44"/>
          <p:cNvCxnSpPr>
            <a:stCxn id="38" idx="3"/>
            <a:endCxn id="31" idx="0"/>
          </p:cNvCxnSpPr>
          <p:nvPr/>
        </p:nvCxnSpPr>
        <p:spPr>
          <a:xfrm flipH="1">
            <a:off x="4993897" y="3463917"/>
            <a:ext cx="454687" cy="445306"/>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4193797" y="217378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6" name="直线连接符 45"/>
          <p:cNvCxnSpPr>
            <a:stCxn id="42" idx="3"/>
            <a:endCxn id="5" idx="0"/>
          </p:cNvCxnSpPr>
          <p:nvPr/>
        </p:nvCxnSpPr>
        <p:spPr>
          <a:xfrm flipH="1">
            <a:off x="3504098" y="2629066"/>
            <a:ext cx="767814" cy="542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42" idx="5"/>
            <a:endCxn id="38" idx="1"/>
          </p:cNvCxnSpPr>
          <p:nvPr/>
        </p:nvCxnSpPr>
        <p:spPr>
          <a:xfrm>
            <a:off x="4649082" y="2629066"/>
            <a:ext cx="799502" cy="457681"/>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136768" y="1550746"/>
            <a:ext cx="3927678"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微软雅黑" panose="020B0503020204020204" pitchFamily="34" charset="-122"/>
                <a:ea typeface="微软雅黑" panose="020B0503020204020204" pitchFamily="34" charset="-122"/>
              </a:rPr>
              <a:t>前序遍历结果：</a:t>
            </a:r>
            <a:r>
              <a:rPr lang="en-US" altLang="zh-CN" sz="2400" dirty="0">
                <a:solidFill>
                  <a:srgbClr val="333333"/>
                </a:solidFill>
                <a:effectLst/>
                <a:latin typeface="微软雅黑" panose="020B0503020204020204" pitchFamily="34" charset="-122"/>
                <a:ea typeface="微软雅黑" panose="020B0503020204020204" pitchFamily="34" charset="-122"/>
              </a:rPr>
              <a:t>+ 9 / + 6  </a:t>
            </a:r>
            <a:endParaRPr kumimoji="1" lang="zh-CN" altLang="en-US" sz="2400" dirty="0">
              <a:latin typeface="微软雅黑" panose="020B0503020204020204" pitchFamily="34" charset="-122"/>
              <a:ea typeface="微软雅黑" panose="020B0503020204020204" pitchFamily="34" charset="-122"/>
            </a:endParaRPr>
          </a:p>
        </p:txBody>
      </p:sp>
      <p:cxnSp>
        <p:nvCxnSpPr>
          <p:cNvPr id="35" name="曲线连接符 11"/>
          <p:cNvCxnSpPr>
            <a:endCxn id="38" idx="2"/>
          </p:cNvCxnSpPr>
          <p:nvPr/>
        </p:nvCxnSpPr>
        <p:spPr>
          <a:xfrm flipV="1">
            <a:off x="1625635" y="3275332"/>
            <a:ext cx="3744834" cy="197840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6" name="曲线连接符 11"/>
          <p:cNvCxnSpPr>
            <a:endCxn id="31" idx="2"/>
          </p:cNvCxnSpPr>
          <p:nvPr/>
        </p:nvCxnSpPr>
        <p:spPr>
          <a:xfrm flipV="1">
            <a:off x="1664693" y="4175923"/>
            <a:ext cx="3062504" cy="633202"/>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9" name="曲线连接符 11"/>
          <p:cNvCxnSpPr>
            <a:endCxn id="9" idx="2"/>
          </p:cNvCxnSpPr>
          <p:nvPr/>
        </p:nvCxnSpPr>
        <p:spPr>
          <a:xfrm>
            <a:off x="1625635" y="4364509"/>
            <a:ext cx="2568162" cy="1271924"/>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表达式树的非递归前序遍历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2468515" y="6074123"/>
            <a:ext cx="443743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00B0F0"/>
                </a:solidFill>
                <a:effectLst/>
                <a:latin typeface="Times New Roman" panose="02020603050405020304" pitchFamily="18" charset="0"/>
                <a:ea typeface="宋体" panose="02010600030101010101" pitchFamily="2" charset="-122"/>
              </a:rPr>
              <a:t>中缀表达式：</a:t>
            </a:r>
            <a:r>
              <a:rPr lang="en-US" altLang="zh-CN" sz="2400" dirty="0">
                <a:solidFill>
                  <a:srgbClr val="00B0F0"/>
                </a:solidFill>
                <a:effectLst/>
                <a:latin typeface="Times New Roman" panose="02020603050405020304" pitchFamily="18" charset="0"/>
                <a:ea typeface="宋体" panose="02010600030101010101" pitchFamily="2" charset="-122"/>
              </a:rPr>
              <a:t>9</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(6</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3</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2)</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8</a:t>
            </a:r>
            <a:r>
              <a:rPr lang="zh-CN" altLang="zh-CN" sz="2400" dirty="0">
                <a:solidFill>
                  <a:srgbClr val="00B0F0"/>
                </a:solidFill>
                <a:effectLst/>
              </a:rPr>
              <a:t> </a:t>
            </a:r>
            <a:endParaRPr kumimoji="1" lang="zh-CN" altLang="en-US" sz="2400" dirty="0">
              <a:solidFill>
                <a:srgbClr val="00B0F0"/>
              </a:solidFill>
            </a:endParaRPr>
          </a:p>
        </p:txBody>
      </p:sp>
      <p:sp>
        <p:nvSpPr>
          <p:cNvPr id="6" name="矩形 5"/>
          <p:cNvSpPr/>
          <p:nvPr/>
        </p:nvSpPr>
        <p:spPr>
          <a:xfrm>
            <a:off x="1183170" y="5031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183170" y="4584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183170" y="4142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183170" y="3695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774616" y="4730358"/>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p:cNvSpPr txBox="1"/>
          <p:nvPr/>
        </p:nvSpPr>
        <p:spPr>
          <a:xfrm>
            <a:off x="1187054" y="2260614"/>
            <a:ext cx="87716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结点栈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237398" y="317111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sp>
        <p:nvSpPr>
          <p:cNvPr id="9" name="椭圆 8"/>
          <p:cNvSpPr/>
          <p:nvPr/>
        </p:nvSpPr>
        <p:spPr>
          <a:xfrm>
            <a:off x="4193797" y="536973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sp>
        <p:nvSpPr>
          <p:cNvPr id="14" name="矩形 13"/>
          <p:cNvSpPr/>
          <p:nvPr/>
        </p:nvSpPr>
        <p:spPr>
          <a:xfrm>
            <a:off x="1183170" y="32565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183170" y="28093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167609" y="54136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6032934" y="5411065"/>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505519" y="457727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960804" y="5032557"/>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434309" y="5032557"/>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727197" y="390922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182482" y="4364508"/>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460497" y="4364508"/>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136768" y="386650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43" name="直线连接符 42"/>
          <p:cNvCxnSpPr>
            <a:stCxn id="38" idx="5"/>
            <a:endCxn id="25" idx="0"/>
          </p:cNvCxnSpPr>
          <p:nvPr/>
        </p:nvCxnSpPr>
        <p:spPr>
          <a:xfrm>
            <a:off x="5825754" y="3463917"/>
            <a:ext cx="577714" cy="4025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370469" y="300863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5" name="直线连接符 44"/>
          <p:cNvCxnSpPr>
            <a:stCxn id="38" idx="3"/>
            <a:endCxn id="31" idx="0"/>
          </p:cNvCxnSpPr>
          <p:nvPr/>
        </p:nvCxnSpPr>
        <p:spPr>
          <a:xfrm flipH="1">
            <a:off x="4993897" y="3463917"/>
            <a:ext cx="454687" cy="445306"/>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4193797" y="217378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6" name="直线连接符 45"/>
          <p:cNvCxnSpPr>
            <a:stCxn id="42" idx="3"/>
            <a:endCxn id="5" idx="0"/>
          </p:cNvCxnSpPr>
          <p:nvPr/>
        </p:nvCxnSpPr>
        <p:spPr>
          <a:xfrm flipH="1">
            <a:off x="3504098" y="2629066"/>
            <a:ext cx="767814" cy="542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42" idx="5"/>
            <a:endCxn id="38" idx="1"/>
          </p:cNvCxnSpPr>
          <p:nvPr/>
        </p:nvCxnSpPr>
        <p:spPr>
          <a:xfrm>
            <a:off x="4649082" y="2629066"/>
            <a:ext cx="799502" cy="457681"/>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136768" y="1550746"/>
            <a:ext cx="3927678"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微软雅黑" panose="020B0503020204020204" pitchFamily="34" charset="-122"/>
                <a:ea typeface="微软雅黑" panose="020B0503020204020204" pitchFamily="34" charset="-122"/>
              </a:rPr>
              <a:t>前序遍历结果：</a:t>
            </a:r>
            <a:r>
              <a:rPr lang="en-US" altLang="zh-CN" sz="2400" dirty="0">
                <a:solidFill>
                  <a:srgbClr val="333333"/>
                </a:solidFill>
                <a:effectLst/>
                <a:latin typeface="微软雅黑" panose="020B0503020204020204" pitchFamily="34" charset="-122"/>
                <a:ea typeface="微软雅黑" panose="020B0503020204020204" pitchFamily="34" charset="-122"/>
              </a:rPr>
              <a:t>+ 9 / + 6  </a:t>
            </a:r>
            <a:endParaRPr kumimoji="1" lang="zh-CN" altLang="en-US" sz="2400" dirty="0">
              <a:latin typeface="微软雅黑" panose="020B0503020204020204" pitchFamily="34" charset="-122"/>
              <a:ea typeface="微软雅黑" panose="020B0503020204020204" pitchFamily="34" charset="-122"/>
            </a:endParaRPr>
          </a:p>
        </p:txBody>
      </p:sp>
      <p:cxnSp>
        <p:nvCxnSpPr>
          <p:cNvPr id="35" name="曲线连接符 11"/>
          <p:cNvCxnSpPr>
            <a:endCxn id="38" idx="2"/>
          </p:cNvCxnSpPr>
          <p:nvPr/>
        </p:nvCxnSpPr>
        <p:spPr>
          <a:xfrm flipV="1">
            <a:off x="1625635" y="3275332"/>
            <a:ext cx="3744834" cy="197840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6" name="曲线连接符 11"/>
          <p:cNvCxnSpPr>
            <a:endCxn id="31" idx="2"/>
          </p:cNvCxnSpPr>
          <p:nvPr/>
        </p:nvCxnSpPr>
        <p:spPr>
          <a:xfrm flipV="1">
            <a:off x="1664693" y="4175923"/>
            <a:ext cx="3062504" cy="633202"/>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0" name="直线箭头连接符 25"/>
          <p:cNvCxnSpPr/>
          <p:nvPr/>
        </p:nvCxnSpPr>
        <p:spPr>
          <a:xfrm>
            <a:off x="4373411" y="4882758"/>
            <a:ext cx="0" cy="43180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表达式树的非递归前序遍历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2468515" y="6074123"/>
            <a:ext cx="443743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00B0F0"/>
                </a:solidFill>
                <a:effectLst/>
                <a:latin typeface="Times New Roman" panose="02020603050405020304" pitchFamily="18" charset="0"/>
                <a:ea typeface="宋体" panose="02010600030101010101" pitchFamily="2" charset="-122"/>
              </a:rPr>
              <a:t>中缀表达式：</a:t>
            </a:r>
            <a:r>
              <a:rPr lang="en-US" altLang="zh-CN" sz="2400" dirty="0">
                <a:solidFill>
                  <a:srgbClr val="00B0F0"/>
                </a:solidFill>
                <a:effectLst/>
                <a:latin typeface="Times New Roman" panose="02020603050405020304" pitchFamily="18" charset="0"/>
                <a:ea typeface="宋体" panose="02010600030101010101" pitchFamily="2" charset="-122"/>
              </a:rPr>
              <a:t>9</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(6</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3</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2)</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8</a:t>
            </a:r>
            <a:r>
              <a:rPr lang="zh-CN" altLang="zh-CN" sz="2400" dirty="0">
                <a:solidFill>
                  <a:srgbClr val="00B0F0"/>
                </a:solidFill>
                <a:effectLst/>
              </a:rPr>
              <a:t> </a:t>
            </a:r>
            <a:endParaRPr kumimoji="1" lang="zh-CN" altLang="en-US" sz="2400" dirty="0">
              <a:solidFill>
                <a:srgbClr val="00B0F0"/>
              </a:solidFill>
            </a:endParaRPr>
          </a:p>
        </p:txBody>
      </p:sp>
      <p:sp>
        <p:nvSpPr>
          <p:cNvPr id="6" name="矩形 5"/>
          <p:cNvSpPr/>
          <p:nvPr/>
        </p:nvSpPr>
        <p:spPr>
          <a:xfrm>
            <a:off x="1183170" y="5031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183170" y="4584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183170" y="4142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183170" y="3695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774616" y="4730358"/>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4840519" y="5642323"/>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187054" y="2260614"/>
            <a:ext cx="87716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结点栈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237398" y="317111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sp>
        <p:nvSpPr>
          <p:cNvPr id="9" name="椭圆 8"/>
          <p:cNvSpPr/>
          <p:nvPr/>
        </p:nvSpPr>
        <p:spPr>
          <a:xfrm>
            <a:off x="4193797" y="536973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sp>
        <p:nvSpPr>
          <p:cNvPr id="14" name="矩形 13"/>
          <p:cNvSpPr/>
          <p:nvPr/>
        </p:nvSpPr>
        <p:spPr>
          <a:xfrm>
            <a:off x="1183170" y="32565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183170" y="28093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167609" y="54136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6032934" y="5411065"/>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505519" y="457727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960804" y="5032557"/>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434309" y="5032557"/>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727197" y="390922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182482" y="4364508"/>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460497" y="4364508"/>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136768" y="386650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43" name="直线连接符 42"/>
          <p:cNvCxnSpPr>
            <a:stCxn id="38" idx="5"/>
            <a:endCxn id="25" idx="0"/>
          </p:cNvCxnSpPr>
          <p:nvPr/>
        </p:nvCxnSpPr>
        <p:spPr>
          <a:xfrm>
            <a:off x="5825754" y="3463917"/>
            <a:ext cx="577714" cy="4025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370469" y="300863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5" name="直线连接符 44"/>
          <p:cNvCxnSpPr>
            <a:stCxn id="38" idx="3"/>
            <a:endCxn id="31" idx="0"/>
          </p:cNvCxnSpPr>
          <p:nvPr/>
        </p:nvCxnSpPr>
        <p:spPr>
          <a:xfrm flipH="1">
            <a:off x="4993897" y="3463917"/>
            <a:ext cx="454687" cy="445306"/>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4193797" y="217378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6" name="直线连接符 45"/>
          <p:cNvCxnSpPr>
            <a:stCxn id="42" idx="3"/>
            <a:endCxn id="5" idx="0"/>
          </p:cNvCxnSpPr>
          <p:nvPr/>
        </p:nvCxnSpPr>
        <p:spPr>
          <a:xfrm flipH="1">
            <a:off x="3504098" y="2629066"/>
            <a:ext cx="767814" cy="542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42" idx="5"/>
            <a:endCxn id="38" idx="1"/>
          </p:cNvCxnSpPr>
          <p:nvPr/>
        </p:nvCxnSpPr>
        <p:spPr>
          <a:xfrm>
            <a:off x="4649082" y="2629066"/>
            <a:ext cx="799502" cy="457681"/>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136768" y="1550746"/>
            <a:ext cx="3927678"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微软雅黑" panose="020B0503020204020204" pitchFamily="34" charset="-122"/>
                <a:ea typeface="微软雅黑" panose="020B0503020204020204" pitchFamily="34" charset="-122"/>
              </a:rPr>
              <a:t>前序遍历结果：</a:t>
            </a:r>
            <a:r>
              <a:rPr lang="en-US" altLang="zh-CN" sz="2400" dirty="0">
                <a:solidFill>
                  <a:srgbClr val="333333"/>
                </a:solidFill>
                <a:effectLst/>
                <a:latin typeface="微软雅黑" panose="020B0503020204020204" pitchFamily="34" charset="-122"/>
                <a:ea typeface="微软雅黑" panose="020B0503020204020204" pitchFamily="34" charset="-122"/>
              </a:rPr>
              <a:t>+ 9 / + 6  </a:t>
            </a:r>
            <a:endParaRPr kumimoji="1" lang="zh-CN" altLang="en-US" sz="2400" dirty="0">
              <a:latin typeface="微软雅黑" panose="020B0503020204020204" pitchFamily="34" charset="-122"/>
              <a:ea typeface="微软雅黑" panose="020B0503020204020204" pitchFamily="34" charset="-122"/>
            </a:endParaRPr>
          </a:p>
        </p:txBody>
      </p:sp>
      <p:cxnSp>
        <p:nvCxnSpPr>
          <p:cNvPr id="35" name="曲线连接符 11"/>
          <p:cNvCxnSpPr>
            <a:endCxn id="38" idx="2"/>
          </p:cNvCxnSpPr>
          <p:nvPr/>
        </p:nvCxnSpPr>
        <p:spPr>
          <a:xfrm flipV="1">
            <a:off x="1625635" y="3275332"/>
            <a:ext cx="3744834" cy="197840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6" name="曲线连接符 11"/>
          <p:cNvCxnSpPr>
            <a:endCxn id="31" idx="2"/>
          </p:cNvCxnSpPr>
          <p:nvPr/>
        </p:nvCxnSpPr>
        <p:spPr>
          <a:xfrm flipV="1">
            <a:off x="1664693" y="4175923"/>
            <a:ext cx="3062504" cy="633202"/>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表达式树的非递归前序遍历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2468515" y="6074123"/>
            <a:ext cx="443743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00B0F0"/>
                </a:solidFill>
                <a:effectLst/>
                <a:latin typeface="Times New Roman" panose="02020603050405020304" pitchFamily="18" charset="0"/>
                <a:ea typeface="宋体" panose="02010600030101010101" pitchFamily="2" charset="-122"/>
              </a:rPr>
              <a:t>中缀表达式：</a:t>
            </a:r>
            <a:r>
              <a:rPr lang="en-US" altLang="zh-CN" sz="2400" dirty="0">
                <a:solidFill>
                  <a:srgbClr val="00B0F0"/>
                </a:solidFill>
                <a:effectLst/>
                <a:latin typeface="Times New Roman" panose="02020603050405020304" pitchFamily="18" charset="0"/>
                <a:ea typeface="宋体" panose="02010600030101010101" pitchFamily="2" charset="-122"/>
              </a:rPr>
              <a:t>9</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(6</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3</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2)</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8</a:t>
            </a:r>
            <a:r>
              <a:rPr lang="zh-CN" altLang="zh-CN" sz="2400" dirty="0">
                <a:solidFill>
                  <a:srgbClr val="00B0F0"/>
                </a:solidFill>
                <a:effectLst/>
              </a:rPr>
              <a:t> </a:t>
            </a:r>
            <a:endParaRPr kumimoji="1" lang="zh-CN" altLang="en-US" sz="2400" dirty="0">
              <a:solidFill>
                <a:srgbClr val="00B0F0"/>
              </a:solidFill>
            </a:endParaRPr>
          </a:p>
        </p:txBody>
      </p:sp>
      <p:sp>
        <p:nvSpPr>
          <p:cNvPr id="6" name="矩形 5"/>
          <p:cNvSpPr/>
          <p:nvPr/>
        </p:nvSpPr>
        <p:spPr>
          <a:xfrm>
            <a:off x="1183170" y="5031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183170" y="4584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183170" y="4142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183170" y="3695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757720" y="5177715"/>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p:cNvSpPr txBox="1"/>
          <p:nvPr/>
        </p:nvSpPr>
        <p:spPr>
          <a:xfrm>
            <a:off x="1187054" y="2260614"/>
            <a:ext cx="87716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结点栈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237398" y="317111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sp>
        <p:nvSpPr>
          <p:cNvPr id="9" name="椭圆 8"/>
          <p:cNvSpPr/>
          <p:nvPr/>
        </p:nvSpPr>
        <p:spPr>
          <a:xfrm>
            <a:off x="4193797" y="536973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sp>
        <p:nvSpPr>
          <p:cNvPr id="14" name="矩形 13"/>
          <p:cNvSpPr/>
          <p:nvPr/>
        </p:nvSpPr>
        <p:spPr>
          <a:xfrm>
            <a:off x="1183170" y="32565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183170" y="28093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167609" y="54136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6032934" y="5411065"/>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505519" y="457727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960804" y="5032557"/>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434309" y="5032557"/>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727197" y="390922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182482" y="4364508"/>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460497" y="4364508"/>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136768" y="386650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43" name="直线连接符 42"/>
          <p:cNvCxnSpPr>
            <a:stCxn id="38" idx="5"/>
            <a:endCxn id="25" idx="0"/>
          </p:cNvCxnSpPr>
          <p:nvPr/>
        </p:nvCxnSpPr>
        <p:spPr>
          <a:xfrm>
            <a:off x="5825754" y="3463917"/>
            <a:ext cx="577714" cy="4025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370469" y="300863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5" name="直线连接符 44"/>
          <p:cNvCxnSpPr>
            <a:stCxn id="38" idx="3"/>
            <a:endCxn id="31" idx="0"/>
          </p:cNvCxnSpPr>
          <p:nvPr/>
        </p:nvCxnSpPr>
        <p:spPr>
          <a:xfrm flipH="1">
            <a:off x="4993897" y="3463917"/>
            <a:ext cx="454687" cy="445306"/>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4193797" y="217378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6" name="直线连接符 45"/>
          <p:cNvCxnSpPr>
            <a:stCxn id="42" idx="3"/>
            <a:endCxn id="5" idx="0"/>
          </p:cNvCxnSpPr>
          <p:nvPr/>
        </p:nvCxnSpPr>
        <p:spPr>
          <a:xfrm flipH="1">
            <a:off x="3504098" y="2629066"/>
            <a:ext cx="767814" cy="542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42" idx="5"/>
            <a:endCxn id="38" idx="1"/>
          </p:cNvCxnSpPr>
          <p:nvPr/>
        </p:nvCxnSpPr>
        <p:spPr>
          <a:xfrm>
            <a:off x="4649082" y="2629066"/>
            <a:ext cx="799502" cy="457681"/>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136768" y="1550746"/>
            <a:ext cx="3927678"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微软雅黑" panose="020B0503020204020204" pitchFamily="34" charset="-122"/>
                <a:ea typeface="微软雅黑" panose="020B0503020204020204" pitchFamily="34" charset="-122"/>
              </a:rPr>
              <a:t>前序遍历结果：</a:t>
            </a:r>
            <a:r>
              <a:rPr lang="en-US" altLang="zh-CN" sz="2400" dirty="0">
                <a:solidFill>
                  <a:srgbClr val="333333"/>
                </a:solidFill>
                <a:effectLst/>
                <a:latin typeface="微软雅黑" panose="020B0503020204020204" pitchFamily="34" charset="-122"/>
                <a:ea typeface="微软雅黑" panose="020B0503020204020204" pitchFamily="34" charset="-122"/>
              </a:rPr>
              <a:t>+ 9 / + 6  </a:t>
            </a:r>
            <a:endParaRPr kumimoji="1" lang="zh-CN" altLang="en-US" sz="2400" dirty="0">
              <a:latin typeface="微软雅黑" panose="020B0503020204020204" pitchFamily="34" charset="-122"/>
              <a:ea typeface="微软雅黑" panose="020B0503020204020204" pitchFamily="34" charset="-122"/>
            </a:endParaRPr>
          </a:p>
        </p:txBody>
      </p:sp>
      <p:cxnSp>
        <p:nvCxnSpPr>
          <p:cNvPr id="35" name="曲线连接符 11"/>
          <p:cNvCxnSpPr>
            <a:endCxn id="38" idx="2"/>
          </p:cNvCxnSpPr>
          <p:nvPr/>
        </p:nvCxnSpPr>
        <p:spPr>
          <a:xfrm flipV="1">
            <a:off x="1625635" y="3275332"/>
            <a:ext cx="3744834" cy="197840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9" name="直线箭头连接符 25"/>
          <p:cNvCxnSpPr/>
          <p:nvPr/>
        </p:nvCxnSpPr>
        <p:spPr>
          <a:xfrm>
            <a:off x="4912254" y="3429000"/>
            <a:ext cx="0" cy="43180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表达式树的非递归前序遍历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2468515" y="6074123"/>
            <a:ext cx="443743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00B0F0"/>
                </a:solidFill>
                <a:effectLst/>
                <a:latin typeface="Times New Roman" panose="02020603050405020304" pitchFamily="18" charset="0"/>
                <a:ea typeface="宋体" panose="02010600030101010101" pitchFamily="2" charset="-122"/>
              </a:rPr>
              <a:t>中缀表达式：</a:t>
            </a:r>
            <a:r>
              <a:rPr lang="en-US" altLang="zh-CN" sz="2400" dirty="0">
                <a:solidFill>
                  <a:srgbClr val="00B0F0"/>
                </a:solidFill>
                <a:effectLst/>
                <a:latin typeface="Times New Roman" panose="02020603050405020304" pitchFamily="18" charset="0"/>
                <a:ea typeface="宋体" panose="02010600030101010101" pitchFamily="2" charset="-122"/>
              </a:rPr>
              <a:t>9</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(6</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3</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2)</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8</a:t>
            </a:r>
            <a:r>
              <a:rPr lang="zh-CN" altLang="zh-CN" sz="2400" dirty="0">
                <a:solidFill>
                  <a:srgbClr val="00B0F0"/>
                </a:solidFill>
                <a:effectLst/>
              </a:rPr>
              <a:t> </a:t>
            </a:r>
            <a:endParaRPr kumimoji="1" lang="zh-CN" altLang="en-US" sz="2400" dirty="0">
              <a:solidFill>
                <a:srgbClr val="00B0F0"/>
              </a:solidFill>
            </a:endParaRPr>
          </a:p>
        </p:txBody>
      </p:sp>
      <p:sp>
        <p:nvSpPr>
          <p:cNvPr id="6" name="矩形 5"/>
          <p:cNvSpPr/>
          <p:nvPr/>
        </p:nvSpPr>
        <p:spPr>
          <a:xfrm>
            <a:off x="1183170" y="5031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183170" y="4584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183170" y="4142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183170" y="3695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757720" y="5177715"/>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5805973" y="4068074"/>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187054" y="2260614"/>
            <a:ext cx="87716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结点栈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237398" y="317111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sp>
        <p:nvSpPr>
          <p:cNvPr id="9" name="椭圆 8"/>
          <p:cNvSpPr/>
          <p:nvPr/>
        </p:nvSpPr>
        <p:spPr>
          <a:xfrm>
            <a:off x="4193797" y="536973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sp>
        <p:nvSpPr>
          <p:cNvPr id="14" name="矩形 13"/>
          <p:cNvSpPr/>
          <p:nvPr/>
        </p:nvSpPr>
        <p:spPr>
          <a:xfrm>
            <a:off x="1183170" y="32565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183170" y="28093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167609" y="54136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6032934" y="5411065"/>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505519" y="457727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960804" y="5032557"/>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434309" y="5032557"/>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727197" y="390922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182482" y="4364508"/>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460497" y="4364508"/>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136768" y="386650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43" name="直线连接符 42"/>
          <p:cNvCxnSpPr>
            <a:stCxn id="38" idx="5"/>
            <a:endCxn id="25" idx="0"/>
          </p:cNvCxnSpPr>
          <p:nvPr/>
        </p:nvCxnSpPr>
        <p:spPr>
          <a:xfrm>
            <a:off x="5825754" y="3463917"/>
            <a:ext cx="577714" cy="4025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370469" y="300863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5" name="直线连接符 44"/>
          <p:cNvCxnSpPr>
            <a:stCxn id="38" idx="3"/>
            <a:endCxn id="31" idx="0"/>
          </p:cNvCxnSpPr>
          <p:nvPr/>
        </p:nvCxnSpPr>
        <p:spPr>
          <a:xfrm flipH="1">
            <a:off x="4993897" y="3463917"/>
            <a:ext cx="454687" cy="445306"/>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4193797" y="217378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6" name="直线连接符 45"/>
          <p:cNvCxnSpPr>
            <a:stCxn id="42" idx="3"/>
            <a:endCxn id="5" idx="0"/>
          </p:cNvCxnSpPr>
          <p:nvPr/>
        </p:nvCxnSpPr>
        <p:spPr>
          <a:xfrm flipH="1">
            <a:off x="3504098" y="2629066"/>
            <a:ext cx="767814" cy="542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42" idx="5"/>
            <a:endCxn id="38" idx="1"/>
          </p:cNvCxnSpPr>
          <p:nvPr/>
        </p:nvCxnSpPr>
        <p:spPr>
          <a:xfrm>
            <a:off x="4649082" y="2629066"/>
            <a:ext cx="799502" cy="457681"/>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136768" y="1550746"/>
            <a:ext cx="3927678"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微软雅黑" panose="020B0503020204020204" pitchFamily="34" charset="-122"/>
                <a:ea typeface="微软雅黑" panose="020B0503020204020204" pitchFamily="34" charset="-122"/>
              </a:rPr>
              <a:t>前序遍历结果：</a:t>
            </a:r>
            <a:r>
              <a:rPr lang="en-US" altLang="zh-CN" sz="2400" dirty="0">
                <a:solidFill>
                  <a:srgbClr val="333333"/>
                </a:solidFill>
                <a:effectLst/>
                <a:latin typeface="微软雅黑" panose="020B0503020204020204" pitchFamily="34" charset="-122"/>
                <a:ea typeface="微软雅黑" panose="020B0503020204020204" pitchFamily="34" charset="-122"/>
              </a:rPr>
              <a:t>+ 9 / + 6  </a:t>
            </a:r>
            <a:endParaRPr kumimoji="1" lang="zh-CN" altLang="en-US" sz="2400" dirty="0">
              <a:latin typeface="微软雅黑" panose="020B0503020204020204" pitchFamily="34" charset="-122"/>
              <a:ea typeface="微软雅黑" panose="020B0503020204020204" pitchFamily="34" charset="-122"/>
            </a:endParaRPr>
          </a:p>
        </p:txBody>
      </p:sp>
      <p:cxnSp>
        <p:nvCxnSpPr>
          <p:cNvPr id="35" name="曲线连接符 11"/>
          <p:cNvCxnSpPr>
            <a:endCxn id="38" idx="2"/>
          </p:cNvCxnSpPr>
          <p:nvPr/>
        </p:nvCxnSpPr>
        <p:spPr>
          <a:xfrm flipV="1">
            <a:off x="1625635" y="3275332"/>
            <a:ext cx="3744834" cy="197840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表达式树的非递归前序遍历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2468515" y="6074123"/>
            <a:ext cx="443743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00B0F0"/>
                </a:solidFill>
                <a:effectLst/>
                <a:latin typeface="Times New Roman" panose="02020603050405020304" pitchFamily="18" charset="0"/>
                <a:ea typeface="宋体" panose="02010600030101010101" pitchFamily="2" charset="-122"/>
              </a:rPr>
              <a:t>中缀表达式：</a:t>
            </a:r>
            <a:r>
              <a:rPr lang="en-US" altLang="zh-CN" sz="2400" dirty="0">
                <a:solidFill>
                  <a:srgbClr val="00B0F0"/>
                </a:solidFill>
                <a:effectLst/>
                <a:latin typeface="Times New Roman" panose="02020603050405020304" pitchFamily="18" charset="0"/>
                <a:ea typeface="宋体" panose="02010600030101010101" pitchFamily="2" charset="-122"/>
              </a:rPr>
              <a:t>9</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(6</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3</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2)</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8</a:t>
            </a:r>
            <a:r>
              <a:rPr lang="zh-CN" altLang="zh-CN" sz="2400" dirty="0">
                <a:solidFill>
                  <a:srgbClr val="00B0F0"/>
                </a:solidFill>
                <a:effectLst/>
              </a:rPr>
              <a:t> </a:t>
            </a:r>
            <a:endParaRPr kumimoji="1" lang="zh-CN" altLang="en-US" sz="2400" dirty="0">
              <a:solidFill>
                <a:srgbClr val="00B0F0"/>
              </a:solidFill>
            </a:endParaRPr>
          </a:p>
        </p:txBody>
      </p:sp>
      <p:sp>
        <p:nvSpPr>
          <p:cNvPr id="6" name="矩形 5"/>
          <p:cNvSpPr/>
          <p:nvPr/>
        </p:nvSpPr>
        <p:spPr>
          <a:xfrm>
            <a:off x="1183170" y="5031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183170" y="4584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183170" y="4142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183170" y="3695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742978" y="4767772"/>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5253599" y="4986578"/>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187054" y="2260614"/>
            <a:ext cx="87716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结点栈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237398" y="317111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sp>
        <p:nvSpPr>
          <p:cNvPr id="9" name="椭圆 8"/>
          <p:cNvSpPr/>
          <p:nvPr/>
        </p:nvSpPr>
        <p:spPr>
          <a:xfrm>
            <a:off x="4193797" y="536973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sp>
        <p:nvSpPr>
          <p:cNvPr id="14" name="矩形 13"/>
          <p:cNvSpPr/>
          <p:nvPr/>
        </p:nvSpPr>
        <p:spPr>
          <a:xfrm>
            <a:off x="1183170" y="32565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183170" y="28093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167609" y="54136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6032934" y="5411065"/>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505519" y="457727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960804" y="5032557"/>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434309" y="5032557"/>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727197" y="390922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182482" y="4364508"/>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460497" y="4364508"/>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136768" y="386650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43" name="直线连接符 42"/>
          <p:cNvCxnSpPr>
            <a:stCxn id="38" idx="5"/>
            <a:endCxn id="25" idx="0"/>
          </p:cNvCxnSpPr>
          <p:nvPr/>
        </p:nvCxnSpPr>
        <p:spPr>
          <a:xfrm>
            <a:off x="5825754" y="3463917"/>
            <a:ext cx="577714" cy="4025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370469" y="300863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5" name="直线连接符 44"/>
          <p:cNvCxnSpPr>
            <a:stCxn id="38" idx="3"/>
            <a:endCxn id="31" idx="0"/>
          </p:cNvCxnSpPr>
          <p:nvPr/>
        </p:nvCxnSpPr>
        <p:spPr>
          <a:xfrm flipH="1">
            <a:off x="4993897" y="3463917"/>
            <a:ext cx="454687" cy="445306"/>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4193797" y="217378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6" name="直线连接符 45"/>
          <p:cNvCxnSpPr>
            <a:stCxn id="42" idx="3"/>
            <a:endCxn id="5" idx="0"/>
          </p:cNvCxnSpPr>
          <p:nvPr/>
        </p:nvCxnSpPr>
        <p:spPr>
          <a:xfrm flipH="1">
            <a:off x="3504098" y="2629066"/>
            <a:ext cx="767814" cy="542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42" idx="5"/>
            <a:endCxn id="38" idx="1"/>
          </p:cNvCxnSpPr>
          <p:nvPr/>
        </p:nvCxnSpPr>
        <p:spPr>
          <a:xfrm>
            <a:off x="4649082" y="2629066"/>
            <a:ext cx="799502" cy="457681"/>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136768" y="1550746"/>
            <a:ext cx="4158511"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微软雅黑" panose="020B0503020204020204" pitchFamily="34" charset="-122"/>
                <a:ea typeface="微软雅黑" panose="020B0503020204020204" pitchFamily="34" charset="-122"/>
              </a:rPr>
              <a:t>前序遍历结果：</a:t>
            </a:r>
            <a:r>
              <a:rPr lang="en-US" altLang="zh-CN" sz="2400" dirty="0">
                <a:solidFill>
                  <a:srgbClr val="333333"/>
                </a:solidFill>
                <a:effectLst/>
                <a:latin typeface="微软雅黑" panose="020B0503020204020204" pitchFamily="34" charset="-122"/>
                <a:ea typeface="微软雅黑" panose="020B0503020204020204" pitchFamily="34" charset="-122"/>
              </a:rPr>
              <a:t>+ 9 / + 6 *   </a:t>
            </a:r>
            <a:endParaRPr kumimoji="1" lang="zh-CN" altLang="en-US" sz="2400" dirty="0">
              <a:latin typeface="微软雅黑" panose="020B0503020204020204" pitchFamily="34" charset="-122"/>
              <a:ea typeface="微软雅黑" panose="020B0503020204020204" pitchFamily="34" charset="-122"/>
            </a:endParaRPr>
          </a:p>
        </p:txBody>
      </p:sp>
      <p:cxnSp>
        <p:nvCxnSpPr>
          <p:cNvPr id="35" name="曲线连接符 11"/>
          <p:cNvCxnSpPr>
            <a:endCxn id="38" idx="2"/>
          </p:cNvCxnSpPr>
          <p:nvPr/>
        </p:nvCxnSpPr>
        <p:spPr>
          <a:xfrm flipV="1">
            <a:off x="1625635" y="3275332"/>
            <a:ext cx="3744834" cy="197840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6" name="曲线连接符 11"/>
          <p:cNvCxnSpPr>
            <a:endCxn id="29" idx="2"/>
          </p:cNvCxnSpPr>
          <p:nvPr/>
        </p:nvCxnSpPr>
        <p:spPr>
          <a:xfrm>
            <a:off x="1625635" y="4808764"/>
            <a:ext cx="3879884" cy="3520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5231363" y="1620024"/>
            <a:ext cx="5500500" cy="3394453"/>
          </a:xfrm>
          <a:prstGeom prst="rect">
            <a:avLst/>
          </a:prstGeom>
        </p:spPr>
      </p:pic>
      <p:sp>
        <p:nvSpPr>
          <p:cNvPr id="2" name="标题 1"/>
          <p:cNvSpPr>
            <a:spLocks noGrp="1"/>
          </p:cNvSpPr>
          <p:nvPr>
            <p:ph type="title"/>
          </p:nvPr>
        </p:nvSpPr>
        <p:spPr/>
        <p:txBody>
          <a:bodyPr/>
          <a:lstStyle/>
          <a:p>
            <a:r>
              <a:rPr lang="en-US" altLang="zh-CN" sz="2800" dirty="0"/>
              <a:t>5.2  </a:t>
            </a:r>
            <a:r>
              <a:rPr lang="zh-CN" altLang="en-US" sz="2800" dirty="0"/>
              <a:t>树的定义与结构</a:t>
            </a:r>
            <a:endParaRPr lang="zh-CN" altLang="en-US" dirty="0"/>
          </a:p>
        </p:txBody>
      </p:sp>
      <p:sp>
        <p:nvSpPr>
          <p:cNvPr id="3" name="副标题 2"/>
          <p:cNvSpPr>
            <a:spLocks noGrp="1"/>
          </p:cNvSpPr>
          <p:nvPr>
            <p:ph type="subTitle" idx="1"/>
          </p:nvPr>
        </p:nvSpPr>
        <p:spPr/>
        <p:txBody>
          <a:bodyPr/>
          <a:lstStyle/>
          <a:p>
            <a:r>
              <a:rPr lang="en-US" altLang="zh-CN" dirty="0"/>
              <a:t>5.2 </a:t>
            </a:r>
            <a:r>
              <a:rPr lang="zh-CN" altLang="en-US" dirty="0"/>
              <a:t>树的定义与结构</a:t>
            </a:r>
            <a:endParaRPr lang="zh-CN" altLang="en-US" dirty="0"/>
          </a:p>
        </p:txBody>
      </p:sp>
      <p:sp>
        <p:nvSpPr>
          <p:cNvPr id="4" name="文本占位符 3"/>
          <p:cNvSpPr>
            <a:spLocks noGrp="1"/>
          </p:cNvSpPr>
          <p:nvPr>
            <p:ph type="body" idx="10"/>
          </p:nvPr>
        </p:nvSpPr>
        <p:spPr>
          <a:xfrm>
            <a:off x="6798352" y="351737"/>
            <a:ext cx="5157787" cy="323806"/>
          </a:xfrm>
        </p:spPr>
        <p:txBody>
          <a:bodyPr/>
          <a:lstStyle/>
          <a:p>
            <a:r>
              <a:rPr lang="zh-CN" altLang="en-US" dirty="0"/>
              <a:t>数据结构</a:t>
            </a:r>
            <a:endParaRPr lang="zh-CN" altLang="en-US" dirty="0"/>
          </a:p>
        </p:txBody>
      </p:sp>
      <p:sp>
        <p:nvSpPr>
          <p:cNvPr id="5" name="内容占位符 4"/>
          <p:cNvSpPr>
            <a:spLocks noGrp="1"/>
          </p:cNvSpPr>
          <p:nvPr>
            <p:ph idx="11"/>
          </p:nvPr>
        </p:nvSpPr>
        <p:spPr>
          <a:xfrm>
            <a:off x="416024" y="771404"/>
            <a:ext cx="11055325" cy="5057775"/>
          </a:xfrm>
        </p:spPr>
        <p:txBody>
          <a:bodyPr>
            <a:normAutofit/>
          </a:bodyPr>
          <a:lstStyle/>
          <a:p>
            <a:pPr>
              <a:lnSpc>
                <a:spcPct val="110000"/>
              </a:lnSpc>
            </a:pPr>
            <a:endParaRPr lang="en-US" altLang="zh-CN" sz="2400" b="1" dirty="0"/>
          </a:p>
          <a:p>
            <a:pPr>
              <a:lnSpc>
                <a:spcPct val="110000"/>
              </a:lnSpc>
            </a:pPr>
            <a:r>
              <a:rPr lang="zh-CN" altLang="en-US" sz="2400" b="1" dirty="0"/>
              <a:t>树的结构示例</a:t>
            </a:r>
            <a:r>
              <a:rPr lang="zh-CN" altLang="en-US" sz="2400" dirty="0"/>
              <a:t>：</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zh-CN" altLang="zh-CN" sz="2400" dirty="0"/>
          </a:p>
        </p:txBody>
      </p:sp>
      <p:sp>
        <p:nvSpPr>
          <p:cNvPr id="13" name="对话气泡: 圆角矩形 15"/>
          <p:cNvSpPr/>
          <p:nvPr/>
        </p:nvSpPr>
        <p:spPr>
          <a:xfrm>
            <a:off x="225524" y="2581122"/>
            <a:ext cx="5196339" cy="2529216"/>
          </a:xfrm>
          <a:prstGeom prst="wedgeRoundRectCallout">
            <a:avLst>
              <a:gd name="adj1" fmla="val 57029"/>
              <a:gd name="adj2" fmla="val -69610"/>
              <a:gd name="adj3" fmla="val 16667"/>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800"/>
              </a:lnSpc>
            </a:pPr>
            <a:r>
              <a:rPr lang="zh-CN" altLang="en-US" sz="2000" dirty="0">
                <a:latin typeface="微软雅黑" panose="020B0503020204020204" pitchFamily="34" charset="-122"/>
                <a:ea typeface="微软雅黑" panose="020B0503020204020204" pitchFamily="34" charset="-122"/>
              </a:rPr>
              <a:t>树 </a:t>
            </a:r>
            <a:r>
              <a:rPr lang="en-US" altLang="zh-CN"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D,</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E,</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F,</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G,</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H,</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J,</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L,</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M}</a:t>
            </a:r>
            <a:endParaRPr lang="en-US" altLang="zh-CN" sz="2000" dirty="0">
              <a:latin typeface="微软雅黑" panose="020B0503020204020204" pitchFamily="34" charset="-122"/>
              <a:ea typeface="微软雅黑" panose="020B0503020204020204" pitchFamily="34" charset="-122"/>
            </a:endParaRPr>
          </a:p>
          <a:p>
            <a:pPr marL="342900" indent="-342900">
              <a:lnSpc>
                <a:spcPts val="28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树根：</a:t>
            </a:r>
            <a:r>
              <a:rPr lang="en-US" altLang="zh-CN" sz="2000" dirty="0">
                <a:latin typeface="微软雅黑" panose="020B0503020204020204" pitchFamily="34" charset="-122"/>
                <a:ea typeface="微软雅黑" panose="020B0503020204020204" pitchFamily="34" charset="-122"/>
              </a:rPr>
              <a:t>A</a:t>
            </a:r>
            <a:endParaRPr lang="en-US" altLang="zh-CN" sz="2000" dirty="0">
              <a:latin typeface="微软雅黑" panose="020B0503020204020204" pitchFamily="34" charset="-122"/>
              <a:ea typeface="微软雅黑" panose="020B0503020204020204" pitchFamily="34" charset="-122"/>
            </a:endParaRPr>
          </a:p>
          <a:p>
            <a:pPr marL="342900" indent="-342900">
              <a:lnSpc>
                <a:spcPts val="28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子树：</a:t>
            </a:r>
            <a:r>
              <a:rPr lang="en-US" altLang="zh-CN" sz="2000" dirty="0">
                <a:latin typeface="微软雅黑" panose="020B0503020204020204" pitchFamily="34" charset="-122"/>
                <a:ea typeface="微软雅黑" panose="020B0503020204020204" pitchFamily="34" charset="-122"/>
              </a:rPr>
              <a:t>T</a:t>
            </a:r>
            <a:r>
              <a:rPr lang="en-US" altLang="zh-CN" sz="2000" baseline="-25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E,</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F,</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G,</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L}</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为根</a:t>
            </a:r>
            <a:endParaRPr lang="en-US" altLang="zh-CN" sz="2000" dirty="0">
              <a:latin typeface="微软雅黑" panose="020B0503020204020204" pitchFamily="34" charset="-122"/>
              <a:ea typeface="微软雅黑" panose="020B0503020204020204" pitchFamily="34" charset="-122"/>
            </a:endParaRPr>
          </a:p>
          <a:p>
            <a:pPr>
              <a:lnSpc>
                <a:spcPts val="28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T</a:t>
            </a:r>
            <a:r>
              <a:rPr lang="en-US" altLang="zh-CN" sz="2000" baseline="-25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H},</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为根</a:t>
            </a:r>
            <a:endParaRPr lang="en-US" altLang="zh-CN" sz="2000" dirty="0">
              <a:latin typeface="微软雅黑" panose="020B0503020204020204" pitchFamily="34" charset="-122"/>
              <a:ea typeface="微软雅黑" panose="020B0503020204020204" pitchFamily="34" charset="-122"/>
            </a:endParaRPr>
          </a:p>
          <a:p>
            <a:pPr>
              <a:lnSpc>
                <a:spcPts val="28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T</a:t>
            </a:r>
            <a:r>
              <a:rPr lang="en-US" altLang="zh-CN" sz="2000" baseline="-25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{D,</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J,</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M},</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D</a:t>
            </a:r>
            <a:r>
              <a:rPr lang="zh-CN" altLang="en-US" sz="2000" dirty="0">
                <a:latin typeface="微软雅黑" panose="020B0503020204020204" pitchFamily="34" charset="-122"/>
                <a:ea typeface="微软雅黑" panose="020B0503020204020204" pitchFamily="34" charset="-122"/>
              </a:rPr>
              <a:t>为根</a:t>
            </a:r>
            <a:endParaRPr lang="en-US" altLang="zh-CN" sz="2000" dirty="0">
              <a:latin typeface="微软雅黑" panose="020B0503020204020204" pitchFamily="34" charset="-122"/>
              <a:ea typeface="微软雅黑" panose="020B0503020204020204" pitchFamily="34" charset="-122"/>
            </a:endParaRPr>
          </a:p>
          <a:p>
            <a:pPr marL="342900" indent="-342900">
              <a:lnSpc>
                <a:spcPts val="2800"/>
              </a:lnSpc>
              <a:buFont typeface="Arial" panose="020B0604020202020204" pitchFamily="34" charset="0"/>
              <a:buChar char="•"/>
            </a:pPr>
            <a:r>
              <a:rPr lang="zh-CN" altLang="zh-CN" sz="2000" dirty="0">
                <a:latin typeface="微软雅黑" panose="020B0503020204020204" pitchFamily="34" charset="-122"/>
                <a:ea typeface="微软雅黑" panose="020B0503020204020204" pitchFamily="34" charset="-122"/>
              </a:rPr>
              <a:t>父子关系</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&lt;A,</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B&gt;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&lt;A,</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C&gt;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&lt;A,</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D&gt;</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对话气泡: 圆角矩形 15"/>
          <p:cNvSpPr/>
          <p:nvPr/>
        </p:nvSpPr>
        <p:spPr>
          <a:xfrm>
            <a:off x="6425163" y="4864218"/>
            <a:ext cx="4784269" cy="1629404"/>
          </a:xfrm>
          <a:prstGeom prst="wedgeRoundRectCallout">
            <a:avLst>
              <a:gd name="adj1" fmla="val -31843"/>
              <a:gd name="adj2" fmla="val -67596"/>
              <a:gd name="adj3" fmla="val 16667"/>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800"/>
              </a:lnSpc>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2000" baseline="-250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也是树（递归定义）</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ts val="28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树根：</a:t>
            </a:r>
            <a:r>
              <a:rPr lang="en-US" altLang="zh-CN" sz="2000" dirty="0">
                <a:latin typeface="微软雅黑" panose="020B0503020204020204" pitchFamily="34" charset="-122"/>
                <a:ea typeface="微软雅黑" panose="020B0503020204020204" pitchFamily="34" charset="-122"/>
              </a:rPr>
              <a:t>B</a:t>
            </a:r>
            <a:endParaRPr lang="en-US" altLang="zh-CN" sz="2000" dirty="0">
              <a:latin typeface="微软雅黑" panose="020B0503020204020204" pitchFamily="34" charset="-122"/>
              <a:ea typeface="微软雅黑" panose="020B0503020204020204" pitchFamily="34" charset="-122"/>
            </a:endParaRPr>
          </a:p>
          <a:p>
            <a:pPr marL="342900" indent="-342900">
              <a:lnSpc>
                <a:spcPts val="28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子树：</a:t>
            </a:r>
            <a:r>
              <a:rPr lang="en-US" altLang="zh-CN" sz="2000" dirty="0">
                <a:latin typeface="微软雅黑" panose="020B0503020204020204" pitchFamily="34" charset="-122"/>
                <a:ea typeface="微软雅黑" panose="020B0503020204020204" pitchFamily="34" charset="-122"/>
              </a:rPr>
              <a:t>{E},</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{F,</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L},</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{G}</a:t>
            </a:r>
            <a:endParaRPr lang="en-US" altLang="zh-CN" sz="2000" dirty="0">
              <a:latin typeface="微软雅黑" panose="020B0503020204020204" pitchFamily="34" charset="-122"/>
              <a:ea typeface="微软雅黑" panose="020B0503020204020204" pitchFamily="34" charset="-122"/>
            </a:endParaRPr>
          </a:p>
          <a:p>
            <a:pPr marL="342900" indent="-342900">
              <a:lnSpc>
                <a:spcPts val="28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父子关系：</a:t>
            </a:r>
            <a:r>
              <a:rPr lang="en-US" altLang="zh-CN" sz="2000" dirty="0">
                <a:latin typeface="微软雅黑" panose="020B0503020204020204" pitchFamily="34" charset="-122"/>
                <a:ea typeface="微软雅黑" panose="020B0503020204020204" pitchFamily="34" charset="-122"/>
              </a:rPr>
              <a:t>&lt;B,</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E&gt;,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&lt;B,</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F&gt;,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&lt;B,</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G&gt;</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表达式树的非递归前序遍历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2468515" y="6074123"/>
            <a:ext cx="443743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00B0F0"/>
                </a:solidFill>
                <a:effectLst/>
                <a:latin typeface="Times New Roman" panose="02020603050405020304" pitchFamily="18" charset="0"/>
                <a:ea typeface="宋体" panose="02010600030101010101" pitchFamily="2" charset="-122"/>
              </a:rPr>
              <a:t>中缀表达式：</a:t>
            </a:r>
            <a:r>
              <a:rPr lang="en-US" altLang="zh-CN" sz="2400" dirty="0">
                <a:solidFill>
                  <a:srgbClr val="00B0F0"/>
                </a:solidFill>
                <a:effectLst/>
                <a:latin typeface="Times New Roman" panose="02020603050405020304" pitchFamily="18" charset="0"/>
                <a:ea typeface="宋体" panose="02010600030101010101" pitchFamily="2" charset="-122"/>
              </a:rPr>
              <a:t>9</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(6</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3</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2)</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8</a:t>
            </a:r>
            <a:r>
              <a:rPr lang="zh-CN" altLang="zh-CN" sz="2400" dirty="0">
                <a:solidFill>
                  <a:srgbClr val="00B0F0"/>
                </a:solidFill>
                <a:effectLst/>
              </a:rPr>
              <a:t> </a:t>
            </a:r>
            <a:endParaRPr kumimoji="1" lang="zh-CN" altLang="en-US" sz="2400" dirty="0">
              <a:solidFill>
                <a:srgbClr val="00B0F0"/>
              </a:solidFill>
            </a:endParaRPr>
          </a:p>
        </p:txBody>
      </p:sp>
      <p:sp>
        <p:nvSpPr>
          <p:cNvPr id="6" name="矩形 5"/>
          <p:cNvSpPr/>
          <p:nvPr/>
        </p:nvSpPr>
        <p:spPr>
          <a:xfrm>
            <a:off x="1183170" y="5031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183170" y="4584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183170" y="4142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183170" y="3695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742758" y="4341218"/>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4993897" y="5642323"/>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187054" y="2260614"/>
            <a:ext cx="87716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结点栈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237398" y="317111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sp>
        <p:nvSpPr>
          <p:cNvPr id="9" name="椭圆 8"/>
          <p:cNvSpPr/>
          <p:nvPr/>
        </p:nvSpPr>
        <p:spPr>
          <a:xfrm>
            <a:off x="4193797" y="536973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sp>
        <p:nvSpPr>
          <p:cNvPr id="14" name="矩形 13"/>
          <p:cNvSpPr/>
          <p:nvPr/>
        </p:nvSpPr>
        <p:spPr>
          <a:xfrm>
            <a:off x="1183170" y="32565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183170" y="28093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167609" y="54136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6032934" y="5411065"/>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505519" y="457727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960804" y="5032557"/>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434309" y="5032557"/>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727197" y="390922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182482" y="4364508"/>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460497" y="4364508"/>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136768" y="386650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43" name="直线连接符 42"/>
          <p:cNvCxnSpPr>
            <a:stCxn id="38" idx="5"/>
            <a:endCxn id="25" idx="0"/>
          </p:cNvCxnSpPr>
          <p:nvPr/>
        </p:nvCxnSpPr>
        <p:spPr>
          <a:xfrm>
            <a:off x="5825754" y="3463917"/>
            <a:ext cx="577714" cy="4025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370469" y="300863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5" name="直线连接符 44"/>
          <p:cNvCxnSpPr>
            <a:stCxn id="38" idx="3"/>
            <a:endCxn id="31" idx="0"/>
          </p:cNvCxnSpPr>
          <p:nvPr/>
        </p:nvCxnSpPr>
        <p:spPr>
          <a:xfrm flipH="1">
            <a:off x="4993897" y="3463917"/>
            <a:ext cx="454687" cy="445306"/>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4193797" y="217378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6" name="直线连接符 45"/>
          <p:cNvCxnSpPr>
            <a:stCxn id="42" idx="3"/>
            <a:endCxn id="5" idx="0"/>
          </p:cNvCxnSpPr>
          <p:nvPr/>
        </p:nvCxnSpPr>
        <p:spPr>
          <a:xfrm flipH="1">
            <a:off x="3504098" y="2629066"/>
            <a:ext cx="767814" cy="542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42" idx="5"/>
            <a:endCxn id="38" idx="1"/>
          </p:cNvCxnSpPr>
          <p:nvPr/>
        </p:nvCxnSpPr>
        <p:spPr>
          <a:xfrm>
            <a:off x="4649082" y="2629066"/>
            <a:ext cx="799502" cy="457681"/>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136768" y="1550746"/>
            <a:ext cx="4431021"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微软雅黑" panose="020B0503020204020204" pitchFamily="34" charset="-122"/>
                <a:ea typeface="微软雅黑" panose="020B0503020204020204" pitchFamily="34" charset="-122"/>
              </a:rPr>
              <a:t>前序遍历结果：</a:t>
            </a:r>
            <a:r>
              <a:rPr lang="en-US" altLang="zh-CN" sz="2400" dirty="0">
                <a:solidFill>
                  <a:srgbClr val="333333"/>
                </a:solidFill>
                <a:effectLst/>
                <a:latin typeface="微软雅黑" panose="020B0503020204020204" pitchFamily="34" charset="-122"/>
                <a:ea typeface="微软雅黑" panose="020B0503020204020204" pitchFamily="34" charset="-122"/>
              </a:rPr>
              <a:t>+ 9 / + 6 * 3   </a:t>
            </a:r>
            <a:endParaRPr kumimoji="1" lang="zh-CN" altLang="en-US" sz="2400" dirty="0">
              <a:latin typeface="微软雅黑" panose="020B0503020204020204" pitchFamily="34" charset="-122"/>
              <a:ea typeface="微软雅黑" panose="020B0503020204020204" pitchFamily="34" charset="-122"/>
            </a:endParaRPr>
          </a:p>
        </p:txBody>
      </p:sp>
      <p:cxnSp>
        <p:nvCxnSpPr>
          <p:cNvPr id="35" name="曲线连接符 11"/>
          <p:cNvCxnSpPr>
            <a:endCxn id="38" idx="2"/>
          </p:cNvCxnSpPr>
          <p:nvPr/>
        </p:nvCxnSpPr>
        <p:spPr>
          <a:xfrm flipV="1">
            <a:off x="1625635" y="3275332"/>
            <a:ext cx="3744834" cy="197840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6" name="曲线连接符 11"/>
          <p:cNvCxnSpPr>
            <a:endCxn id="29" idx="2"/>
          </p:cNvCxnSpPr>
          <p:nvPr/>
        </p:nvCxnSpPr>
        <p:spPr>
          <a:xfrm>
            <a:off x="1625635" y="4808764"/>
            <a:ext cx="3879884" cy="3520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9" name="曲线连接符 11"/>
          <p:cNvCxnSpPr>
            <a:endCxn id="18" idx="1"/>
          </p:cNvCxnSpPr>
          <p:nvPr/>
        </p:nvCxnSpPr>
        <p:spPr>
          <a:xfrm>
            <a:off x="1625635" y="4364508"/>
            <a:ext cx="3620089" cy="1127254"/>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表达式树的非递归前序遍历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2468515" y="6074123"/>
            <a:ext cx="443743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00B0F0"/>
                </a:solidFill>
                <a:effectLst/>
                <a:latin typeface="Times New Roman" panose="02020603050405020304" pitchFamily="18" charset="0"/>
                <a:ea typeface="宋体" panose="02010600030101010101" pitchFamily="2" charset="-122"/>
              </a:rPr>
              <a:t>中缀表达式：</a:t>
            </a:r>
            <a:r>
              <a:rPr lang="en-US" altLang="zh-CN" sz="2400" dirty="0">
                <a:solidFill>
                  <a:srgbClr val="00B0F0"/>
                </a:solidFill>
                <a:effectLst/>
                <a:latin typeface="Times New Roman" panose="02020603050405020304" pitchFamily="18" charset="0"/>
                <a:ea typeface="宋体" panose="02010600030101010101" pitchFamily="2" charset="-122"/>
              </a:rPr>
              <a:t>9</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(6</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3</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2)</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8</a:t>
            </a:r>
            <a:r>
              <a:rPr lang="zh-CN" altLang="zh-CN" sz="2400" dirty="0">
                <a:solidFill>
                  <a:srgbClr val="00B0F0"/>
                </a:solidFill>
                <a:effectLst/>
              </a:rPr>
              <a:t> </a:t>
            </a:r>
            <a:endParaRPr kumimoji="1" lang="zh-CN" altLang="en-US" sz="2400" dirty="0">
              <a:solidFill>
                <a:srgbClr val="00B0F0"/>
              </a:solidFill>
            </a:endParaRPr>
          </a:p>
        </p:txBody>
      </p:sp>
      <p:sp>
        <p:nvSpPr>
          <p:cNvPr id="6" name="矩形 5"/>
          <p:cNvSpPr/>
          <p:nvPr/>
        </p:nvSpPr>
        <p:spPr>
          <a:xfrm>
            <a:off x="1183170" y="5031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183170" y="4584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183170" y="4142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183170" y="3695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763705" y="4730358"/>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p:cNvSpPr txBox="1"/>
          <p:nvPr/>
        </p:nvSpPr>
        <p:spPr>
          <a:xfrm>
            <a:off x="1187054" y="2260614"/>
            <a:ext cx="87716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结点栈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237398" y="317111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sp>
        <p:nvSpPr>
          <p:cNvPr id="9" name="椭圆 8"/>
          <p:cNvSpPr/>
          <p:nvPr/>
        </p:nvSpPr>
        <p:spPr>
          <a:xfrm>
            <a:off x="4193797" y="536973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sp>
        <p:nvSpPr>
          <p:cNvPr id="14" name="矩形 13"/>
          <p:cNvSpPr/>
          <p:nvPr/>
        </p:nvSpPr>
        <p:spPr>
          <a:xfrm>
            <a:off x="1183170" y="32565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183170" y="28093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167609" y="54136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6032934" y="5411065"/>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505519" y="457727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960804" y="5032557"/>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434309" y="5032557"/>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727197" y="390922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182482" y="4364508"/>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460497" y="4364508"/>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136768" y="386650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43" name="直线连接符 42"/>
          <p:cNvCxnSpPr>
            <a:stCxn id="38" idx="5"/>
            <a:endCxn id="25" idx="0"/>
          </p:cNvCxnSpPr>
          <p:nvPr/>
        </p:nvCxnSpPr>
        <p:spPr>
          <a:xfrm>
            <a:off x="5825754" y="3463917"/>
            <a:ext cx="577714" cy="4025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370469" y="300863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5" name="直线连接符 44"/>
          <p:cNvCxnSpPr>
            <a:stCxn id="38" idx="3"/>
            <a:endCxn id="31" idx="0"/>
          </p:cNvCxnSpPr>
          <p:nvPr/>
        </p:nvCxnSpPr>
        <p:spPr>
          <a:xfrm flipH="1">
            <a:off x="4993897" y="3463917"/>
            <a:ext cx="454687" cy="445306"/>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4193797" y="217378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6" name="直线连接符 45"/>
          <p:cNvCxnSpPr>
            <a:stCxn id="42" idx="3"/>
            <a:endCxn id="5" idx="0"/>
          </p:cNvCxnSpPr>
          <p:nvPr/>
        </p:nvCxnSpPr>
        <p:spPr>
          <a:xfrm flipH="1">
            <a:off x="3504098" y="2629066"/>
            <a:ext cx="767814" cy="542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42" idx="5"/>
            <a:endCxn id="38" idx="1"/>
          </p:cNvCxnSpPr>
          <p:nvPr/>
        </p:nvCxnSpPr>
        <p:spPr>
          <a:xfrm>
            <a:off x="4649082" y="2629066"/>
            <a:ext cx="799502" cy="457681"/>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136768" y="1550746"/>
            <a:ext cx="4431021"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微软雅黑" panose="020B0503020204020204" pitchFamily="34" charset="-122"/>
                <a:ea typeface="微软雅黑" panose="020B0503020204020204" pitchFamily="34" charset="-122"/>
              </a:rPr>
              <a:t>前序遍历结果：</a:t>
            </a:r>
            <a:r>
              <a:rPr lang="en-US" altLang="zh-CN" sz="2400" dirty="0">
                <a:solidFill>
                  <a:srgbClr val="333333"/>
                </a:solidFill>
                <a:effectLst/>
                <a:latin typeface="微软雅黑" panose="020B0503020204020204" pitchFamily="34" charset="-122"/>
                <a:ea typeface="微软雅黑" panose="020B0503020204020204" pitchFamily="34" charset="-122"/>
              </a:rPr>
              <a:t>+ 9 / + 6 * 3   </a:t>
            </a:r>
            <a:endParaRPr kumimoji="1" lang="zh-CN" altLang="en-US" sz="2400" dirty="0">
              <a:latin typeface="微软雅黑" panose="020B0503020204020204" pitchFamily="34" charset="-122"/>
              <a:ea typeface="微软雅黑" panose="020B0503020204020204" pitchFamily="34" charset="-122"/>
            </a:endParaRPr>
          </a:p>
        </p:txBody>
      </p:sp>
      <p:cxnSp>
        <p:nvCxnSpPr>
          <p:cNvPr id="35" name="曲线连接符 11"/>
          <p:cNvCxnSpPr>
            <a:endCxn id="38" idx="2"/>
          </p:cNvCxnSpPr>
          <p:nvPr/>
        </p:nvCxnSpPr>
        <p:spPr>
          <a:xfrm flipV="1">
            <a:off x="1625635" y="3275332"/>
            <a:ext cx="3744834" cy="197840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6" name="曲线连接符 11"/>
          <p:cNvCxnSpPr>
            <a:endCxn id="29" idx="2"/>
          </p:cNvCxnSpPr>
          <p:nvPr/>
        </p:nvCxnSpPr>
        <p:spPr>
          <a:xfrm>
            <a:off x="1625635" y="4808764"/>
            <a:ext cx="3879884" cy="3520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0" name="直线箭头连接符 25"/>
          <p:cNvCxnSpPr/>
          <p:nvPr/>
        </p:nvCxnSpPr>
        <p:spPr>
          <a:xfrm>
            <a:off x="5260597" y="4937933"/>
            <a:ext cx="0" cy="43180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表达式树的非递归前序遍历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2468515" y="6074123"/>
            <a:ext cx="443743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00B0F0"/>
                </a:solidFill>
                <a:effectLst/>
                <a:latin typeface="Times New Roman" panose="02020603050405020304" pitchFamily="18" charset="0"/>
                <a:ea typeface="宋体" panose="02010600030101010101" pitchFamily="2" charset="-122"/>
              </a:rPr>
              <a:t>中缀表达式：</a:t>
            </a:r>
            <a:r>
              <a:rPr lang="en-US" altLang="zh-CN" sz="2400" dirty="0">
                <a:solidFill>
                  <a:srgbClr val="00B0F0"/>
                </a:solidFill>
                <a:effectLst/>
                <a:latin typeface="Times New Roman" panose="02020603050405020304" pitchFamily="18" charset="0"/>
                <a:ea typeface="宋体" panose="02010600030101010101" pitchFamily="2" charset="-122"/>
              </a:rPr>
              <a:t>9</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(6</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3</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2)</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8</a:t>
            </a:r>
            <a:r>
              <a:rPr lang="zh-CN" altLang="zh-CN" sz="2400" dirty="0">
                <a:solidFill>
                  <a:srgbClr val="00B0F0"/>
                </a:solidFill>
                <a:effectLst/>
              </a:rPr>
              <a:t> </a:t>
            </a:r>
            <a:endParaRPr kumimoji="1" lang="zh-CN" altLang="en-US" sz="2400" dirty="0">
              <a:solidFill>
                <a:srgbClr val="00B0F0"/>
              </a:solidFill>
            </a:endParaRPr>
          </a:p>
        </p:txBody>
      </p:sp>
      <p:sp>
        <p:nvSpPr>
          <p:cNvPr id="6" name="矩形 5"/>
          <p:cNvSpPr/>
          <p:nvPr/>
        </p:nvSpPr>
        <p:spPr>
          <a:xfrm>
            <a:off x="1183170" y="5031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183170" y="4584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183170" y="4142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183170" y="3695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763705" y="4730358"/>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5825754" y="5642323"/>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187054" y="2260614"/>
            <a:ext cx="87716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结点栈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237398" y="317111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sp>
        <p:nvSpPr>
          <p:cNvPr id="9" name="椭圆 8"/>
          <p:cNvSpPr/>
          <p:nvPr/>
        </p:nvSpPr>
        <p:spPr>
          <a:xfrm>
            <a:off x="4193797" y="536973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sp>
        <p:nvSpPr>
          <p:cNvPr id="14" name="矩形 13"/>
          <p:cNvSpPr/>
          <p:nvPr/>
        </p:nvSpPr>
        <p:spPr>
          <a:xfrm>
            <a:off x="1183170" y="32565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183170" y="28093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167609" y="54136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6032934" y="5411065"/>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505519" y="457727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960804" y="5032557"/>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434309" y="5032557"/>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727197" y="390922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182482" y="4364508"/>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460497" y="4364508"/>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136768" y="386650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43" name="直线连接符 42"/>
          <p:cNvCxnSpPr>
            <a:stCxn id="38" idx="5"/>
            <a:endCxn id="25" idx="0"/>
          </p:cNvCxnSpPr>
          <p:nvPr/>
        </p:nvCxnSpPr>
        <p:spPr>
          <a:xfrm>
            <a:off x="5825754" y="3463917"/>
            <a:ext cx="577714" cy="4025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370469" y="300863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5" name="直线连接符 44"/>
          <p:cNvCxnSpPr>
            <a:stCxn id="38" idx="3"/>
            <a:endCxn id="31" idx="0"/>
          </p:cNvCxnSpPr>
          <p:nvPr/>
        </p:nvCxnSpPr>
        <p:spPr>
          <a:xfrm flipH="1">
            <a:off x="4993897" y="3463917"/>
            <a:ext cx="454687" cy="445306"/>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4193797" y="217378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6" name="直线连接符 45"/>
          <p:cNvCxnSpPr>
            <a:stCxn id="42" idx="3"/>
            <a:endCxn id="5" idx="0"/>
          </p:cNvCxnSpPr>
          <p:nvPr/>
        </p:nvCxnSpPr>
        <p:spPr>
          <a:xfrm flipH="1">
            <a:off x="3504098" y="2629066"/>
            <a:ext cx="767814" cy="542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42" idx="5"/>
            <a:endCxn id="38" idx="1"/>
          </p:cNvCxnSpPr>
          <p:nvPr/>
        </p:nvCxnSpPr>
        <p:spPr>
          <a:xfrm>
            <a:off x="4649082" y="2629066"/>
            <a:ext cx="799502" cy="457681"/>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136768" y="1550746"/>
            <a:ext cx="4431021"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微软雅黑" panose="020B0503020204020204" pitchFamily="34" charset="-122"/>
                <a:ea typeface="微软雅黑" panose="020B0503020204020204" pitchFamily="34" charset="-122"/>
              </a:rPr>
              <a:t>前序遍历结果：</a:t>
            </a:r>
            <a:r>
              <a:rPr lang="en-US" altLang="zh-CN" sz="2400" dirty="0">
                <a:solidFill>
                  <a:srgbClr val="333333"/>
                </a:solidFill>
                <a:effectLst/>
                <a:latin typeface="微软雅黑" panose="020B0503020204020204" pitchFamily="34" charset="-122"/>
                <a:ea typeface="微软雅黑" panose="020B0503020204020204" pitchFamily="34" charset="-122"/>
              </a:rPr>
              <a:t>+ 9 / + 6 * 3   </a:t>
            </a:r>
            <a:endParaRPr kumimoji="1" lang="zh-CN" altLang="en-US" sz="2400" dirty="0">
              <a:latin typeface="微软雅黑" panose="020B0503020204020204" pitchFamily="34" charset="-122"/>
              <a:ea typeface="微软雅黑" panose="020B0503020204020204" pitchFamily="34" charset="-122"/>
            </a:endParaRPr>
          </a:p>
        </p:txBody>
      </p:sp>
      <p:cxnSp>
        <p:nvCxnSpPr>
          <p:cNvPr id="35" name="曲线连接符 11"/>
          <p:cNvCxnSpPr>
            <a:endCxn id="38" idx="2"/>
          </p:cNvCxnSpPr>
          <p:nvPr/>
        </p:nvCxnSpPr>
        <p:spPr>
          <a:xfrm flipV="1">
            <a:off x="1625635" y="3275332"/>
            <a:ext cx="3744834" cy="197840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6" name="曲线连接符 11"/>
          <p:cNvCxnSpPr>
            <a:endCxn id="29" idx="2"/>
          </p:cNvCxnSpPr>
          <p:nvPr/>
        </p:nvCxnSpPr>
        <p:spPr>
          <a:xfrm>
            <a:off x="1625635" y="4808764"/>
            <a:ext cx="3879884" cy="3520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表达式树的非递归前序遍历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2468515" y="6074123"/>
            <a:ext cx="443743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00B0F0"/>
                </a:solidFill>
                <a:effectLst/>
                <a:latin typeface="Times New Roman" panose="02020603050405020304" pitchFamily="18" charset="0"/>
                <a:ea typeface="宋体" panose="02010600030101010101" pitchFamily="2" charset="-122"/>
              </a:rPr>
              <a:t>中缀表达式：</a:t>
            </a:r>
            <a:r>
              <a:rPr lang="en-US" altLang="zh-CN" sz="2400" dirty="0">
                <a:solidFill>
                  <a:srgbClr val="00B0F0"/>
                </a:solidFill>
                <a:effectLst/>
                <a:latin typeface="Times New Roman" panose="02020603050405020304" pitchFamily="18" charset="0"/>
                <a:ea typeface="宋体" panose="02010600030101010101" pitchFamily="2" charset="-122"/>
              </a:rPr>
              <a:t>9</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(6</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3</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2)</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8</a:t>
            </a:r>
            <a:r>
              <a:rPr lang="zh-CN" altLang="zh-CN" sz="2400" dirty="0">
                <a:solidFill>
                  <a:srgbClr val="00B0F0"/>
                </a:solidFill>
                <a:effectLst/>
              </a:rPr>
              <a:t> </a:t>
            </a:r>
            <a:endParaRPr kumimoji="1" lang="zh-CN" altLang="en-US" sz="2400" dirty="0">
              <a:solidFill>
                <a:srgbClr val="00B0F0"/>
              </a:solidFill>
            </a:endParaRPr>
          </a:p>
        </p:txBody>
      </p:sp>
      <p:sp>
        <p:nvSpPr>
          <p:cNvPr id="6" name="矩形 5"/>
          <p:cNvSpPr/>
          <p:nvPr/>
        </p:nvSpPr>
        <p:spPr>
          <a:xfrm>
            <a:off x="1183170" y="5031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183170" y="4584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183170" y="4142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183170" y="3695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750681" y="5220173"/>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p:cNvSpPr txBox="1"/>
          <p:nvPr/>
        </p:nvSpPr>
        <p:spPr>
          <a:xfrm>
            <a:off x="1187054" y="2260614"/>
            <a:ext cx="87716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结点栈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237398" y="317111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sp>
        <p:nvSpPr>
          <p:cNvPr id="9" name="椭圆 8"/>
          <p:cNvSpPr/>
          <p:nvPr/>
        </p:nvSpPr>
        <p:spPr>
          <a:xfrm>
            <a:off x="4193797" y="536973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sp>
        <p:nvSpPr>
          <p:cNvPr id="14" name="矩形 13"/>
          <p:cNvSpPr/>
          <p:nvPr/>
        </p:nvSpPr>
        <p:spPr>
          <a:xfrm>
            <a:off x="1183170" y="32565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183170" y="28093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167609" y="54136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6032934" y="5411065"/>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505519" y="457727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960804" y="5032557"/>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434309" y="5032557"/>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727197" y="390922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182482" y="4364508"/>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460497" y="4364508"/>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136768" y="386650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43" name="直线连接符 42"/>
          <p:cNvCxnSpPr>
            <a:stCxn id="38" idx="5"/>
            <a:endCxn id="25" idx="0"/>
          </p:cNvCxnSpPr>
          <p:nvPr/>
        </p:nvCxnSpPr>
        <p:spPr>
          <a:xfrm>
            <a:off x="5825754" y="3463917"/>
            <a:ext cx="577714" cy="4025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370469" y="300863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5" name="直线连接符 44"/>
          <p:cNvCxnSpPr>
            <a:stCxn id="38" idx="3"/>
            <a:endCxn id="31" idx="0"/>
          </p:cNvCxnSpPr>
          <p:nvPr/>
        </p:nvCxnSpPr>
        <p:spPr>
          <a:xfrm flipH="1">
            <a:off x="4993897" y="3463917"/>
            <a:ext cx="454687" cy="445306"/>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4193797" y="217378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6" name="直线连接符 45"/>
          <p:cNvCxnSpPr>
            <a:stCxn id="42" idx="3"/>
            <a:endCxn id="5" idx="0"/>
          </p:cNvCxnSpPr>
          <p:nvPr/>
        </p:nvCxnSpPr>
        <p:spPr>
          <a:xfrm flipH="1">
            <a:off x="3504098" y="2629066"/>
            <a:ext cx="767814" cy="542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42" idx="5"/>
            <a:endCxn id="38" idx="1"/>
          </p:cNvCxnSpPr>
          <p:nvPr/>
        </p:nvCxnSpPr>
        <p:spPr>
          <a:xfrm>
            <a:off x="4649082" y="2629066"/>
            <a:ext cx="799502" cy="457681"/>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136768" y="1550746"/>
            <a:ext cx="4431021"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微软雅黑" panose="020B0503020204020204" pitchFamily="34" charset="-122"/>
                <a:ea typeface="微软雅黑" panose="020B0503020204020204" pitchFamily="34" charset="-122"/>
              </a:rPr>
              <a:t>前序遍历结果：</a:t>
            </a:r>
            <a:r>
              <a:rPr lang="en-US" altLang="zh-CN" sz="2400" dirty="0">
                <a:solidFill>
                  <a:srgbClr val="333333"/>
                </a:solidFill>
                <a:effectLst/>
                <a:latin typeface="微软雅黑" panose="020B0503020204020204" pitchFamily="34" charset="-122"/>
                <a:ea typeface="微软雅黑" panose="020B0503020204020204" pitchFamily="34" charset="-122"/>
              </a:rPr>
              <a:t>+ 9 / + 6 * 3   </a:t>
            </a:r>
            <a:endParaRPr kumimoji="1" lang="zh-CN" altLang="en-US" sz="2400" dirty="0">
              <a:latin typeface="微软雅黑" panose="020B0503020204020204" pitchFamily="34" charset="-122"/>
              <a:ea typeface="微软雅黑" panose="020B0503020204020204" pitchFamily="34" charset="-122"/>
            </a:endParaRPr>
          </a:p>
        </p:txBody>
      </p:sp>
      <p:cxnSp>
        <p:nvCxnSpPr>
          <p:cNvPr id="35" name="曲线连接符 11"/>
          <p:cNvCxnSpPr>
            <a:endCxn id="38" idx="2"/>
          </p:cNvCxnSpPr>
          <p:nvPr/>
        </p:nvCxnSpPr>
        <p:spPr>
          <a:xfrm flipV="1">
            <a:off x="1625635" y="3275332"/>
            <a:ext cx="3744834" cy="197840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9" name="直线箭头连接符 25"/>
          <p:cNvCxnSpPr/>
          <p:nvPr/>
        </p:nvCxnSpPr>
        <p:spPr>
          <a:xfrm>
            <a:off x="5721956" y="4082658"/>
            <a:ext cx="0" cy="43180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表达式树的非递归前序遍历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2468515" y="6074123"/>
            <a:ext cx="443743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00B0F0"/>
                </a:solidFill>
                <a:effectLst/>
                <a:latin typeface="Times New Roman" panose="02020603050405020304" pitchFamily="18" charset="0"/>
                <a:ea typeface="宋体" panose="02010600030101010101" pitchFamily="2" charset="-122"/>
              </a:rPr>
              <a:t>中缀表达式：</a:t>
            </a:r>
            <a:r>
              <a:rPr lang="en-US" altLang="zh-CN" sz="2400" dirty="0">
                <a:solidFill>
                  <a:srgbClr val="00B0F0"/>
                </a:solidFill>
                <a:effectLst/>
                <a:latin typeface="Times New Roman" panose="02020603050405020304" pitchFamily="18" charset="0"/>
                <a:ea typeface="宋体" panose="02010600030101010101" pitchFamily="2" charset="-122"/>
              </a:rPr>
              <a:t>9</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(6</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3</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2)</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8</a:t>
            </a:r>
            <a:r>
              <a:rPr lang="zh-CN" altLang="zh-CN" sz="2400" dirty="0">
                <a:solidFill>
                  <a:srgbClr val="00B0F0"/>
                </a:solidFill>
                <a:effectLst/>
              </a:rPr>
              <a:t> </a:t>
            </a:r>
            <a:endParaRPr kumimoji="1" lang="zh-CN" altLang="en-US" sz="2400" dirty="0">
              <a:solidFill>
                <a:srgbClr val="00B0F0"/>
              </a:solidFill>
            </a:endParaRPr>
          </a:p>
        </p:txBody>
      </p:sp>
      <p:sp>
        <p:nvSpPr>
          <p:cNvPr id="6" name="矩形 5"/>
          <p:cNvSpPr/>
          <p:nvPr/>
        </p:nvSpPr>
        <p:spPr>
          <a:xfrm>
            <a:off x="1183170" y="5031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183170" y="4584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183170" y="4142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183170" y="3695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750681" y="5220173"/>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6403468" y="4894772"/>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187054" y="2260614"/>
            <a:ext cx="87716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结点栈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237398" y="317111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sp>
        <p:nvSpPr>
          <p:cNvPr id="9" name="椭圆 8"/>
          <p:cNvSpPr/>
          <p:nvPr/>
        </p:nvSpPr>
        <p:spPr>
          <a:xfrm>
            <a:off x="4193797" y="536973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sp>
        <p:nvSpPr>
          <p:cNvPr id="14" name="矩形 13"/>
          <p:cNvSpPr/>
          <p:nvPr/>
        </p:nvSpPr>
        <p:spPr>
          <a:xfrm>
            <a:off x="1183170" y="32565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183170" y="28093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167609" y="54136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6032934" y="5411065"/>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505519" y="457727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960804" y="5032557"/>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434309" y="5032557"/>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727197" y="390922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182482" y="4364508"/>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460497" y="4364508"/>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136768" y="386650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43" name="直线连接符 42"/>
          <p:cNvCxnSpPr>
            <a:stCxn id="38" idx="5"/>
            <a:endCxn id="25" idx="0"/>
          </p:cNvCxnSpPr>
          <p:nvPr/>
        </p:nvCxnSpPr>
        <p:spPr>
          <a:xfrm>
            <a:off x="5825754" y="3463917"/>
            <a:ext cx="577714" cy="4025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370469" y="300863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5" name="直线连接符 44"/>
          <p:cNvCxnSpPr>
            <a:stCxn id="38" idx="3"/>
            <a:endCxn id="31" idx="0"/>
          </p:cNvCxnSpPr>
          <p:nvPr/>
        </p:nvCxnSpPr>
        <p:spPr>
          <a:xfrm flipH="1">
            <a:off x="4993897" y="3463917"/>
            <a:ext cx="454687" cy="445306"/>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4193797" y="217378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6" name="直线连接符 45"/>
          <p:cNvCxnSpPr>
            <a:stCxn id="42" idx="3"/>
            <a:endCxn id="5" idx="0"/>
          </p:cNvCxnSpPr>
          <p:nvPr/>
        </p:nvCxnSpPr>
        <p:spPr>
          <a:xfrm flipH="1">
            <a:off x="3504098" y="2629066"/>
            <a:ext cx="767814" cy="542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42" idx="5"/>
            <a:endCxn id="38" idx="1"/>
          </p:cNvCxnSpPr>
          <p:nvPr/>
        </p:nvCxnSpPr>
        <p:spPr>
          <a:xfrm>
            <a:off x="4649082" y="2629066"/>
            <a:ext cx="799502" cy="457681"/>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136768" y="1550746"/>
            <a:ext cx="4431021"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微软雅黑" panose="020B0503020204020204" pitchFamily="34" charset="-122"/>
                <a:ea typeface="微软雅黑" panose="020B0503020204020204" pitchFamily="34" charset="-122"/>
              </a:rPr>
              <a:t>前序遍历结果：</a:t>
            </a:r>
            <a:r>
              <a:rPr lang="en-US" altLang="zh-CN" sz="2400" dirty="0">
                <a:solidFill>
                  <a:srgbClr val="333333"/>
                </a:solidFill>
                <a:effectLst/>
                <a:latin typeface="微软雅黑" panose="020B0503020204020204" pitchFamily="34" charset="-122"/>
                <a:ea typeface="微软雅黑" panose="020B0503020204020204" pitchFamily="34" charset="-122"/>
              </a:rPr>
              <a:t>+ 9 / + 6 * 3   </a:t>
            </a:r>
            <a:endParaRPr kumimoji="1" lang="zh-CN" altLang="en-US" sz="2400" dirty="0">
              <a:latin typeface="微软雅黑" panose="020B0503020204020204" pitchFamily="34" charset="-122"/>
              <a:ea typeface="微软雅黑" panose="020B0503020204020204" pitchFamily="34" charset="-122"/>
            </a:endParaRPr>
          </a:p>
        </p:txBody>
      </p:sp>
      <p:cxnSp>
        <p:nvCxnSpPr>
          <p:cNvPr id="35" name="曲线连接符 11"/>
          <p:cNvCxnSpPr>
            <a:endCxn id="38" idx="2"/>
          </p:cNvCxnSpPr>
          <p:nvPr/>
        </p:nvCxnSpPr>
        <p:spPr>
          <a:xfrm flipV="1">
            <a:off x="1625635" y="3275332"/>
            <a:ext cx="3744834" cy="197840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表达式树的非递归前序遍历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2468515" y="6074123"/>
            <a:ext cx="443743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00B0F0"/>
                </a:solidFill>
                <a:effectLst/>
                <a:latin typeface="Times New Roman" panose="02020603050405020304" pitchFamily="18" charset="0"/>
                <a:ea typeface="宋体" panose="02010600030101010101" pitchFamily="2" charset="-122"/>
              </a:rPr>
              <a:t>中缀表达式：</a:t>
            </a:r>
            <a:r>
              <a:rPr lang="en-US" altLang="zh-CN" sz="2400" dirty="0">
                <a:solidFill>
                  <a:srgbClr val="00B0F0"/>
                </a:solidFill>
                <a:effectLst/>
                <a:latin typeface="Times New Roman" panose="02020603050405020304" pitchFamily="18" charset="0"/>
                <a:ea typeface="宋体" panose="02010600030101010101" pitchFamily="2" charset="-122"/>
              </a:rPr>
              <a:t>9</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(6</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3</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2)</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8</a:t>
            </a:r>
            <a:r>
              <a:rPr lang="zh-CN" altLang="zh-CN" sz="2400" dirty="0">
                <a:solidFill>
                  <a:srgbClr val="00B0F0"/>
                </a:solidFill>
                <a:effectLst/>
              </a:rPr>
              <a:t> </a:t>
            </a:r>
            <a:endParaRPr kumimoji="1" lang="zh-CN" altLang="en-US" sz="2400" dirty="0">
              <a:solidFill>
                <a:srgbClr val="00B0F0"/>
              </a:solidFill>
            </a:endParaRPr>
          </a:p>
        </p:txBody>
      </p:sp>
      <p:sp>
        <p:nvSpPr>
          <p:cNvPr id="6" name="矩形 5"/>
          <p:cNvSpPr/>
          <p:nvPr/>
        </p:nvSpPr>
        <p:spPr>
          <a:xfrm>
            <a:off x="1183170" y="5031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183170" y="4584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183170" y="4142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183170" y="3695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727885" y="4745010"/>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5830999" y="5687233"/>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187054" y="2260614"/>
            <a:ext cx="87716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结点栈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237398" y="317111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sp>
        <p:nvSpPr>
          <p:cNvPr id="9" name="椭圆 8"/>
          <p:cNvSpPr/>
          <p:nvPr/>
        </p:nvSpPr>
        <p:spPr>
          <a:xfrm>
            <a:off x="4193797" y="536973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sp>
        <p:nvSpPr>
          <p:cNvPr id="14" name="矩形 13"/>
          <p:cNvSpPr/>
          <p:nvPr/>
        </p:nvSpPr>
        <p:spPr>
          <a:xfrm>
            <a:off x="1183170" y="32565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183170" y="28093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167609" y="54136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6032934" y="5411065"/>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505519" y="457727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960804" y="5032557"/>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434309" y="5032557"/>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727197" y="390922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182482" y="4364508"/>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460497" y="4364508"/>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136768" y="386650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43" name="直线连接符 42"/>
          <p:cNvCxnSpPr>
            <a:stCxn id="38" idx="5"/>
            <a:endCxn id="25" idx="0"/>
          </p:cNvCxnSpPr>
          <p:nvPr/>
        </p:nvCxnSpPr>
        <p:spPr>
          <a:xfrm>
            <a:off x="5825754" y="3463917"/>
            <a:ext cx="577714" cy="4025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370469" y="300863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5" name="直线连接符 44"/>
          <p:cNvCxnSpPr>
            <a:stCxn id="38" idx="3"/>
            <a:endCxn id="31" idx="0"/>
          </p:cNvCxnSpPr>
          <p:nvPr/>
        </p:nvCxnSpPr>
        <p:spPr>
          <a:xfrm flipH="1">
            <a:off x="4993897" y="3463917"/>
            <a:ext cx="454687" cy="445306"/>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4193797" y="217378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6" name="直线连接符 45"/>
          <p:cNvCxnSpPr>
            <a:stCxn id="42" idx="3"/>
            <a:endCxn id="5" idx="0"/>
          </p:cNvCxnSpPr>
          <p:nvPr/>
        </p:nvCxnSpPr>
        <p:spPr>
          <a:xfrm flipH="1">
            <a:off x="3504098" y="2629066"/>
            <a:ext cx="767814" cy="542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42" idx="5"/>
            <a:endCxn id="38" idx="1"/>
          </p:cNvCxnSpPr>
          <p:nvPr/>
        </p:nvCxnSpPr>
        <p:spPr>
          <a:xfrm>
            <a:off x="4649082" y="2629066"/>
            <a:ext cx="799502" cy="457681"/>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136768" y="1550746"/>
            <a:ext cx="4794902"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微软雅黑" panose="020B0503020204020204" pitchFamily="34" charset="-122"/>
                <a:ea typeface="微软雅黑" panose="020B0503020204020204" pitchFamily="34" charset="-122"/>
              </a:rPr>
              <a:t>前序遍历结果：</a:t>
            </a:r>
            <a:r>
              <a:rPr lang="en-US" altLang="zh-CN" sz="2400" dirty="0">
                <a:solidFill>
                  <a:srgbClr val="333333"/>
                </a:solidFill>
                <a:effectLst/>
                <a:latin typeface="微软雅黑" panose="020B0503020204020204" pitchFamily="34" charset="-122"/>
                <a:ea typeface="微软雅黑" panose="020B0503020204020204" pitchFamily="34" charset="-122"/>
              </a:rPr>
              <a:t>+ 9 / + 6 * 3 2   </a:t>
            </a:r>
            <a:endParaRPr kumimoji="1" lang="zh-CN" altLang="en-US" sz="2400" dirty="0">
              <a:latin typeface="微软雅黑" panose="020B0503020204020204" pitchFamily="34" charset="-122"/>
              <a:ea typeface="微软雅黑" panose="020B0503020204020204" pitchFamily="34" charset="-122"/>
            </a:endParaRPr>
          </a:p>
        </p:txBody>
      </p:sp>
      <p:cxnSp>
        <p:nvCxnSpPr>
          <p:cNvPr id="35" name="曲线连接符 11"/>
          <p:cNvCxnSpPr>
            <a:endCxn id="38" idx="2"/>
          </p:cNvCxnSpPr>
          <p:nvPr/>
        </p:nvCxnSpPr>
        <p:spPr>
          <a:xfrm flipV="1">
            <a:off x="1625635" y="3275332"/>
            <a:ext cx="3744834" cy="197840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6" name="曲线连接符 11"/>
          <p:cNvCxnSpPr>
            <a:endCxn id="30" idx="1"/>
          </p:cNvCxnSpPr>
          <p:nvPr/>
        </p:nvCxnSpPr>
        <p:spPr>
          <a:xfrm>
            <a:off x="1625635" y="4825094"/>
            <a:ext cx="4485414" cy="664086"/>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表达式树的非递归前序遍历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2468515" y="6074123"/>
            <a:ext cx="443743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00B0F0"/>
                </a:solidFill>
                <a:effectLst/>
                <a:latin typeface="Times New Roman" panose="02020603050405020304" pitchFamily="18" charset="0"/>
                <a:ea typeface="宋体" panose="02010600030101010101" pitchFamily="2" charset="-122"/>
              </a:rPr>
              <a:t>中缀表达式：</a:t>
            </a:r>
            <a:r>
              <a:rPr lang="en-US" altLang="zh-CN" sz="2400" dirty="0">
                <a:solidFill>
                  <a:srgbClr val="00B0F0"/>
                </a:solidFill>
                <a:effectLst/>
                <a:latin typeface="Times New Roman" panose="02020603050405020304" pitchFamily="18" charset="0"/>
                <a:ea typeface="宋体" panose="02010600030101010101" pitchFamily="2" charset="-122"/>
              </a:rPr>
              <a:t>9</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(6</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3</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2)</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8</a:t>
            </a:r>
            <a:r>
              <a:rPr lang="zh-CN" altLang="zh-CN" sz="2400" dirty="0">
                <a:solidFill>
                  <a:srgbClr val="00B0F0"/>
                </a:solidFill>
                <a:effectLst/>
              </a:rPr>
              <a:t> </a:t>
            </a:r>
            <a:endParaRPr kumimoji="1" lang="zh-CN" altLang="en-US" sz="2400" dirty="0">
              <a:solidFill>
                <a:srgbClr val="00B0F0"/>
              </a:solidFill>
            </a:endParaRPr>
          </a:p>
        </p:txBody>
      </p:sp>
      <p:sp>
        <p:nvSpPr>
          <p:cNvPr id="6" name="矩形 5"/>
          <p:cNvSpPr/>
          <p:nvPr/>
        </p:nvSpPr>
        <p:spPr>
          <a:xfrm>
            <a:off x="1183170" y="5031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183170" y="4584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183170" y="4142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183170" y="3695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727885" y="4745010"/>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5830999" y="5687233"/>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187054" y="2260614"/>
            <a:ext cx="87716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结点栈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237398" y="317111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sp>
        <p:nvSpPr>
          <p:cNvPr id="9" name="椭圆 8"/>
          <p:cNvSpPr/>
          <p:nvPr/>
        </p:nvSpPr>
        <p:spPr>
          <a:xfrm>
            <a:off x="4193797" y="536973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sp>
        <p:nvSpPr>
          <p:cNvPr id="14" name="矩形 13"/>
          <p:cNvSpPr/>
          <p:nvPr/>
        </p:nvSpPr>
        <p:spPr>
          <a:xfrm>
            <a:off x="1183170" y="32565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183170" y="28093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167609" y="54136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6032934" y="5411065"/>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505519" y="457727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960804" y="5032557"/>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434309" y="5032557"/>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727197" y="390922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182482" y="4364508"/>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460497" y="4364508"/>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136768" y="386650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43" name="直线连接符 42"/>
          <p:cNvCxnSpPr>
            <a:stCxn id="38" idx="5"/>
            <a:endCxn id="25" idx="0"/>
          </p:cNvCxnSpPr>
          <p:nvPr/>
        </p:nvCxnSpPr>
        <p:spPr>
          <a:xfrm>
            <a:off x="5825754" y="3463917"/>
            <a:ext cx="577714" cy="4025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370469" y="300863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5" name="直线连接符 44"/>
          <p:cNvCxnSpPr>
            <a:stCxn id="38" idx="3"/>
            <a:endCxn id="31" idx="0"/>
          </p:cNvCxnSpPr>
          <p:nvPr/>
        </p:nvCxnSpPr>
        <p:spPr>
          <a:xfrm flipH="1">
            <a:off x="4993897" y="3463917"/>
            <a:ext cx="454687" cy="445306"/>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4193797" y="217378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6" name="直线连接符 45"/>
          <p:cNvCxnSpPr>
            <a:stCxn id="42" idx="3"/>
            <a:endCxn id="5" idx="0"/>
          </p:cNvCxnSpPr>
          <p:nvPr/>
        </p:nvCxnSpPr>
        <p:spPr>
          <a:xfrm flipH="1">
            <a:off x="3504098" y="2629066"/>
            <a:ext cx="767814" cy="542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42" idx="5"/>
            <a:endCxn id="38" idx="1"/>
          </p:cNvCxnSpPr>
          <p:nvPr/>
        </p:nvCxnSpPr>
        <p:spPr>
          <a:xfrm>
            <a:off x="4649082" y="2629066"/>
            <a:ext cx="799502" cy="457681"/>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136768" y="1550746"/>
            <a:ext cx="4794902"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微软雅黑" panose="020B0503020204020204" pitchFamily="34" charset="-122"/>
                <a:ea typeface="微软雅黑" panose="020B0503020204020204" pitchFamily="34" charset="-122"/>
              </a:rPr>
              <a:t>前序遍历结果：</a:t>
            </a:r>
            <a:r>
              <a:rPr lang="en-US" altLang="zh-CN" sz="2400" dirty="0">
                <a:solidFill>
                  <a:srgbClr val="333333"/>
                </a:solidFill>
                <a:effectLst/>
                <a:latin typeface="微软雅黑" panose="020B0503020204020204" pitchFamily="34" charset="-122"/>
                <a:ea typeface="微软雅黑" panose="020B0503020204020204" pitchFamily="34" charset="-122"/>
              </a:rPr>
              <a:t>+ 9 / + 6 * 3 2   </a:t>
            </a:r>
            <a:endParaRPr kumimoji="1" lang="zh-CN" altLang="en-US" sz="2400" dirty="0">
              <a:latin typeface="微软雅黑" panose="020B0503020204020204" pitchFamily="34" charset="-122"/>
              <a:ea typeface="微软雅黑" panose="020B0503020204020204" pitchFamily="34" charset="-122"/>
            </a:endParaRPr>
          </a:p>
        </p:txBody>
      </p:sp>
      <p:cxnSp>
        <p:nvCxnSpPr>
          <p:cNvPr id="35" name="曲线连接符 11"/>
          <p:cNvCxnSpPr>
            <a:endCxn id="38" idx="2"/>
          </p:cNvCxnSpPr>
          <p:nvPr/>
        </p:nvCxnSpPr>
        <p:spPr>
          <a:xfrm flipV="1">
            <a:off x="1625635" y="3275332"/>
            <a:ext cx="3744834" cy="197840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6" name="曲线连接符 11"/>
          <p:cNvCxnSpPr>
            <a:endCxn id="30" idx="1"/>
          </p:cNvCxnSpPr>
          <p:nvPr/>
        </p:nvCxnSpPr>
        <p:spPr>
          <a:xfrm>
            <a:off x="1625635" y="4825094"/>
            <a:ext cx="4485414" cy="664086"/>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表达式树的非递归前序遍历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2468515" y="6074123"/>
            <a:ext cx="443743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00B0F0"/>
                </a:solidFill>
                <a:effectLst/>
                <a:latin typeface="Times New Roman" panose="02020603050405020304" pitchFamily="18" charset="0"/>
                <a:ea typeface="宋体" panose="02010600030101010101" pitchFamily="2" charset="-122"/>
              </a:rPr>
              <a:t>中缀表达式：</a:t>
            </a:r>
            <a:r>
              <a:rPr lang="en-US" altLang="zh-CN" sz="2400" dirty="0">
                <a:solidFill>
                  <a:srgbClr val="00B0F0"/>
                </a:solidFill>
                <a:effectLst/>
                <a:latin typeface="Times New Roman" panose="02020603050405020304" pitchFamily="18" charset="0"/>
                <a:ea typeface="宋体" panose="02010600030101010101" pitchFamily="2" charset="-122"/>
              </a:rPr>
              <a:t>9</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(6</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3</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2)</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8</a:t>
            </a:r>
            <a:r>
              <a:rPr lang="zh-CN" altLang="zh-CN" sz="2400" dirty="0">
                <a:solidFill>
                  <a:srgbClr val="00B0F0"/>
                </a:solidFill>
                <a:effectLst/>
              </a:rPr>
              <a:t> </a:t>
            </a:r>
            <a:endParaRPr kumimoji="1" lang="zh-CN" altLang="en-US" sz="2400" dirty="0">
              <a:solidFill>
                <a:srgbClr val="00B0F0"/>
              </a:solidFill>
            </a:endParaRPr>
          </a:p>
        </p:txBody>
      </p:sp>
      <p:sp>
        <p:nvSpPr>
          <p:cNvPr id="6" name="矩形 5"/>
          <p:cNvSpPr/>
          <p:nvPr/>
        </p:nvSpPr>
        <p:spPr>
          <a:xfrm>
            <a:off x="1183170" y="5031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183170" y="4584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183170" y="4142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183170" y="3695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727885" y="5185882"/>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p:cNvSpPr txBox="1"/>
          <p:nvPr/>
        </p:nvSpPr>
        <p:spPr>
          <a:xfrm>
            <a:off x="1187054" y="2260614"/>
            <a:ext cx="87716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结点栈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237398" y="317111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sp>
        <p:nvSpPr>
          <p:cNvPr id="9" name="椭圆 8"/>
          <p:cNvSpPr/>
          <p:nvPr/>
        </p:nvSpPr>
        <p:spPr>
          <a:xfrm>
            <a:off x="4193797" y="536973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sp>
        <p:nvSpPr>
          <p:cNvPr id="14" name="矩形 13"/>
          <p:cNvSpPr/>
          <p:nvPr/>
        </p:nvSpPr>
        <p:spPr>
          <a:xfrm>
            <a:off x="1183170" y="32565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183170" y="28093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167609" y="54136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6032934" y="5411065"/>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505519" y="457727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960804" y="5032557"/>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434309" y="5032557"/>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727197" y="390922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182482" y="4364508"/>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460497" y="4364508"/>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136768" y="386650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43" name="直线连接符 42"/>
          <p:cNvCxnSpPr>
            <a:stCxn id="38" idx="5"/>
            <a:endCxn id="25" idx="0"/>
          </p:cNvCxnSpPr>
          <p:nvPr/>
        </p:nvCxnSpPr>
        <p:spPr>
          <a:xfrm>
            <a:off x="5825754" y="3463917"/>
            <a:ext cx="577714" cy="4025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370469" y="300863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5" name="直线连接符 44"/>
          <p:cNvCxnSpPr>
            <a:stCxn id="38" idx="3"/>
            <a:endCxn id="31" idx="0"/>
          </p:cNvCxnSpPr>
          <p:nvPr/>
        </p:nvCxnSpPr>
        <p:spPr>
          <a:xfrm flipH="1">
            <a:off x="4993897" y="3463917"/>
            <a:ext cx="454687" cy="445306"/>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4193797" y="217378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6" name="直线连接符 45"/>
          <p:cNvCxnSpPr>
            <a:stCxn id="42" idx="3"/>
            <a:endCxn id="5" idx="0"/>
          </p:cNvCxnSpPr>
          <p:nvPr/>
        </p:nvCxnSpPr>
        <p:spPr>
          <a:xfrm flipH="1">
            <a:off x="3504098" y="2629066"/>
            <a:ext cx="767814" cy="542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42" idx="5"/>
            <a:endCxn id="38" idx="1"/>
          </p:cNvCxnSpPr>
          <p:nvPr/>
        </p:nvCxnSpPr>
        <p:spPr>
          <a:xfrm>
            <a:off x="4649082" y="2629066"/>
            <a:ext cx="799502" cy="457681"/>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136768" y="1550746"/>
            <a:ext cx="4794902"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微软雅黑" panose="020B0503020204020204" pitchFamily="34" charset="-122"/>
                <a:ea typeface="微软雅黑" panose="020B0503020204020204" pitchFamily="34" charset="-122"/>
              </a:rPr>
              <a:t>前序遍历结果：</a:t>
            </a:r>
            <a:r>
              <a:rPr lang="en-US" altLang="zh-CN" sz="2400" dirty="0">
                <a:solidFill>
                  <a:srgbClr val="333333"/>
                </a:solidFill>
                <a:effectLst/>
                <a:latin typeface="微软雅黑" panose="020B0503020204020204" pitchFamily="34" charset="-122"/>
                <a:ea typeface="微软雅黑" panose="020B0503020204020204" pitchFamily="34" charset="-122"/>
              </a:rPr>
              <a:t>+ 9 / + 6 * 3 2   </a:t>
            </a:r>
            <a:endParaRPr kumimoji="1" lang="zh-CN" altLang="en-US" sz="2400" dirty="0">
              <a:latin typeface="微软雅黑" panose="020B0503020204020204" pitchFamily="34" charset="-122"/>
              <a:ea typeface="微软雅黑" panose="020B0503020204020204" pitchFamily="34" charset="-122"/>
            </a:endParaRPr>
          </a:p>
        </p:txBody>
      </p:sp>
      <p:cxnSp>
        <p:nvCxnSpPr>
          <p:cNvPr id="35" name="曲线连接符 11"/>
          <p:cNvCxnSpPr>
            <a:endCxn id="38" idx="2"/>
          </p:cNvCxnSpPr>
          <p:nvPr/>
        </p:nvCxnSpPr>
        <p:spPr>
          <a:xfrm flipV="1">
            <a:off x="1625635" y="3275332"/>
            <a:ext cx="3744834" cy="197840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9" name="直线箭头连接符 25"/>
          <p:cNvCxnSpPr/>
          <p:nvPr/>
        </p:nvCxnSpPr>
        <p:spPr>
          <a:xfrm>
            <a:off x="6403468" y="4937933"/>
            <a:ext cx="0" cy="43180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表达式树的非递归前序遍历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2468515" y="6074123"/>
            <a:ext cx="443743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00B0F0"/>
                </a:solidFill>
                <a:effectLst/>
                <a:latin typeface="Times New Roman" panose="02020603050405020304" pitchFamily="18" charset="0"/>
                <a:ea typeface="宋体" panose="02010600030101010101" pitchFamily="2" charset="-122"/>
              </a:rPr>
              <a:t>中缀表达式：</a:t>
            </a:r>
            <a:r>
              <a:rPr lang="en-US" altLang="zh-CN" sz="2400" dirty="0">
                <a:solidFill>
                  <a:srgbClr val="00B0F0"/>
                </a:solidFill>
                <a:effectLst/>
                <a:latin typeface="Times New Roman" panose="02020603050405020304" pitchFamily="18" charset="0"/>
                <a:ea typeface="宋体" panose="02010600030101010101" pitchFamily="2" charset="-122"/>
              </a:rPr>
              <a:t>9</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(6</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3</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2)</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8</a:t>
            </a:r>
            <a:r>
              <a:rPr lang="zh-CN" altLang="zh-CN" sz="2400" dirty="0">
                <a:solidFill>
                  <a:srgbClr val="00B0F0"/>
                </a:solidFill>
                <a:effectLst/>
              </a:rPr>
              <a:t> </a:t>
            </a:r>
            <a:endParaRPr kumimoji="1" lang="zh-CN" altLang="en-US" sz="2400" dirty="0">
              <a:solidFill>
                <a:srgbClr val="00B0F0"/>
              </a:solidFill>
            </a:endParaRPr>
          </a:p>
        </p:txBody>
      </p:sp>
      <p:sp>
        <p:nvSpPr>
          <p:cNvPr id="6" name="矩形 5"/>
          <p:cNvSpPr/>
          <p:nvPr/>
        </p:nvSpPr>
        <p:spPr>
          <a:xfrm>
            <a:off x="1183170" y="5031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183170" y="4584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183170" y="4142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183170" y="3695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727885" y="5185882"/>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箭头连接符 25"/>
          <p:cNvCxnSpPr/>
          <p:nvPr/>
        </p:nvCxnSpPr>
        <p:spPr>
          <a:xfrm>
            <a:off x="6702772" y="5642323"/>
            <a:ext cx="0" cy="4318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187054" y="2260614"/>
            <a:ext cx="87716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结点栈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237398" y="317111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sp>
        <p:nvSpPr>
          <p:cNvPr id="9" name="椭圆 8"/>
          <p:cNvSpPr/>
          <p:nvPr/>
        </p:nvSpPr>
        <p:spPr>
          <a:xfrm>
            <a:off x="4193797" y="536973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sp>
        <p:nvSpPr>
          <p:cNvPr id="14" name="矩形 13"/>
          <p:cNvSpPr/>
          <p:nvPr/>
        </p:nvSpPr>
        <p:spPr>
          <a:xfrm>
            <a:off x="1183170" y="32565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183170" y="28093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167609" y="54136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6032934" y="5411065"/>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505519" y="457727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960804" y="5032557"/>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434309" y="5032557"/>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727197" y="390922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182482" y="4364508"/>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460497" y="4364508"/>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136768" y="386650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43" name="直线连接符 42"/>
          <p:cNvCxnSpPr>
            <a:stCxn id="38" idx="5"/>
            <a:endCxn id="25" idx="0"/>
          </p:cNvCxnSpPr>
          <p:nvPr/>
        </p:nvCxnSpPr>
        <p:spPr>
          <a:xfrm>
            <a:off x="5825754" y="3463917"/>
            <a:ext cx="577714" cy="4025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370469" y="300863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5" name="直线连接符 44"/>
          <p:cNvCxnSpPr>
            <a:stCxn id="38" idx="3"/>
            <a:endCxn id="31" idx="0"/>
          </p:cNvCxnSpPr>
          <p:nvPr/>
        </p:nvCxnSpPr>
        <p:spPr>
          <a:xfrm flipH="1">
            <a:off x="4993897" y="3463917"/>
            <a:ext cx="454687" cy="445306"/>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4193797" y="217378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6" name="直线连接符 45"/>
          <p:cNvCxnSpPr>
            <a:stCxn id="42" idx="3"/>
            <a:endCxn id="5" idx="0"/>
          </p:cNvCxnSpPr>
          <p:nvPr/>
        </p:nvCxnSpPr>
        <p:spPr>
          <a:xfrm flipH="1">
            <a:off x="3504098" y="2629066"/>
            <a:ext cx="767814" cy="542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42" idx="5"/>
            <a:endCxn id="38" idx="1"/>
          </p:cNvCxnSpPr>
          <p:nvPr/>
        </p:nvCxnSpPr>
        <p:spPr>
          <a:xfrm>
            <a:off x="4649082" y="2629066"/>
            <a:ext cx="799502" cy="457681"/>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136768" y="1550746"/>
            <a:ext cx="4794902"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微软雅黑" panose="020B0503020204020204" pitchFamily="34" charset="-122"/>
                <a:ea typeface="微软雅黑" panose="020B0503020204020204" pitchFamily="34" charset="-122"/>
              </a:rPr>
              <a:t>前序遍历结果：</a:t>
            </a:r>
            <a:r>
              <a:rPr lang="en-US" altLang="zh-CN" sz="2400" dirty="0">
                <a:solidFill>
                  <a:srgbClr val="333333"/>
                </a:solidFill>
                <a:effectLst/>
                <a:latin typeface="微软雅黑" panose="020B0503020204020204" pitchFamily="34" charset="-122"/>
                <a:ea typeface="微软雅黑" panose="020B0503020204020204" pitchFamily="34" charset="-122"/>
              </a:rPr>
              <a:t>+ 9 / + 6 * 3 2   </a:t>
            </a:r>
            <a:endParaRPr kumimoji="1" lang="zh-CN" altLang="en-US" sz="2400" dirty="0">
              <a:latin typeface="微软雅黑" panose="020B0503020204020204" pitchFamily="34" charset="-122"/>
              <a:ea typeface="微软雅黑" panose="020B0503020204020204" pitchFamily="34" charset="-122"/>
            </a:endParaRPr>
          </a:p>
        </p:txBody>
      </p:sp>
      <p:cxnSp>
        <p:nvCxnSpPr>
          <p:cNvPr id="35" name="曲线连接符 11"/>
          <p:cNvCxnSpPr>
            <a:endCxn id="38" idx="2"/>
          </p:cNvCxnSpPr>
          <p:nvPr/>
        </p:nvCxnSpPr>
        <p:spPr>
          <a:xfrm flipV="1">
            <a:off x="1625635" y="3275332"/>
            <a:ext cx="3744834" cy="197840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表达式树的非递归前序遍历</a:t>
            </a:r>
            <a:endParaRPr lang="zh-CN" altLang="en-US" dirty="0"/>
          </a:p>
        </p:txBody>
      </p:sp>
      <p:sp>
        <p:nvSpPr>
          <p:cNvPr id="3" name="副标题 2"/>
          <p:cNvSpPr>
            <a:spLocks noGrp="1"/>
          </p:cNvSpPr>
          <p:nvPr>
            <p:ph type="subTitle" idx="1"/>
          </p:nvPr>
        </p:nvSpPr>
        <p:spPr/>
        <p:txBody>
          <a:bodyPr/>
          <a:lstStyle/>
          <a:p>
            <a:r>
              <a:rPr lang="en-US" altLang="zh-CN" dirty="0"/>
              <a:t>5.4 </a:t>
            </a:r>
            <a:r>
              <a:rPr lang="zh-CN" altLang="en-US" dirty="0"/>
              <a:t>二叉树的遍历</a:t>
            </a:r>
            <a:endParaRPr lang="zh-CN" altLang="en-US" dirty="0"/>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endParaRPr lang="zh-CN" altLang="en-US" dirty="0"/>
          </a:p>
        </p:txBody>
      </p:sp>
      <p:sp>
        <p:nvSpPr>
          <p:cNvPr id="10" name="文本框 9"/>
          <p:cNvSpPr txBox="1"/>
          <p:nvPr/>
        </p:nvSpPr>
        <p:spPr>
          <a:xfrm>
            <a:off x="2468515" y="6074123"/>
            <a:ext cx="4437433"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00B0F0"/>
                </a:solidFill>
                <a:effectLst/>
                <a:latin typeface="Times New Roman" panose="02020603050405020304" pitchFamily="18" charset="0"/>
                <a:ea typeface="宋体" panose="02010600030101010101" pitchFamily="2" charset="-122"/>
              </a:rPr>
              <a:t>中缀表达式：</a:t>
            </a:r>
            <a:r>
              <a:rPr lang="en-US" altLang="zh-CN" sz="2400" dirty="0">
                <a:solidFill>
                  <a:srgbClr val="00B0F0"/>
                </a:solidFill>
                <a:effectLst/>
                <a:latin typeface="Times New Roman" panose="02020603050405020304" pitchFamily="18" charset="0"/>
                <a:ea typeface="宋体" panose="02010600030101010101" pitchFamily="2" charset="-122"/>
              </a:rPr>
              <a:t>9</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(6</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3</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2)</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a:t>
            </a:r>
            <a:r>
              <a:rPr lang="zh-CN" altLang="en-US" sz="2400" dirty="0">
                <a:solidFill>
                  <a:srgbClr val="00B0F0"/>
                </a:solidFill>
                <a:effectLst/>
                <a:latin typeface="Times New Roman" panose="02020603050405020304" pitchFamily="18" charset="0"/>
                <a:ea typeface="宋体" panose="02010600030101010101" pitchFamily="2" charset="-122"/>
              </a:rPr>
              <a:t> </a:t>
            </a:r>
            <a:r>
              <a:rPr lang="en-US" altLang="zh-CN" sz="2400" dirty="0">
                <a:solidFill>
                  <a:srgbClr val="00B0F0"/>
                </a:solidFill>
                <a:effectLst/>
                <a:latin typeface="Times New Roman" panose="02020603050405020304" pitchFamily="18" charset="0"/>
                <a:ea typeface="宋体" panose="02010600030101010101" pitchFamily="2" charset="-122"/>
              </a:rPr>
              <a:t>8</a:t>
            </a:r>
            <a:r>
              <a:rPr lang="zh-CN" altLang="zh-CN" sz="2400" dirty="0">
                <a:solidFill>
                  <a:srgbClr val="00B0F0"/>
                </a:solidFill>
                <a:effectLst/>
              </a:rPr>
              <a:t> </a:t>
            </a:r>
            <a:endParaRPr kumimoji="1" lang="zh-CN" altLang="en-US" sz="2400" dirty="0">
              <a:solidFill>
                <a:srgbClr val="00B0F0"/>
              </a:solidFill>
            </a:endParaRPr>
          </a:p>
        </p:txBody>
      </p:sp>
      <p:sp>
        <p:nvSpPr>
          <p:cNvPr id="6" name="矩形 5"/>
          <p:cNvSpPr/>
          <p:nvPr/>
        </p:nvSpPr>
        <p:spPr>
          <a:xfrm>
            <a:off x="1183170" y="5031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1183170" y="4584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1183170" y="414248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1183170" y="3695308"/>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右箭头 22"/>
          <p:cNvSpPr/>
          <p:nvPr/>
        </p:nvSpPr>
        <p:spPr>
          <a:xfrm>
            <a:off x="679450" y="5677765"/>
            <a:ext cx="317500" cy="152400"/>
          </a:xfrm>
          <a:prstGeom prst="rightArrow">
            <a:avLst/>
          </a:prstGeom>
          <a:solidFill>
            <a:srgbClr val="009999"/>
          </a:solidFill>
          <a:ln>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p:cNvSpPr txBox="1"/>
          <p:nvPr/>
        </p:nvSpPr>
        <p:spPr>
          <a:xfrm>
            <a:off x="1187054" y="2260614"/>
            <a:ext cx="877163" cy="369332"/>
          </a:xfrm>
          <a:prstGeom prst="rect">
            <a:avLst/>
          </a:prstGeom>
          <a:noFill/>
        </p:spPr>
        <p:txBody>
          <a:bodyPr wrap="none" rtlCol="0">
            <a:spAutoFit/>
          </a:bodyPr>
          <a:lstStyle/>
          <a:p>
            <a:r>
              <a:rPr kumimoji="1" lang="zh-CN" altLang="en-US" dirty="0">
                <a:solidFill>
                  <a:srgbClr val="009999"/>
                </a:solidFill>
                <a:latin typeface="微软雅黑" panose="020B0503020204020204" pitchFamily="34" charset="-122"/>
                <a:ea typeface="微软雅黑" panose="020B0503020204020204" pitchFamily="34" charset="-122"/>
              </a:rPr>
              <a:t>结点栈</a:t>
            </a:r>
            <a:endParaRPr kumimoji="1" lang="zh-CN" altLang="en-US" dirty="0">
              <a:solidFill>
                <a:srgbClr val="009999"/>
              </a:solidFill>
              <a:latin typeface="微软雅黑" panose="020B0503020204020204" pitchFamily="34" charset="-122"/>
              <a:ea typeface="微软雅黑" panose="020B0503020204020204" pitchFamily="34" charset="-122"/>
            </a:endParaRPr>
          </a:p>
        </p:txBody>
      </p:sp>
      <p:sp>
        <p:nvSpPr>
          <p:cNvPr id="5" name="椭圆 4"/>
          <p:cNvSpPr/>
          <p:nvPr/>
        </p:nvSpPr>
        <p:spPr>
          <a:xfrm>
            <a:off x="3237398" y="317111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9</a:t>
            </a:r>
            <a:endParaRPr kumimoji="1" lang="zh-CN" altLang="en-US" sz="2400" dirty="0">
              <a:solidFill>
                <a:srgbClr val="009999"/>
              </a:solidFill>
            </a:endParaRPr>
          </a:p>
        </p:txBody>
      </p:sp>
      <p:sp>
        <p:nvSpPr>
          <p:cNvPr id="9" name="椭圆 8"/>
          <p:cNvSpPr/>
          <p:nvPr/>
        </p:nvSpPr>
        <p:spPr>
          <a:xfrm>
            <a:off x="4193797" y="536973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6</a:t>
            </a:r>
            <a:endParaRPr kumimoji="1" lang="zh-CN" altLang="en-US" sz="2400" dirty="0">
              <a:solidFill>
                <a:srgbClr val="009999"/>
              </a:solidFill>
            </a:endParaRPr>
          </a:p>
        </p:txBody>
      </p:sp>
      <p:sp>
        <p:nvSpPr>
          <p:cNvPr id="14" name="矩形 13"/>
          <p:cNvSpPr/>
          <p:nvPr/>
        </p:nvSpPr>
        <p:spPr>
          <a:xfrm>
            <a:off x="1183170" y="3256500"/>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p:cNvSpPr/>
          <p:nvPr/>
        </p:nvSpPr>
        <p:spPr>
          <a:xfrm>
            <a:off x="1183170" y="2809319"/>
            <a:ext cx="812800" cy="444500"/>
          </a:xfrm>
          <a:prstGeom prst="rect">
            <a:avLst/>
          </a:prstGeom>
          <a:ln w="28575">
            <a:solidFill>
              <a:srgbClr val="0099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椭圆 17"/>
          <p:cNvSpPr/>
          <p:nvPr/>
        </p:nvSpPr>
        <p:spPr>
          <a:xfrm>
            <a:off x="5167609" y="5413647"/>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3</a:t>
            </a:r>
            <a:endParaRPr kumimoji="1" lang="zh-CN" altLang="en-US" sz="2400" dirty="0">
              <a:solidFill>
                <a:srgbClr val="009999"/>
              </a:solidFill>
            </a:endParaRPr>
          </a:p>
        </p:txBody>
      </p:sp>
      <p:sp>
        <p:nvSpPr>
          <p:cNvPr id="30" name="椭圆 29"/>
          <p:cNvSpPr/>
          <p:nvPr/>
        </p:nvSpPr>
        <p:spPr>
          <a:xfrm>
            <a:off x="6032934" y="5411065"/>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2</a:t>
            </a:r>
            <a:endParaRPr kumimoji="1" lang="zh-CN" altLang="en-US" sz="2400" dirty="0">
              <a:solidFill>
                <a:srgbClr val="009999"/>
              </a:solidFill>
            </a:endParaRPr>
          </a:p>
        </p:txBody>
      </p:sp>
      <p:sp>
        <p:nvSpPr>
          <p:cNvPr id="29" name="椭圆 28"/>
          <p:cNvSpPr/>
          <p:nvPr/>
        </p:nvSpPr>
        <p:spPr>
          <a:xfrm>
            <a:off x="5505519" y="457727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009999"/>
                </a:solidFill>
              </a:rPr>
              <a:t>*</a:t>
            </a:r>
            <a:endParaRPr kumimoji="1" lang="zh-CN" altLang="en-US" sz="2800" dirty="0">
              <a:solidFill>
                <a:srgbClr val="009999"/>
              </a:solidFill>
            </a:endParaRPr>
          </a:p>
        </p:txBody>
      </p:sp>
      <p:cxnSp>
        <p:nvCxnSpPr>
          <p:cNvPr id="33" name="直线连接符 32"/>
          <p:cNvCxnSpPr>
            <a:stCxn id="29" idx="5"/>
            <a:endCxn id="30" idx="0"/>
          </p:cNvCxnSpPr>
          <p:nvPr/>
        </p:nvCxnSpPr>
        <p:spPr>
          <a:xfrm>
            <a:off x="5960804" y="5032557"/>
            <a:ext cx="338830" cy="378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29" idx="3"/>
            <a:endCxn id="18" idx="0"/>
          </p:cNvCxnSpPr>
          <p:nvPr/>
        </p:nvCxnSpPr>
        <p:spPr>
          <a:xfrm flipH="1">
            <a:off x="5434309" y="5032557"/>
            <a:ext cx="149325" cy="38109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4727197" y="3909223"/>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32" name="直线连接符 31"/>
          <p:cNvCxnSpPr>
            <a:stCxn id="31" idx="5"/>
            <a:endCxn id="29" idx="1"/>
          </p:cNvCxnSpPr>
          <p:nvPr/>
        </p:nvCxnSpPr>
        <p:spPr>
          <a:xfrm>
            <a:off x="5182482" y="4364508"/>
            <a:ext cx="401152" cy="29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31" idx="3"/>
            <a:endCxn id="9" idx="0"/>
          </p:cNvCxnSpPr>
          <p:nvPr/>
        </p:nvCxnSpPr>
        <p:spPr>
          <a:xfrm flipH="1">
            <a:off x="4460497" y="4364508"/>
            <a:ext cx="344815" cy="1005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136768" y="386650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009999"/>
                </a:solidFill>
              </a:rPr>
              <a:t>8</a:t>
            </a:r>
            <a:endParaRPr kumimoji="1" lang="zh-CN" altLang="en-US" sz="2400" dirty="0">
              <a:solidFill>
                <a:srgbClr val="009999"/>
              </a:solidFill>
            </a:endParaRPr>
          </a:p>
        </p:txBody>
      </p:sp>
      <p:cxnSp>
        <p:nvCxnSpPr>
          <p:cNvPr id="43" name="直线连接符 42"/>
          <p:cNvCxnSpPr>
            <a:stCxn id="38" idx="5"/>
            <a:endCxn id="25" idx="0"/>
          </p:cNvCxnSpPr>
          <p:nvPr/>
        </p:nvCxnSpPr>
        <p:spPr>
          <a:xfrm>
            <a:off x="5825754" y="3463917"/>
            <a:ext cx="577714" cy="4025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370469" y="3008632"/>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5" name="直线连接符 44"/>
          <p:cNvCxnSpPr>
            <a:stCxn id="38" idx="3"/>
            <a:endCxn id="31" idx="0"/>
          </p:cNvCxnSpPr>
          <p:nvPr/>
        </p:nvCxnSpPr>
        <p:spPr>
          <a:xfrm flipH="1">
            <a:off x="4993897" y="3463917"/>
            <a:ext cx="454687" cy="445306"/>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4193797" y="2173781"/>
            <a:ext cx="533400" cy="533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9999"/>
                </a:solidFill>
              </a:rPr>
              <a:t>+</a:t>
            </a:r>
            <a:endParaRPr kumimoji="1" lang="zh-CN" altLang="en-US" sz="2800" dirty="0">
              <a:solidFill>
                <a:srgbClr val="009999"/>
              </a:solidFill>
            </a:endParaRPr>
          </a:p>
        </p:txBody>
      </p:sp>
      <p:cxnSp>
        <p:nvCxnSpPr>
          <p:cNvPr id="46" name="直线连接符 45"/>
          <p:cNvCxnSpPr>
            <a:stCxn id="42" idx="3"/>
            <a:endCxn id="5" idx="0"/>
          </p:cNvCxnSpPr>
          <p:nvPr/>
        </p:nvCxnSpPr>
        <p:spPr>
          <a:xfrm flipH="1">
            <a:off x="3504098" y="2629066"/>
            <a:ext cx="767814" cy="542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42" idx="5"/>
            <a:endCxn id="38" idx="1"/>
          </p:cNvCxnSpPr>
          <p:nvPr/>
        </p:nvCxnSpPr>
        <p:spPr>
          <a:xfrm>
            <a:off x="4649082" y="2629066"/>
            <a:ext cx="799502" cy="457681"/>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136768" y="1550746"/>
            <a:ext cx="4794902"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333333"/>
                </a:solidFill>
                <a:effectLst/>
                <a:latin typeface="微软雅黑" panose="020B0503020204020204" pitchFamily="34" charset="-122"/>
                <a:ea typeface="微软雅黑" panose="020B0503020204020204" pitchFamily="34" charset="-122"/>
              </a:rPr>
              <a:t>前序遍历结果：</a:t>
            </a:r>
            <a:r>
              <a:rPr lang="en-US" altLang="zh-CN" sz="2400" dirty="0">
                <a:solidFill>
                  <a:srgbClr val="333333"/>
                </a:solidFill>
                <a:effectLst/>
                <a:latin typeface="微软雅黑" panose="020B0503020204020204" pitchFamily="34" charset="-122"/>
                <a:ea typeface="微软雅黑" panose="020B0503020204020204" pitchFamily="34" charset="-122"/>
              </a:rPr>
              <a:t>+ 9 / + 6 * 3 2   </a:t>
            </a:r>
            <a:endParaRPr kumimoji="1" lang="zh-CN" altLang="en-US" sz="2400" dirty="0">
              <a:latin typeface="微软雅黑" panose="020B0503020204020204" pitchFamily="34" charset="-122"/>
              <a:ea typeface="微软雅黑" panose="020B0503020204020204" pitchFamily="34" charset="-122"/>
            </a:endParaRPr>
          </a:p>
        </p:txBody>
      </p:sp>
      <p:cxnSp>
        <p:nvCxnSpPr>
          <p:cNvPr id="36" name="直线箭头连接符 25"/>
          <p:cNvCxnSpPr/>
          <p:nvPr/>
        </p:nvCxnSpPr>
        <p:spPr>
          <a:xfrm>
            <a:off x="5678711" y="2504628"/>
            <a:ext cx="0" cy="43180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ags/tag1.xml><?xml version="1.0" encoding="utf-8"?>
<p:tagLst xmlns:p="http://schemas.openxmlformats.org/presentationml/2006/main">
  <p:tag name="RAINPROBLEM" val="ProblemBody"/>
</p:tagLst>
</file>

<file path=ppt/tags/tag10.xml><?xml version="1.0" encoding="utf-8"?>
<p:tagLst xmlns:p="http://schemas.openxmlformats.org/presentationml/2006/main">
  <p:tag name="RAINPROBLEMTYPE" val="ProblemTypeMarker"/>
</p:tagLst>
</file>

<file path=ppt/tags/tag100.xml><?xml version="1.0" encoding="utf-8"?>
<p:tagLst xmlns:p="http://schemas.openxmlformats.org/presentationml/2006/main">
  <p:tag name="RAINPROBLEM" val="MultipleChoice"/>
  <p:tag name="PROBLEMSCORE" val="1"/>
  <p:tag name="PROBLEMHASREMARK" val="False"/>
</p:tagLst>
</file>

<file path=ppt/tags/tag101.xml><?xml version="1.0" encoding="utf-8"?>
<p:tagLst xmlns:p="http://schemas.openxmlformats.org/presentationml/2006/main">
  <p:tag name="RAINPROBLEM" val="ProblemBody"/>
</p:tagLst>
</file>

<file path=ppt/tags/tag102.xml><?xml version="1.0" encoding="utf-8"?>
<p:tagLst xmlns:p="http://schemas.openxmlformats.org/presentationml/2006/main">
  <p:tag name="RAINPROBLEM" val="ProblemItem"/>
</p:tagLst>
</file>

<file path=ppt/tags/tag103.xml><?xml version="1.0" encoding="utf-8"?>
<p:tagLst xmlns:p="http://schemas.openxmlformats.org/presentationml/2006/main">
  <p:tag name="RAINPROBLEM" val="ProblemItem"/>
</p:tagLst>
</file>

<file path=ppt/tags/tag104.xml><?xml version="1.0" encoding="utf-8"?>
<p:tagLst xmlns:p="http://schemas.openxmlformats.org/presentationml/2006/main">
  <p:tag name="RAINPROBLEM" val="ProblemItem"/>
</p:tagLst>
</file>

<file path=ppt/tags/tag105.xml><?xml version="1.0" encoding="utf-8"?>
<p:tagLst xmlns:p="http://schemas.openxmlformats.org/presentationml/2006/main">
  <p:tag name="RAINPROBLEM" val="ProblemItem"/>
</p:tagLst>
</file>

<file path=ppt/tags/tag106.xml><?xml version="1.0" encoding="utf-8"?>
<p:tagLst xmlns:p="http://schemas.openxmlformats.org/presentationml/2006/main">
  <p:tag name="RAINPROBLEM" val="ProblemBullet"/>
  <p:tag name="RAINPROBLEMTYPE" val="MultipleChoice"/>
  <p:tag name="RAINBULLET" val="Wrong"/>
</p:tagLst>
</file>

<file path=ppt/tags/tag107.xml><?xml version="1.0" encoding="utf-8"?>
<p:tagLst xmlns:p="http://schemas.openxmlformats.org/presentationml/2006/main">
  <p:tag name="RAINPROBLEM" val="ProblemBullet"/>
  <p:tag name="RAINPROBLEMTYPE" val="MultipleChoice"/>
  <p:tag name="RAINBULLET" val="Correct"/>
</p:tagLst>
</file>

<file path=ppt/tags/tag108.xml><?xml version="1.0" encoding="utf-8"?>
<p:tagLst xmlns:p="http://schemas.openxmlformats.org/presentationml/2006/main">
  <p:tag name="RAINPROBLEM" val="ProblemBullet"/>
  <p:tag name="RAINPROBLEMTYPE" val="MultipleChoice"/>
  <p:tag name="RAINBULLET" val="Wrong"/>
</p:tagLst>
</file>

<file path=ppt/tags/tag109.xml><?xml version="1.0" encoding="utf-8"?>
<p:tagLst xmlns:p="http://schemas.openxmlformats.org/presentationml/2006/main">
  <p:tag name="RAINPROBLEM" val="ProblemBullet"/>
  <p:tag name="RAINPROBLEMTYPE" val="MultipleChoice"/>
  <p:tag name="RAINBULLET" val="Wrong"/>
</p:tagLst>
</file>

<file path=ppt/tags/tag11.xml><?xml version="1.0" encoding="utf-8"?>
<p:tagLst xmlns:p="http://schemas.openxmlformats.org/presentationml/2006/main">
  <p:tag name="RAINPROBLEMTYPE" val="ProblemTypeMarker"/>
</p:tagLst>
</file>

<file path=ppt/tags/tag110.xml><?xml version="1.0" encoding="utf-8"?>
<p:tagLst xmlns:p="http://schemas.openxmlformats.org/presentationml/2006/main">
  <p:tag name="RAINPROBLEM" val="ProblemSubmit"/>
  <p:tag name="RAINPROBLEMTYPE" val="MultipleChoice"/>
</p:tagLst>
</file>

<file path=ppt/tags/tag111.xml><?xml version="1.0" encoding="utf-8"?>
<p:tagLst xmlns:p="http://schemas.openxmlformats.org/presentationml/2006/main">
  <p:tag name="RAINPROBLEMTYPE" val="ProblemTypeMarker"/>
</p:tagLst>
</file>

<file path=ppt/tags/tag112.xml><?xml version="1.0" encoding="utf-8"?>
<p:tagLst xmlns:p="http://schemas.openxmlformats.org/presentationml/2006/main">
  <p:tag name="RAINPROBLEMTYPE" val="ProblemTypeMarker"/>
</p:tagLst>
</file>

<file path=ppt/tags/tag113.xml><?xml version="1.0" encoding="utf-8"?>
<p:tagLst xmlns:p="http://schemas.openxmlformats.org/presentationml/2006/main">
  <p:tag name="RAINPROBLEMTYPE" val="ProblemTypeMarker"/>
</p:tagLst>
</file>

<file path=ppt/tags/tag114.xml><?xml version="1.0" encoding="utf-8"?>
<p:tagLst xmlns:p="http://schemas.openxmlformats.org/presentationml/2006/main">
  <p:tag name="RAINPROBLEMTYPE" val="ProblemTypeMarker"/>
</p:tagLst>
</file>

<file path=ppt/tags/tag115.xml><?xml version="1.0" encoding="utf-8"?>
<p:tagLst xmlns:p="http://schemas.openxmlformats.org/presentationml/2006/main">
  <p:tag name="RAINPROBLEMTYPE" val="ProblemTypeMarker"/>
</p:tagLst>
</file>

<file path=ppt/tags/tag116.xml><?xml version="1.0" encoding="utf-8"?>
<p:tagLst xmlns:p="http://schemas.openxmlformats.org/presentationml/2006/main">
  <p:tag name="RAINPROBLEM" val="ProblemSetting"/>
  <p:tag name="RAINPROBLEMTYPE" val="MultipleChoice"/>
</p:tagLst>
</file>

<file path=ppt/tags/tag117.xml><?xml version="1.0" encoding="utf-8"?>
<p:tagLst xmlns:p="http://schemas.openxmlformats.org/presentationml/2006/main">
  <p:tag name="RAINPROBLEM" val="MultipleChoice"/>
  <p:tag name="PROBLEMSCORE" val="1.0"/>
</p:tagLst>
</file>

<file path=ppt/tags/tag118.xml><?xml version="1.0" encoding="utf-8"?>
<p:tagLst xmlns:p="http://schemas.openxmlformats.org/presentationml/2006/main">
  <p:tag name="RAINPROBLEM" val="ProblemBody"/>
</p:tagLst>
</file>

<file path=ppt/tags/tag119.xml><?xml version="1.0" encoding="utf-8"?>
<p:tagLst xmlns:p="http://schemas.openxmlformats.org/presentationml/2006/main">
  <p:tag name="RAINPROBLEM" val="ProblemItem"/>
</p:tagLst>
</file>

<file path=ppt/tags/tag12.xml><?xml version="1.0" encoding="utf-8"?>
<p:tagLst xmlns:p="http://schemas.openxmlformats.org/presentationml/2006/main">
  <p:tag name="RAINPROBLEMTYPE" val="ProblemTypeMarker"/>
</p:tagLst>
</file>

<file path=ppt/tags/tag120.xml><?xml version="1.0" encoding="utf-8"?>
<p:tagLst xmlns:p="http://schemas.openxmlformats.org/presentationml/2006/main">
  <p:tag name="RAINPROBLEM" val="ProblemItem"/>
</p:tagLst>
</file>

<file path=ppt/tags/tag121.xml><?xml version="1.0" encoding="utf-8"?>
<p:tagLst xmlns:p="http://schemas.openxmlformats.org/presentationml/2006/main">
  <p:tag name="RAINPROBLEM" val="ProblemBullet"/>
  <p:tag name="RAINPROBLEMTYPE" val="MultipleChoice"/>
  <p:tag name="RAINBULLET" val="Correct"/>
</p:tagLst>
</file>

<file path=ppt/tags/tag122.xml><?xml version="1.0" encoding="utf-8"?>
<p:tagLst xmlns:p="http://schemas.openxmlformats.org/presentationml/2006/main">
  <p:tag name="RAINPROBLEM" val="ProblemBullet"/>
  <p:tag name="RAINPROBLEMTYPE" val="MultipleChoice"/>
  <p:tag name="RAINBULLET" val="Wrong"/>
</p:tagLst>
</file>

<file path=ppt/tags/tag123.xml><?xml version="1.0" encoding="utf-8"?>
<p:tagLst xmlns:p="http://schemas.openxmlformats.org/presentationml/2006/main">
  <p:tag name="RAINPROBLEM" val="ProblemBullet"/>
  <p:tag name="RAINPROBLEMTYPE" val="MultipleChoice"/>
  <p:tag name="RAINBULLET" val="Wrong"/>
</p:tagLst>
</file>

<file path=ppt/tags/tag124.xml><?xml version="1.0" encoding="utf-8"?>
<p:tagLst xmlns:p="http://schemas.openxmlformats.org/presentationml/2006/main">
  <p:tag name="RAINPROBLEM" val="ProblemSubmit"/>
  <p:tag name="RAINPROBLEMTYPE" val="MultipleChoice"/>
</p:tagLst>
</file>

<file path=ppt/tags/tag125.xml><?xml version="1.0" encoding="utf-8"?>
<p:tagLst xmlns:p="http://schemas.openxmlformats.org/presentationml/2006/main">
  <p:tag name="RAINPROBLEM" val="ProblemItem"/>
</p:tagLst>
</file>

<file path=ppt/tags/tag126.xml><?xml version="1.0" encoding="utf-8"?>
<p:tagLst xmlns:p="http://schemas.openxmlformats.org/presentationml/2006/main">
  <p:tag name="RAINPROBLEM" val="ProblemItem"/>
</p:tagLst>
</file>

<file path=ppt/tags/tag127.xml><?xml version="1.0" encoding="utf-8"?>
<p:tagLst xmlns:p="http://schemas.openxmlformats.org/presentationml/2006/main">
  <p:tag name="RAINPROBLEM" val="ProblemItem"/>
</p:tagLst>
</file>

<file path=ppt/tags/tag128.xml><?xml version="1.0" encoding="utf-8"?>
<p:tagLst xmlns:p="http://schemas.openxmlformats.org/presentationml/2006/main">
  <p:tag name="RAINPROBLEMTYPE" val="ProblemTypeMarker"/>
</p:tagLst>
</file>

<file path=ppt/tags/tag129.xml><?xml version="1.0" encoding="utf-8"?>
<p:tagLst xmlns:p="http://schemas.openxmlformats.org/presentationml/2006/main">
  <p:tag name="RAINPROBLEMTYPE" val="ProblemTypeMarker"/>
</p:tagLst>
</file>

<file path=ppt/tags/tag13.xml><?xml version="1.0" encoding="utf-8"?>
<p:tagLst xmlns:p="http://schemas.openxmlformats.org/presentationml/2006/main">
  <p:tag name="RAINPROBLEMTYPE" val="ProblemTypeMarker"/>
</p:tagLst>
</file>

<file path=ppt/tags/tag130.xml><?xml version="1.0" encoding="utf-8"?>
<p:tagLst xmlns:p="http://schemas.openxmlformats.org/presentationml/2006/main">
  <p:tag name="RAINPROBLEMTYPE" val="ProblemTypeMarker"/>
</p:tagLst>
</file>

<file path=ppt/tags/tag131.xml><?xml version="1.0" encoding="utf-8"?>
<p:tagLst xmlns:p="http://schemas.openxmlformats.org/presentationml/2006/main">
  <p:tag name="RAINPROBLEMTYPE" val="ProblemTypeMarker"/>
</p:tagLst>
</file>

<file path=ppt/tags/tag132.xml><?xml version="1.0" encoding="utf-8"?>
<p:tagLst xmlns:p="http://schemas.openxmlformats.org/presentationml/2006/main">
  <p:tag name="RAINPROBLEMTYPE" val="ProblemTypeMarker"/>
</p:tagLst>
</file>

<file path=ppt/tags/tag133.xml><?xml version="1.0" encoding="utf-8"?>
<p:tagLst xmlns:p="http://schemas.openxmlformats.org/presentationml/2006/main">
  <p:tag name="RAINPROBLEM" val="ProblemSetting"/>
  <p:tag name="RAINPROBLEMTYPE" val="MultipleChoice"/>
</p:tagLst>
</file>

<file path=ppt/tags/tag134.xml><?xml version="1.0" encoding="utf-8"?>
<p:tagLst xmlns:p="http://schemas.openxmlformats.org/presentationml/2006/main">
  <p:tag name="RAINPROBLEM" val="MultipleChoice"/>
  <p:tag name="PROBLEMSCORE" val="1"/>
</p:tagLst>
</file>

<file path=ppt/tags/tag14.xml><?xml version="1.0" encoding="utf-8"?>
<p:tagLst xmlns:p="http://schemas.openxmlformats.org/presentationml/2006/main">
  <p:tag name="RAINPROBLEM" val="ProblemSetting"/>
  <p:tag name="RAINPROBLEMTYPE" val="MultipleChoiceMA"/>
</p:tagLst>
</file>

<file path=ppt/tags/tag15.xml><?xml version="1.0" encoding="utf-8"?>
<p:tagLst xmlns:p="http://schemas.openxmlformats.org/presentationml/2006/main">
  <p:tag name="RAINPROBLEM" val="MultipleChoiceMA"/>
  <p:tag name="PROBLEMSCORE" val="1"/>
  <p:tag name="PROBLEMSCORE_HALF" val="0"/>
  <p:tag name="PROBLEMHASREMARK" val="False"/>
</p:tagLst>
</file>

<file path=ppt/tags/tag16.xml><?xml version="1.0" encoding="utf-8"?>
<p:tagLst xmlns:p="http://schemas.openxmlformats.org/presentationml/2006/main">
  <p:tag name="RAINPROBLEM" val="ProblemBody"/>
</p:tagLst>
</file>

<file path=ppt/tags/tag17.xml><?xml version="1.0" encoding="utf-8"?>
<p:tagLst xmlns:p="http://schemas.openxmlformats.org/presentationml/2006/main">
  <p:tag name="RAINPROBLEM" val="ProblemItem"/>
</p:tagLst>
</file>

<file path=ppt/tags/tag18.xml><?xml version="1.0" encoding="utf-8"?>
<p:tagLst xmlns:p="http://schemas.openxmlformats.org/presentationml/2006/main">
  <p:tag name="RAINPROBLEM" val="ProblemItem"/>
</p:tagLst>
</file>

<file path=ppt/tags/tag19.xml><?xml version="1.0" encoding="utf-8"?>
<p:tagLst xmlns:p="http://schemas.openxmlformats.org/presentationml/2006/main">
  <p:tag name="RAINPROBLEM" val="ProblemItem"/>
</p:tagLst>
</file>

<file path=ppt/tags/tag2.xml><?xml version="1.0" encoding="utf-8"?>
<p:tagLst xmlns:p="http://schemas.openxmlformats.org/presentationml/2006/main">
  <p:tag name="RAINPROBLEM" val="ProblemBullet"/>
  <p:tag name="RAINPROBLEMTYPE" val="MultipleChoiceMA"/>
  <p:tag name="RAINBULLET" val="Correct"/>
</p:tagLst>
</file>

<file path=ppt/tags/tag20.xml><?xml version="1.0" encoding="utf-8"?>
<p:tagLst xmlns:p="http://schemas.openxmlformats.org/presentationml/2006/main">
  <p:tag name="RAINPROBLEM" val="ProblemBullet"/>
  <p:tag name="RAINPROBLEMTYPE" val="MultipleChoice"/>
  <p:tag name="RAINBULLET" val="Wrong"/>
</p:tagLst>
</file>

<file path=ppt/tags/tag21.xml><?xml version="1.0" encoding="utf-8"?>
<p:tagLst xmlns:p="http://schemas.openxmlformats.org/presentationml/2006/main">
  <p:tag name="RAINPROBLEM" val="ProblemBullet"/>
  <p:tag name="RAINPROBLEMTYPE" val="MultipleChoice"/>
  <p:tag name="RAINBULLET" val="Correct"/>
</p:tagLst>
</file>

<file path=ppt/tags/tag22.xml><?xml version="1.0" encoding="utf-8"?>
<p:tagLst xmlns:p="http://schemas.openxmlformats.org/presentationml/2006/main">
  <p:tag name="RAINPROBLEM" val="ProblemBullet"/>
  <p:tag name="RAINPROBLEMTYPE" val="MultipleChoice"/>
  <p:tag name="RAINBULLET" val="Wrong"/>
</p:tagLst>
</file>

<file path=ppt/tags/tag23.xml><?xml version="1.0" encoding="utf-8"?>
<p:tagLst xmlns:p="http://schemas.openxmlformats.org/presentationml/2006/main">
  <p:tag name="RAINPROBLEM" val="ProblemSubmit"/>
  <p:tag name="RAINPROBLEMTYPE" val="MultipleChoice"/>
</p:tagLst>
</file>

<file path=ppt/tags/tag24.xml><?xml version="1.0" encoding="utf-8"?>
<p:tagLst xmlns:p="http://schemas.openxmlformats.org/presentationml/2006/main">
  <p:tag name="RAINPROBLEM" val="ProblemItem"/>
</p:tagLst>
</file>

<file path=ppt/tags/tag25.xml><?xml version="1.0" encoding="utf-8"?>
<p:tagLst xmlns:p="http://schemas.openxmlformats.org/presentationml/2006/main">
  <p:tag name="RAINPROBLEM" val="ProblemBullet"/>
  <p:tag name="RAINPROBLEMTYPE" val="MultipleChoice"/>
  <p:tag name="RAINBULLET" val="Wrong"/>
</p:tagLst>
</file>

<file path=ppt/tags/tag26.xml><?xml version="1.0" encoding="utf-8"?>
<p:tagLst xmlns:p="http://schemas.openxmlformats.org/presentationml/2006/main">
  <p:tag name="RAINPROBLEMTYPE" val="ProblemTypeMarker"/>
</p:tagLst>
</file>

<file path=ppt/tags/tag27.xml><?xml version="1.0" encoding="utf-8"?>
<p:tagLst xmlns:p="http://schemas.openxmlformats.org/presentationml/2006/main">
  <p:tag name="RAINPROBLEMTYPE" val="ProblemTypeMarker"/>
</p:tagLst>
</file>

<file path=ppt/tags/tag28.xml><?xml version="1.0" encoding="utf-8"?>
<p:tagLst xmlns:p="http://schemas.openxmlformats.org/presentationml/2006/main">
  <p:tag name="RAINPROBLEMTYPE" val="ProblemTypeMarker"/>
</p:tagLst>
</file>

<file path=ppt/tags/tag29.xml><?xml version="1.0" encoding="utf-8"?>
<p:tagLst xmlns:p="http://schemas.openxmlformats.org/presentationml/2006/main">
  <p:tag name="RAINPROBLEMTYPE" val="ProblemTypeMarker"/>
</p:tagLst>
</file>

<file path=ppt/tags/tag3.xml><?xml version="1.0" encoding="utf-8"?>
<p:tagLst xmlns:p="http://schemas.openxmlformats.org/presentationml/2006/main">
  <p:tag name="RAINPROBLEM" val="ProblemBullet"/>
  <p:tag name="RAINPROBLEMTYPE" val="MultipleChoiceMA"/>
  <p:tag name="RAINBULLET" val="Wrong"/>
</p:tagLst>
</file>

<file path=ppt/tags/tag30.xml><?xml version="1.0" encoding="utf-8"?>
<p:tagLst xmlns:p="http://schemas.openxmlformats.org/presentationml/2006/main">
  <p:tag name="RAINPROBLEMTYPE" val="ProblemTypeMarker"/>
</p:tagLst>
</file>

<file path=ppt/tags/tag31.xml><?xml version="1.0" encoding="utf-8"?>
<p:tagLst xmlns:p="http://schemas.openxmlformats.org/presentationml/2006/main">
  <p:tag name="RAINPROBLEM" val="ProblemSetting"/>
  <p:tag name="RAINPROBLEMTYPE" val="MultipleChoice"/>
</p:tagLst>
</file>

<file path=ppt/tags/tag32.xml><?xml version="1.0" encoding="utf-8"?>
<p:tagLst xmlns:p="http://schemas.openxmlformats.org/presentationml/2006/main">
  <p:tag name="RAINPROBLEM" val="MultipleChoice"/>
  <p:tag name="PROBLEMSCORE" val="1"/>
  <p:tag name="PROBLEMHASREMARK" val="False"/>
</p:tagLst>
</file>

<file path=ppt/tags/tag33.xml><?xml version="1.0" encoding="utf-8"?>
<p:tagLst xmlns:p="http://schemas.openxmlformats.org/presentationml/2006/main">
  <p:tag name="RAINPROBLEM" val="ProblemBody"/>
</p:tagLst>
</file>

<file path=ppt/tags/tag34.xml><?xml version="1.0" encoding="utf-8"?>
<p:tagLst xmlns:p="http://schemas.openxmlformats.org/presentationml/2006/main">
  <p:tag name="RAINPROBLEM" val="ProblemItem"/>
</p:tagLst>
</file>

<file path=ppt/tags/tag35.xml><?xml version="1.0" encoding="utf-8"?>
<p:tagLst xmlns:p="http://schemas.openxmlformats.org/presentationml/2006/main">
  <p:tag name="RAINPROBLEM" val="ProblemItem"/>
</p:tagLst>
</file>

<file path=ppt/tags/tag36.xml><?xml version="1.0" encoding="utf-8"?>
<p:tagLst xmlns:p="http://schemas.openxmlformats.org/presentationml/2006/main">
  <p:tag name="RAINPROBLEM" val="ProblemItem"/>
</p:tagLst>
</file>

<file path=ppt/tags/tag37.xml><?xml version="1.0" encoding="utf-8"?>
<p:tagLst xmlns:p="http://schemas.openxmlformats.org/presentationml/2006/main">
  <p:tag name="RAINPROBLEM" val="ProblemItem"/>
</p:tagLst>
</file>

<file path=ppt/tags/tag38.xml><?xml version="1.0" encoding="utf-8"?>
<p:tagLst xmlns:p="http://schemas.openxmlformats.org/presentationml/2006/main">
  <p:tag name="RAINPROBLEM" val="ProblemBullet"/>
  <p:tag name="RAINBULLET" val="Wrong"/>
  <p:tag name="RAINPROBLEMTYPE" val="MultipleChoice"/>
</p:tagLst>
</file>

<file path=ppt/tags/tag39.xml><?xml version="1.0" encoding="utf-8"?>
<p:tagLst xmlns:p="http://schemas.openxmlformats.org/presentationml/2006/main">
  <p:tag name="RAINPROBLEM" val="ProblemBullet"/>
  <p:tag name="RAINBULLET" val="Wrong"/>
  <p:tag name="RAINPROBLEMTYPE" val="MultipleChoice"/>
</p:tagLst>
</file>

<file path=ppt/tags/tag4.xml><?xml version="1.0" encoding="utf-8"?>
<p:tagLst xmlns:p="http://schemas.openxmlformats.org/presentationml/2006/main">
  <p:tag name="RAINPROBLEM" val="ProblemBullet"/>
  <p:tag name="RAINPROBLEMTYPE" val="MultipleChoiceMA"/>
  <p:tag name="RAINBULLET" val="Correct"/>
</p:tagLst>
</file>

<file path=ppt/tags/tag40.xml><?xml version="1.0" encoding="utf-8"?>
<p:tagLst xmlns:p="http://schemas.openxmlformats.org/presentationml/2006/main">
  <p:tag name="RAINPROBLEM" val="ProblemBullet"/>
  <p:tag name="RAINBULLET" val="Wrong"/>
  <p:tag name="RAINPROBLEMTYPE" val="MultipleChoice"/>
</p:tagLst>
</file>

<file path=ppt/tags/tag41.xml><?xml version="1.0" encoding="utf-8"?>
<p:tagLst xmlns:p="http://schemas.openxmlformats.org/presentationml/2006/main">
  <p:tag name="RAINPROBLEM" val="ProblemBullet"/>
  <p:tag name="RAINBULLET" val="Correct"/>
  <p:tag name="RAINPROBLEMTYPE" val="MultipleChoice"/>
</p:tagLst>
</file>

<file path=ppt/tags/tag42.xml><?xml version="1.0" encoding="utf-8"?>
<p:tagLst xmlns:p="http://schemas.openxmlformats.org/presentationml/2006/main">
  <p:tag name="RAINPROBLEM" val="ProblemSubmit"/>
  <p:tag name="RAINPROBLEMTYPE" val="MultipleChoice"/>
</p:tagLst>
</file>

<file path=ppt/tags/tag43.xml><?xml version="1.0" encoding="utf-8"?>
<p:tagLst xmlns:p="http://schemas.openxmlformats.org/presentationml/2006/main">
  <p:tag name="RAINPROBLEMTYPE" val="ProblemTypeMarker"/>
</p:tagLst>
</file>

<file path=ppt/tags/tag44.xml><?xml version="1.0" encoding="utf-8"?>
<p:tagLst xmlns:p="http://schemas.openxmlformats.org/presentationml/2006/main">
  <p:tag name="RAINPROBLEMTYPE" val="ProblemTypeMarker"/>
</p:tagLst>
</file>

<file path=ppt/tags/tag45.xml><?xml version="1.0" encoding="utf-8"?>
<p:tagLst xmlns:p="http://schemas.openxmlformats.org/presentationml/2006/main">
  <p:tag name="RAINPROBLEMTYPE" val="ProblemTypeMarker"/>
</p:tagLst>
</file>

<file path=ppt/tags/tag46.xml><?xml version="1.0" encoding="utf-8"?>
<p:tagLst xmlns:p="http://schemas.openxmlformats.org/presentationml/2006/main">
  <p:tag name="RAINPROBLEMTYPE" val="ProblemTypeMarker"/>
</p:tagLst>
</file>

<file path=ppt/tags/tag47.xml><?xml version="1.0" encoding="utf-8"?>
<p:tagLst xmlns:p="http://schemas.openxmlformats.org/presentationml/2006/main">
  <p:tag name="RAINPROBLEMTYPE" val="ProblemTypeMarker"/>
</p:tagLst>
</file>

<file path=ppt/tags/tag48.xml><?xml version="1.0" encoding="utf-8"?>
<p:tagLst xmlns:p="http://schemas.openxmlformats.org/presentationml/2006/main">
  <p:tag name="RAINPROBLEM" val="ProblemSetting"/>
  <p:tag name="RAINPROBLEMTYPE" val="MultipleChoice"/>
</p:tagLst>
</file>

<file path=ppt/tags/tag49.xml><?xml version="1.0" encoding="utf-8"?>
<p:tagLst xmlns:p="http://schemas.openxmlformats.org/presentationml/2006/main">
  <p:tag name="PROBLEMSCORE_HALF" val="0.0"/>
  <p:tag name="RAINPROBLEMTYPE" val="MultipleChoice"/>
  <p:tag name="RAINPROBLEM" val="MultipleChoice"/>
  <p:tag name="PROBLEMSCORE" val="1"/>
  <p:tag name="PROBLEMHASREMARK" val="False"/>
</p:tagLst>
</file>

<file path=ppt/tags/tag5.xml><?xml version="1.0" encoding="utf-8"?>
<p:tagLst xmlns:p="http://schemas.openxmlformats.org/presentationml/2006/main">
  <p:tag name="RAINPROBLEM" val="ProblemBullet"/>
  <p:tag name="RAINPROBLEMTYPE" val="MultipleChoiceMA"/>
  <p:tag name="RAINBULLET" val="Correct"/>
</p:tagLst>
</file>

<file path=ppt/tags/tag50.xml><?xml version="1.0" encoding="utf-8"?>
<p:tagLst xmlns:p="http://schemas.openxmlformats.org/presentationml/2006/main">
  <p:tag name="RAINPROBLEM" val="ProblemBody"/>
</p:tagLst>
</file>

<file path=ppt/tags/tag51.xml><?xml version="1.0" encoding="utf-8"?>
<p:tagLst xmlns:p="http://schemas.openxmlformats.org/presentationml/2006/main">
  <p:tag name="RAINPROBLEM" val="ProblemItem"/>
</p:tagLst>
</file>

<file path=ppt/tags/tag52.xml><?xml version="1.0" encoding="utf-8"?>
<p:tagLst xmlns:p="http://schemas.openxmlformats.org/presentationml/2006/main">
  <p:tag name="RAINPROBLEM" val="ProblemItem"/>
</p:tagLst>
</file>

<file path=ppt/tags/tag53.xml><?xml version="1.0" encoding="utf-8"?>
<p:tagLst xmlns:p="http://schemas.openxmlformats.org/presentationml/2006/main">
  <p:tag name="RAINPROBLEM" val="ProblemItem"/>
</p:tagLst>
</file>

<file path=ppt/tags/tag54.xml><?xml version="1.0" encoding="utf-8"?>
<p:tagLst xmlns:p="http://schemas.openxmlformats.org/presentationml/2006/main">
  <p:tag name="RAINPROBLEM" val="ProblemItem"/>
</p:tagLst>
</file>

<file path=ppt/tags/tag55.xml><?xml version="1.0" encoding="utf-8"?>
<p:tagLst xmlns:p="http://schemas.openxmlformats.org/presentationml/2006/main">
  <p:tag name="RAINPROBLEM" val="ProblemBullet"/>
  <p:tag name="RAINBULLET" val="Wrong"/>
  <p:tag name="RAINPROBLEMTYPE" val="MultipleChoice"/>
</p:tagLst>
</file>

<file path=ppt/tags/tag56.xml><?xml version="1.0" encoding="utf-8"?>
<p:tagLst xmlns:p="http://schemas.openxmlformats.org/presentationml/2006/main">
  <p:tag name="RAINPROBLEM" val="ProblemBullet"/>
  <p:tag name="RAINBULLET" val="Wrong"/>
  <p:tag name="RAINPROBLEMTYPE" val="MultipleChoice"/>
</p:tagLst>
</file>

<file path=ppt/tags/tag57.xml><?xml version="1.0" encoding="utf-8"?>
<p:tagLst xmlns:p="http://schemas.openxmlformats.org/presentationml/2006/main">
  <p:tag name="RAINPROBLEM" val="ProblemBullet"/>
  <p:tag name="RAINBULLET" val="Correct"/>
  <p:tag name="RAINPROBLEMTYPE" val="MultipleChoice"/>
</p:tagLst>
</file>

<file path=ppt/tags/tag58.xml><?xml version="1.0" encoding="utf-8"?>
<p:tagLst xmlns:p="http://schemas.openxmlformats.org/presentationml/2006/main">
  <p:tag name="RAINPROBLEM" val="ProblemBullet"/>
  <p:tag name="RAINBULLET" val="Wrong"/>
  <p:tag name="RAINPROBLEMTYPE" val="MultipleChoice"/>
</p:tagLst>
</file>

<file path=ppt/tags/tag59.xml><?xml version="1.0" encoding="utf-8"?>
<p:tagLst xmlns:p="http://schemas.openxmlformats.org/presentationml/2006/main">
  <p:tag name="RAINPROBLEM" val="ProblemSubmit"/>
  <p:tag name="RAINPROBLEMTYPE" val="MultipleChoice"/>
</p:tagLst>
</file>

<file path=ppt/tags/tag6.xml><?xml version="1.0" encoding="utf-8"?>
<p:tagLst xmlns:p="http://schemas.openxmlformats.org/presentationml/2006/main">
  <p:tag name="RAINPROBLEM" val="ProblemSubmit"/>
  <p:tag name="RAINPROBLEMTYPE" val="MultipleChoiceMA"/>
</p:tagLst>
</file>

<file path=ppt/tags/tag60.xml><?xml version="1.0" encoding="utf-8"?>
<p:tagLst xmlns:p="http://schemas.openxmlformats.org/presentationml/2006/main">
  <p:tag name="RAINPROBLEMTYPE" val="ProblemTypeMarker"/>
</p:tagLst>
</file>

<file path=ppt/tags/tag61.xml><?xml version="1.0" encoding="utf-8"?>
<p:tagLst xmlns:p="http://schemas.openxmlformats.org/presentationml/2006/main">
  <p:tag name="RAINPROBLEMTYPE" val="ProblemTypeMarker"/>
</p:tagLst>
</file>

<file path=ppt/tags/tag62.xml><?xml version="1.0" encoding="utf-8"?>
<p:tagLst xmlns:p="http://schemas.openxmlformats.org/presentationml/2006/main">
  <p:tag name="RAINPROBLEMTYPE" val="ProblemTypeMarker"/>
</p:tagLst>
</file>

<file path=ppt/tags/tag63.xml><?xml version="1.0" encoding="utf-8"?>
<p:tagLst xmlns:p="http://schemas.openxmlformats.org/presentationml/2006/main">
  <p:tag name="RAINPROBLEMTYPE" val="ProblemTypeMarker"/>
</p:tagLst>
</file>

<file path=ppt/tags/tag64.xml><?xml version="1.0" encoding="utf-8"?>
<p:tagLst xmlns:p="http://schemas.openxmlformats.org/presentationml/2006/main">
  <p:tag name="RAINPROBLEMTYPE" val="ProblemTypeMarker"/>
</p:tagLst>
</file>

<file path=ppt/tags/tag65.xml><?xml version="1.0" encoding="utf-8"?>
<p:tagLst xmlns:p="http://schemas.openxmlformats.org/presentationml/2006/main">
  <p:tag name="RAINPROBLEM" val="ProblemSetting"/>
  <p:tag name="RAINPROBLEMTYPE" val="MultipleChoice"/>
</p:tagLst>
</file>

<file path=ppt/tags/tag66.xml><?xml version="1.0" encoding="utf-8"?>
<p:tagLst xmlns:p="http://schemas.openxmlformats.org/presentationml/2006/main">
  <p:tag name="PROBLEMSCORE" val="1.0"/>
  <p:tag name="PROBLEMSCORE_HALF" val="0.0"/>
  <p:tag name="RAINPROBLEMTYPE" val="MultipleChoice"/>
  <p:tag name="RAINPROBLEM" val="MultipleChoice"/>
</p:tagLst>
</file>

<file path=ppt/tags/tag67.xml><?xml version="1.0" encoding="utf-8"?>
<p:tagLst xmlns:p="http://schemas.openxmlformats.org/presentationml/2006/main">
  <p:tag name="RAINPROBLEM" val="ProblemBody"/>
</p:tagLst>
</file>

<file path=ppt/tags/tag68.xml><?xml version="1.0" encoding="utf-8"?>
<p:tagLst xmlns:p="http://schemas.openxmlformats.org/presentationml/2006/main">
  <p:tag name="RAINPROBLEM" val="ProblemItem"/>
</p:tagLst>
</file>

<file path=ppt/tags/tag69.xml><?xml version="1.0" encoding="utf-8"?>
<p:tagLst xmlns:p="http://schemas.openxmlformats.org/presentationml/2006/main">
  <p:tag name="RAINPROBLEM" val="ProblemItem"/>
</p:tagLst>
</file>

<file path=ppt/tags/tag7.xml><?xml version="1.0" encoding="utf-8"?>
<p:tagLst xmlns:p="http://schemas.openxmlformats.org/presentationml/2006/main">
  <p:tag name="RAINPROBLEM" val="ProblemBullet"/>
  <p:tag name="RAINPROBLEMTYPE" val="MultipleChoiceMA"/>
  <p:tag name="RAINBULLET" val="Correct"/>
</p:tagLst>
</file>

<file path=ppt/tags/tag70.xml><?xml version="1.0" encoding="utf-8"?>
<p:tagLst xmlns:p="http://schemas.openxmlformats.org/presentationml/2006/main">
  <p:tag name="RAINPROBLEM" val="ProblemItem"/>
</p:tagLst>
</file>

<file path=ppt/tags/tag71.xml><?xml version="1.0" encoding="utf-8"?>
<p:tagLst xmlns:p="http://schemas.openxmlformats.org/presentationml/2006/main">
  <p:tag name="RAINPROBLEM" val="ProblemItem"/>
</p:tagLst>
</file>

<file path=ppt/tags/tag72.xml><?xml version="1.0" encoding="utf-8"?>
<p:tagLst xmlns:p="http://schemas.openxmlformats.org/presentationml/2006/main">
  <p:tag name="RAINPROBLEM" val="ProblemBullet"/>
  <p:tag name="RAINPROBLEMTYPE" val="MultipleChoice"/>
  <p:tag name="RAINBULLET" val="Wrong"/>
</p:tagLst>
</file>

<file path=ppt/tags/tag73.xml><?xml version="1.0" encoding="utf-8"?>
<p:tagLst xmlns:p="http://schemas.openxmlformats.org/presentationml/2006/main">
  <p:tag name="RAINPROBLEM" val="ProblemBullet"/>
  <p:tag name="RAINPROBLEMTYPE" val="MultipleChoice"/>
  <p:tag name="RAINBULLET" val="Wrong"/>
</p:tagLst>
</file>

<file path=ppt/tags/tag74.xml><?xml version="1.0" encoding="utf-8"?>
<p:tagLst xmlns:p="http://schemas.openxmlformats.org/presentationml/2006/main">
  <p:tag name="RAINPROBLEM" val="ProblemBullet"/>
  <p:tag name="RAINPROBLEMTYPE" val="MultipleChoice"/>
  <p:tag name="RAINBULLET" val="Wrong"/>
</p:tagLst>
</file>

<file path=ppt/tags/tag75.xml><?xml version="1.0" encoding="utf-8"?>
<p:tagLst xmlns:p="http://schemas.openxmlformats.org/presentationml/2006/main">
  <p:tag name="RAINPROBLEM" val="ProblemBullet"/>
  <p:tag name="RAINPROBLEMTYPE" val="MultipleChoice"/>
  <p:tag name="RAINBULLET" val="Correct"/>
</p:tagLst>
</file>

<file path=ppt/tags/tag76.xml><?xml version="1.0" encoding="utf-8"?>
<p:tagLst xmlns:p="http://schemas.openxmlformats.org/presentationml/2006/main">
  <p:tag name="RAINPROBLEM" val="ProblemSubmit"/>
  <p:tag name="RAINPROBLEMTYPE" val="MultipleChoice"/>
</p:tagLst>
</file>

<file path=ppt/tags/tag77.xml><?xml version="1.0" encoding="utf-8"?>
<p:tagLst xmlns:p="http://schemas.openxmlformats.org/presentationml/2006/main">
  <p:tag name="RAINPROBLEMTYPE" val="ProblemTypeMarker"/>
</p:tagLst>
</file>

<file path=ppt/tags/tag78.xml><?xml version="1.0" encoding="utf-8"?>
<p:tagLst xmlns:p="http://schemas.openxmlformats.org/presentationml/2006/main">
  <p:tag name="RAINPROBLEMTYPE" val="ProblemTypeMarker"/>
</p:tagLst>
</file>

<file path=ppt/tags/tag79.xml><?xml version="1.0" encoding="utf-8"?>
<p:tagLst xmlns:p="http://schemas.openxmlformats.org/presentationml/2006/main">
  <p:tag name="RAINPROBLEMTYPE" val="ProblemTypeMarker"/>
</p:tagLst>
</file>

<file path=ppt/tags/tag8.xml><?xml version="1.0" encoding="utf-8"?>
<p:tagLst xmlns:p="http://schemas.openxmlformats.org/presentationml/2006/main">
  <p:tag name="RAINPROBLEM" val="ProblemBullet"/>
  <p:tag name="RAINPROBLEMTYPE" val="MultipleChoiceMA"/>
  <p:tag name="RAINBULLET" val="Wrong"/>
</p:tagLst>
</file>

<file path=ppt/tags/tag80.xml><?xml version="1.0" encoding="utf-8"?>
<p:tagLst xmlns:p="http://schemas.openxmlformats.org/presentationml/2006/main">
  <p:tag name="RAINPROBLEMTYPE" val="ProblemTypeMarker"/>
</p:tagLst>
</file>

<file path=ppt/tags/tag81.xml><?xml version="1.0" encoding="utf-8"?>
<p:tagLst xmlns:p="http://schemas.openxmlformats.org/presentationml/2006/main">
  <p:tag name="RAINPROBLEMTYPE" val="ProblemTypeMarker"/>
</p:tagLst>
</file>

<file path=ppt/tags/tag82.xml><?xml version="1.0" encoding="utf-8"?>
<p:tagLst xmlns:p="http://schemas.openxmlformats.org/presentationml/2006/main">
  <p:tag name="RAINPROBLEM" val="ProblemSetting"/>
  <p:tag name="RAINPROBLEMTYPE" val="MultipleChoice"/>
</p:tagLst>
</file>

<file path=ppt/tags/tag83.xml><?xml version="1.0" encoding="utf-8"?>
<p:tagLst xmlns:p="http://schemas.openxmlformats.org/presentationml/2006/main">
  <p:tag name="RAINPROBLEM" val="MultipleChoice"/>
  <p:tag name="PROBLEMSCORE" val="1.0"/>
</p:tagLst>
</file>

<file path=ppt/tags/tag84.xml><?xml version="1.0" encoding="utf-8"?>
<p:tagLst xmlns:p="http://schemas.openxmlformats.org/presentationml/2006/main">
  <p:tag name="RAINPROBLEM" val="ProblemBody"/>
</p:tagLst>
</file>

<file path=ppt/tags/tag85.xml><?xml version="1.0" encoding="utf-8"?>
<p:tagLst xmlns:p="http://schemas.openxmlformats.org/presentationml/2006/main">
  <p:tag name="RAINPROBLEM" val="ProblemItem"/>
</p:tagLst>
</file>

<file path=ppt/tags/tag86.xml><?xml version="1.0" encoding="utf-8"?>
<p:tagLst xmlns:p="http://schemas.openxmlformats.org/presentationml/2006/main">
  <p:tag name="RAINPROBLEM" val="ProblemItem"/>
</p:tagLst>
</file>

<file path=ppt/tags/tag87.xml><?xml version="1.0" encoding="utf-8"?>
<p:tagLst xmlns:p="http://schemas.openxmlformats.org/presentationml/2006/main">
  <p:tag name="RAINPROBLEM" val="ProblemItem"/>
</p:tagLst>
</file>

<file path=ppt/tags/tag88.xml><?xml version="1.0" encoding="utf-8"?>
<p:tagLst xmlns:p="http://schemas.openxmlformats.org/presentationml/2006/main">
  <p:tag name="RAINPROBLEM" val="ProblemItem"/>
</p:tagLst>
</file>

<file path=ppt/tags/tag89.xml><?xml version="1.0" encoding="utf-8"?>
<p:tagLst xmlns:p="http://schemas.openxmlformats.org/presentationml/2006/main">
  <p:tag name="RAINPROBLEM" val="ProblemBullet"/>
  <p:tag name="RAINPROBLEMTYPE" val="MultipleChoice"/>
  <p:tag name="RAINBULLET" val="Wrong"/>
</p:tagLst>
</file>

<file path=ppt/tags/tag9.xml><?xml version="1.0" encoding="utf-8"?>
<p:tagLst xmlns:p="http://schemas.openxmlformats.org/presentationml/2006/main">
  <p:tag name="RAINPROBLEMTYPE" val="ProblemTypeMarker"/>
</p:tagLst>
</file>

<file path=ppt/tags/tag90.xml><?xml version="1.0" encoding="utf-8"?>
<p:tagLst xmlns:p="http://schemas.openxmlformats.org/presentationml/2006/main">
  <p:tag name="RAINPROBLEM" val="ProblemBullet"/>
  <p:tag name="RAINPROBLEMTYPE" val="MultipleChoice"/>
  <p:tag name="RAINBULLET" val="Correct"/>
</p:tagLst>
</file>

<file path=ppt/tags/tag91.xml><?xml version="1.0" encoding="utf-8"?>
<p:tagLst xmlns:p="http://schemas.openxmlformats.org/presentationml/2006/main">
  <p:tag name="RAINPROBLEM" val="ProblemBullet"/>
  <p:tag name="RAINPROBLEMTYPE" val="MultipleChoice"/>
  <p:tag name="RAINBULLET" val="Wrong"/>
</p:tagLst>
</file>

<file path=ppt/tags/tag92.xml><?xml version="1.0" encoding="utf-8"?>
<p:tagLst xmlns:p="http://schemas.openxmlformats.org/presentationml/2006/main">
  <p:tag name="RAINPROBLEM" val="ProblemBullet"/>
  <p:tag name="RAINPROBLEMTYPE" val="MultipleChoice"/>
  <p:tag name="RAINBULLET" val="Wrong"/>
</p:tagLst>
</file>

<file path=ppt/tags/tag93.xml><?xml version="1.0" encoding="utf-8"?>
<p:tagLst xmlns:p="http://schemas.openxmlformats.org/presentationml/2006/main">
  <p:tag name="RAINPROBLEM" val="ProblemSubmit"/>
  <p:tag name="RAINPROBLEMTYPE" val="MultipleChoice"/>
</p:tagLst>
</file>

<file path=ppt/tags/tag94.xml><?xml version="1.0" encoding="utf-8"?>
<p:tagLst xmlns:p="http://schemas.openxmlformats.org/presentationml/2006/main">
  <p:tag name="RAINPROBLEMTYPE" val="ProblemTypeMarker"/>
</p:tagLst>
</file>

<file path=ppt/tags/tag95.xml><?xml version="1.0" encoding="utf-8"?>
<p:tagLst xmlns:p="http://schemas.openxmlformats.org/presentationml/2006/main">
  <p:tag name="RAINPROBLEMTYPE" val="ProblemTypeMarker"/>
</p:tagLst>
</file>

<file path=ppt/tags/tag96.xml><?xml version="1.0" encoding="utf-8"?>
<p:tagLst xmlns:p="http://schemas.openxmlformats.org/presentationml/2006/main">
  <p:tag name="RAINPROBLEMTYPE" val="ProblemTypeMarker"/>
</p:tagLst>
</file>

<file path=ppt/tags/tag97.xml><?xml version="1.0" encoding="utf-8"?>
<p:tagLst xmlns:p="http://schemas.openxmlformats.org/presentationml/2006/main">
  <p:tag name="RAINPROBLEMTYPE" val="ProblemTypeMarker"/>
</p:tagLst>
</file>

<file path=ppt/tags/tag98.xml><?xml version="1.0" encoding="utf-8"?>
<p:tagLst xmlns:p="http://schemas.openxmlformats.org/presentationml/2006/main">
  <p:tag name="RAINPROBLEMTYPE" val="ProblemTypeMarker"/>
</p:tagLst>
</file>

<file path=ppt/tags/tag99.xml><?xml version="1.0" encoding="utf-8"?>
<p:tagLst xmlns:p="http://schemas.openxmlformats.org/presentationml/2006/main">
  <p:tag name="RAINPROBLEM" val="ProblemSetting"/>
  <p:tag name="RAINPROBLEMTYPE" val="MultipleChoic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41251</Words>
  <Application>WPS 演示</Application>
  <PresentationFormat>宽屏</PresentationFormat>
  <Paragraphs>5187</Paragraphs>
  <Slides>187</Slides>
  <Notes>68</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187</vt:i4>
      </vt:variant>
    </vt:vector>
  </HeadingPairs>
  <TitlesOfParts>
    <vt:vector size="208" baseType="lpstr">
      <vt:lpstr>Arial</vt:lpstr>
      <vt:lpstr>宋体</vt:lpstr>
      <vt:lpstr>Wingdings</vt:lpstr>
      <vt:lpstr>华文中宋</vt:lpstr>
      <vt:lpstr>微软雅黑</vt:lpstr>
      <vt:lpstr>Bauhaus 93</vt:lpstr>
      <vt:lpstr>Segoe UI Black</vt:lpstr>
      <vt:lpstr>方正颜宋简体_中</vt:lpstr>
      <vt:lpstr>Times New Roman</vt:lpstr>
      <vt:lpstr>Cambria Math</vt:lpstr>
      <vt:lpstr>Gabriola</vt:lpstr>
      <vt:lpstr>Calibri</vt:lpstr>
      <vt:lpstr>Arial Unicode MS</vt:lpstr>
      <vt:lpstr>Calibri Light</vt:lpstr>
      <vt:lpstr>Symbol</vt:lpstr>
      <vt:lpstr>DengXian</vt:lpstr>
      <vt:lpstr>Arial Black</vt:lpstr>
      <vt:lpstr>方正美黑简体</vt:lpstr>
      <vt:lpstr>BatangChe</vt:lpstr>
      <vt:lpstr>黑体</vt:lpstr>
      <vt:lpstr>Office 主题</vt:lpstr>
      <vt:lpstr>PowerPoint 演示文稿</vt:lpstr>
      <vt:lpstr>PowerPoint 演示文稿</vt:lpstr>
      <vt:lpstr>PowerPoint 演示文稿</vt:lpstr>
      <vt:lpstr>5.1  问题引入：商品分类树</vt:lpstr>
      <vt:lpstr>5.1  问题引入：商品分类树</vt:lpstr>
      <vt:lpstr>5.1  问题引入：商品分类树</vt:lpstr>
      <vt:lpstr>5.2  树的定义与结构</vt:lpstr>
      <vt:lpstr>PowerPoint 演示文稿</vt:lpstr>
      <vt:lpstr>5.2  树的定义与结构</vt:lpstr>
      <vt:lpstr>树的基本术语</vt:lpstr>
      <vt:lpstr>树的基本术语</vt:lpstr>
      <vt:lpstr>树的基本术语</vt:lpstr>
      <vt:lpstr>树的基本操作</vt:lpstr>
      <vt:lpstr>5.3.1 二叉树的定义</vt:lpstr>
      <vt:lpstr>5.3.1 二叉树的定义</vt:lpstr>
      <vt:lpstr>二叉树的基本操作</vt:lpstr>
      <vt:lpstr>5.3.2 满二叉树、完全二叉树、完美二叉树</vt:lpstr>
      <vt:lpstr>5.3.2 满二叉树、完全二叉树、完美二叉树</vt:lpstr>
      <vt:lpstr>5.3.2 满二叉树、完全二叉树、完美二叉树</vt:lpstr>
      <vt:lpstr>5.3.2 满二叉树、完全二叉树、完美二叉树</vt:lpstr>
      <vt:lpstr>5.3.2 满二叉树、完全二叉树、完美二叉树</vt:lpstr>
      <vt:lpstr>5.3.2 满二叉树、完全二叉树、完美二叉树</vt:lpstr>
      <vt:lpstr>5.3.3 二叉树基本性质</vt:lpstr>
      <vt:lpstr>PowerPoint 演示文稿</vt:lpstr>
      <vt:lpstr>5.3.3 二叉树基本性质</vt:lpstr>
      <vt:lpstr>5.3.3 二叉树基本性质</vt:lpstr>
      <vt:lpstr>完全二叉树的分层编号</vt:lpstr>
      <vt:lpstr>5.3.3 二叉树基本性质</vt:lpstr>
      <vt:lpstr>5.3.4 二叉树的顺序存储实现</vt:lpstr>
      <vt:lpstr>5.3.4 二叉树的顺序存储实现</vt:lpstr>
      <vt:lpstr>5.3.4 二叉树的顺序存储实现</vt:lpstr>
      <vt:lpstr>PowerPoint 演示文稿</vt:lpstr>
      <vt:lpstr>5.3.5 二叉树的链接存储实现</vt:lpstr>
      <vt:lpstr>5.3.5 二叉树的链接存储实现</vt:lpstr>
      <vt:lpstr>构造二叉树的算法</vt:lpstr>
      <vt:lpstr>5.4.1 二叉树遍历的基本概念</vt:lpstr>
      <vt:lpstr>5.4.2 二叉树遍历的递归算法</vt:lpstr>
      <vt:lpstr>5.4.2 二叉树遍历的递归算法</vt:lpstr>
      <vt:lpstr>PowerPoint 演示文稿</vt:lpstr>
      <vt:lpstr>PowerPoint 演示文稿</vt:lpstr>
      <vt:lpstr>递归算法</vt:lpstr>
      <vt:lpstr>后序遍历递归算法的应用</vt:lpstr>
      <vt:lpstr>表达式树</vt:lpstr>
      <vt:lpstr>表达式树</vt:lpstr>
      <vt:lpstr>表达式树</vt:lpstr>
      <vt:lpstr>将表达式树转换成中缀表达式的算法</vt:lpstr>
      <vt:lpstr>表达式树</vt:lpstr>
      <vt:lpstr>*表达式树的构建</vt:lpstr>
      <vt:lpstr>*表达式树的构建</vt:lpstr>
      <vt:lpstr>*表达式树的构建</vt:lpstr>
      <vt:lpstr>*表达式树的构建</vt:lpstr>
      <vt:lpstr>*表达式树的构建</vt:lpstr>
      <vt:lpstr>*表达式树的构建</vt:lpstr>
      <vt:lpstr>*表达式树的构建</vt:lpstr>
      <vt:lpstr>*表达式树的构建</vt:lpstr>
      <vt:lpstr>*表达式树的构建</vt:lpstr>
      <vt:lpstr>*表达式树的构建</vt:lpstr>
      <vt:lpstr>*表达式树的构建</vt:lpstr>
      <vt:lpstr>*表达式树的构建</vt:lpstr>
      <vt:lpstr>*表达式树的构建</vt:lpstr>
      <vt:lpstr>*表达式树的构建</vt:lpstr>
      <vt:lpstr>*表达式树的构建</vt:lpstr>
      <vt:lpstr>*表达式树的构建</vt:lpstr>
      <vt:lpstr>*表达式树的构建</vt:lpstr>
      <vt:lpstr>*表达式树的构建</vt:lpstr>
      <vt:lpstr>*表达式树的构建</vt:lpstr>
      <vt:lpstr>*表达式树的构建</vt:lpstr>
      <vt:lpstr>*表达式树的构建</vt:lpstr>
      <vt:lpstr>*表达式树的构建</vt:lpstr>
      <vt:lpstr>*表达式树的构建</vt:lpstr>
      <vt:lpstr>*表达式树的构建</vt:lpstr>
      <vt:lpstr>*表达式树的构建</vt:lpstr>
      <vt:lpstr>5.4.3 二叉树遍历的非递归算法</vt:lpstr>
      <vt:lpstr>算法5-7：非递归前序遍历 PreOrder(tree)</vt:lpstr>
      <vt:lpstr>表达式树的非递归前序遍历</vt:lpstr>
      <vt:lpstr>表达式树的非递归前序遍历</vt:lpstr>
      <vt:lpstr>表达式树的非递归前序遍历</vt:lpstr>
      <vt:lpstr>表达式树的非递归前序遍历</vt:lpstr>
      <vt:lpstr>表达式树的非递归前序遍历</vt:lpstr>
      <vt:lpstr>表达式树的非递归前序遍历</vt:lpstr>
      <vt:lpstr>表达式树的非递归前序遍历</vt:lpstr>
      <vt:lpstr>表达式树的非递归前序遍历</vt:lpstr>
      <vt:lpstr>表达式树的非递归前序遍历</vt:lpstr>
      <vt:lpstr>表达式树的非递归前序遍历</vt:lpstr>
      <vt:lpstr>表达式树的非递归前序遍历</vt:lpstr>
      <vt:lpstr>表达式树的非递归前序遍历</vt:lpstr>
      <vt:lpstr>表达式树的非递归前序遍历</vt:lpstr>
      <vt:lpstr>表达式树的非递归前序遍历</vt:lpstr>
      <vt:lpstr>表达式树的非递归前序遍历</vt:lpstr>
      <vt:lpstr>表达式树的非递归前序遍历</vt:lpstr>
      <vt:lpstr>表达式树的非递归前序遍历</vt:lpstr>
      <vt:lpstr>表达式树的非递归前序遍历</vt:lpstr>
      <vt:lpstr>表达式树的非递归前序遍历</vt:lpstr>
      <vt:lpstr>表达式树的非递归前序遍历</vt:lpstr>
      <vt:lpstr>表达式树的非递归前序遍历</vt:lpstr>
      <vt:lpstr>表达式树的非递归前序遍历</vt:lpstr>
      <vt:lpstr>表达式树的非递归前序遍历</vt:lpstr>
      <vt:lpstr>表达式树的非递归前序遍历</vt:lpstr>
      <vt:lpstr>表达式树的非递归前序遍历</vt:lpstr>
      <vt:lpstr>表达式树的非递归前序遍历</vt:lpstr>
      <vt:lpstr>表达式树的非递归前序遍历</vt:lpstr>
      <vt:lpstr>表达式树的非递归前序遍历</vt:lpstr>
      <vt:lpstr>表达式树的非递归前序遍历</vt:lpstr>
      <vt:lpstr>算法5-8：非递归中序遍历 InOrder(tree)</vt:lpstr>
      <vt:lpstr>前序、中序非递归遍历的时空复杂度</vt:lpstr>
      <vt:lpstr>PowerPoint 演示文稿</vt:lpstr>
      <vt:lpstr>5.4.3 二叉树遍历的非递归算法</vt:lpstr>
      <vt:lpstr>算法5-9：非递归后序遍历 PostOrder(tree)</vt:lpstr>
      <vt:lpstr>PowerPoint 演示文稿</vt:lpstr>
      <vt:lpstr>5.4.3 二叉树遍历的非递归算法</vt:lpstr>
      <vt:lpstr>层序遍历</vt:lpstr>
      <vt:lpstr>算法5-10：层序遍历二叉树 LevelOrder(tree)</vt:lpstr>
      <vt:lpstr>层序遍历</vt:lpstr>
      <vt:lpstr>二叉树遍历的应用：奇偶树I</vt:lpstr>
      <vt:lpstr>二叉树遍历的应用：奇偶树I</vt:lpstr>
      <vt:lpstr>二叉树遍历的应用：奇偶树I</vt:lpstr>
      <vt:lpstr>二叉树遍历的应用：奇偶树I</vt:lpstr>
      <vt:lpstr>二叉树遍历的应用：奇偶树I</vt:lpstr>
      <vt:lpstr>二叉树遍历的应用：奇偶树II（LeetCode1609）</vt:lpstr>
      <vt:lpstr>二叉树遍历的应用：奇偶树II</vt:lpstr>
      <vt:lpstr>PowerPoint 演示文稿</vt:lpstr>
      <vt:lpstr>二叉树遍历的应用：奇偶树II</vt:lpstr>
      <vt:lpstr>5.4.4 二叉树的序列化与反序列化</vt:lpstr>
      <vt:lpstr>5.4.4 二叉树的序列化与反序列化</vt:lpstr>
      <vt:lpstr>5.4.4 二叉树的序列化与反序列化</vt:lpstr>
      <vt:lpstr>前序序列</vt:lpstr>
      <vt:lpstr>算法5-11：二叉树前序序列化 PreOrderSerialize(tree )</vt:lpstr>
      <vt:lpstr>前序序列</vt:lpstr>
      <vt:lpstr>算法5-12：二叉树前序序列的反序列化 PreOrderDeSerialize(preorder, n)</vt:lpstr>
      <vt:lpstr>前序序列</vt:lpstr>
      <vt:lpstr>5.4.4 二叉树的序列化与反序列化</vt:lpstr>
      <vt:lpstr>5.4.4 二叉树的序列化与反序列化</vt:lpstr>
      <vt:lpstr>5.5.1  最优二叉树</vt:lpstr>
      <vt:lpstr>5.5.1  最优二叉树</vt:lpstr>
      <vt:lpstr>最优二叉树基本性质</vt:lpstr>
      <vt:lpstr>最优二叉树基本性质</vt:lpstr>
      <vt:lpstr>最优二叉树基本性质</vt:lpstr>
      <vt:lpstr>哈夫曼算法</vt:lpstr>
      <vt:lpstr>哈夫曼算法</vt:lpstr>
      <vt:lpstr>算法5-15：创建哈夫曼树 CreateHuffmanTree(w )</vt:lpstr>
      <vt:lpstr>算法5-15：创建哈夫曼树 CreateHuffmanTree(w )</vt:lpstr>
      <vt:lpstr>哈夫曼算法</vt:lpstr>
      <vt:lpstr>哈夫曼树的应用：哈夫曼编码</vt:lpstr>
      <vt:lpstr>哈夫曼编码</vt:lpstr>
      <vt:lpstr>哈夫曼编码</vt:lpstr>
      <vt:lpstr>哈夫曼编码</vt:lpstr>
      <vt:lpstr>算法5-16：使用哈夫曼树对二进制字符串解码 Decoding(tree, binary_code) </vt:lpstr>
      <vt:lpstr>哈夫曼树的应用：多路合并</vt:lpstr>
      <vt:lpstr>哈夫曼树的应用：多路合并</vt:lpstr>
      <vt:lpstr>哈夫曼树的应用：多路合并</vt:lpstr>
      <vt:lpstr>哈夫曼树的应用：多路合并</vt:lpstr>
      <vt:lpstr>哈夫曼树的应用：多路合并</vt:lpstr>
      <vt:lpstr>5.6.1 树的存储结构</vt:lpstr>
      <vt:lpstr>父亲表示法</vt:lpstr>
      <vt:lpstr>算法5-17：查找父亲表示法的树的根结点FindRoot(tree, x) </vt:lpstr>
      <vt:lpstr>父亲表示法的应用：最近公共祖先问题</vt:lpstr>
      <vt:lpstr>PowerPoint 演示文稿</vt:lpstr>
      <vt:lpstr>父亲表示法的应用：最近公共祖先问题</vt:lpstr>
      <vt:lpstr>父亲表示法的应用：最近公共祖先问题</vt:lpstr>
      <vt:lpstr>父亲表示法的应用：最近公共祖先问题</vt:lpstr>
      <vt:lpstr>父亲表示法的应用：最近公共祖先问题</vt:lpstr>
      <vt:lpstr>父亲表示法的应用：最近公共祖先问题</vt:lpstr>
      <vt:lpstr>父亲表示法的应用：最近公共祖先问题</vt:lpstr>
      <vt:lpstr>孩子表示法</vt:lpstr>
      <vt:lpstr>孩子表示法</vt:lpstr>
      <vt:lpstr>孩子兄弟表示法</vt:lpstr>
      <vt:lpstr>5.6.2 树、森林与二叉树的转换</vt:lpstr>
      <vt:lpstr>算法5-18：查找树中带有指定数据的结点 Search(tree, x) </vt:lpstr>
      <vt:lpstr>森林与二叉树的转换</vt:lpstr>
      <vt:lpstr>5.6.3 树与森林的遍历</vt:lpstr>
      <vt:lpstr>树与对应的二叉树的遍历</vt:lpstr>
      <vt:lpstr>基于二叉树遍历方案的树遍历算法</vt:lpstr>
      <vt:lpstr>PowerPoint 演示文稿</vt:lpstr>
      <vt:lpstr>森林的遍历</vt:lpstr>
      <vt:lpstr>森林与对应的二叉树的遍历</vt:lpstr>
      <vt:lpstr>5.6.2 树、森林与二叉树的转换</vt:lpstr>
      <vt:lpstr>5.7.1 拓展延伸：Trie树</vt:lpstr>
      <vt:lpstr>5.7.1 拓展延伸：Trie树</vt:lpstr>
      <vt:lpstr>5.7.2 拓展延伸：后缀树与后缀自动机</vt:lpstr>
      <vt:lpstr>5.8  应用场景：决策树</vt:lpstr>
      <vt:lpstr>5.8  应用场景：决策树</vt:lpstr>
      <vt:lpstr>5.8  应用场景：决策树</vt:lpstr>
      <vt:lpstr>ID3算法</vt:lpstr>
      <vt:lpstr>ID3算法</vt:lpstr>
      <vt:lpstr>5.8  应用场景：决策树</vt:lpstr>
      <vt:lpstr>5.9  小结</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Administrator</cp:lastModifiedBy>
  <cp:revision>541</cp:revision>
  <dcterms:created xsi:type="dcterms:W3CDTF">2023-07-28T08:56:00Z</dcterms:created>
  <dcterms:modified xsi:type="dcterms:W3CDTF">2025-10-31T06:05:59Z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575BE437404044CA4A81C364E200AF97_42</vt:lpwstr>
  </property>
  <property fmtid="{D5CDD505-2E9C-101B-9397-08002B2CF9AE}" pid="3" name="KSOProductBuildVer">
    <vt:lpwstr>2052-12.1.0.20305</vt:lpwstr>
  </property>
</Properties>
</file>